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</p:sldMasterIdLst>
  <p:notesMasterIdLst>
    <p:notesMasterId r:id="rId17"/>
  </p:notesMasterIdLst>
  <p:sldIdLst>
    <p:sldId id="424" r:id="rId4"/>
    <p:sldId id="425" r:id="rId5"/>
    <p:sldId id="426" r:id="rId6"/>
    <p:sldId id="256" r:id="rId7"/>
    <p:sldId id="413" r:id="rId8"/>
    <p:sldId id="412" r:id="rId9"/>
    <p:sldId id="417" r:id="rId10"/>
    <p:sldId id="418" r:id="rId11"/>
    <p:sldId id="419" r:id="rId12"/>
    <p:sldId id="420" r:id="rId13"/>
    <p:sldId id="421" r:id="rId14"/>
    <p:sldId id="427" r:id="rId15"/>
    <p:sldId id="42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424"/>
            <p14:sldId id="425"/>
            <p14:sldId id="426"/>
            <p14:sldId id="256"/>
          </p14:sldIdLst>
        </p14:section>
        <p14:section name="Oddíl bez názvu" id="{46714C67-33BE-418B-B431-3D99F3EC3D9A}">
          <p14:sldIdLst>
            <p14:sldId id="413"/>
            <p14:sldId id="412"/>
            <p14:sldId id="417"/>
            <p14:sldId id="418"/>
            <p14:sldId id="419"/>
            <p14:sldId id="420"/>
            <p14:sldId id="421"/>
            <p14:sldId id="427"/>
            <p14:sldId id="42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4319">
          <p15:clr>
            <a:srgbClr val="A4A3A4"/>
          </p15:clr>
        </p15:guide>
        <p15:guide id="2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0066"/>
    <a:srgbClr val="CC0066"/>
    <a:srgbClr val="0000FF"/>
    <a:srgbClr val="FF00FF"/>
    <a:srgbClr val="CC3300"/>
    <a:srgbClr val="FF9900"/>
    <a:srgbClr val="00FF00"/>
    <a:srgbClr val="D6009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8342" autoAdjust="0"/>
    <p:restoredTop sz="64604" autoAdjust="0"/>
  </p:normalViewPr>
  <p:slideViewPr>
    <p:cSldViewPr>
      <p:cViewPr varScale="1">
        <p:scale>
          <a:sx n="67" d="100"/>
          <a:sy n="67" d="100"/>
        </p:scale>
        <p:origin x="512" y="60"/>
      </p:cViewPr>
      <p:guideLst>
        <p:guide orient="horz" pos="4319"/>
        <p:guide pos="2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4972198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VY_32_INOVACE_514_PŘEVODY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 OBSAHU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417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jednotek obsahu s kombinací pracovního listu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339421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915816" y="1269981"/>
            <a:ext cx="6228184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METR, DECIMETR, CENTIMETR, MILIMETR - ČTVEREČNÍ, AR, HEKTAR 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6, 7, 8: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Názorná ukázka velikosti jednotek obsahu</a:t>
            </a:r>
          </a:p>
          <a:p>
            <a:pPr marL="285750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List č. 9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lvl="1" indent="0">
              <a:lnSpc>
                <a:spcPct val="120000"/>
              </a:lnSpc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Jednotky obsahu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10: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Pracovní list – žáci doplňují a převádějí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jednotky obsahu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metr, decimetr, milimetr – čtvereční a na ar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11: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převodů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jednotek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obsahu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PŘEVODY JEDNOTEK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OBSAHU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86966">
            <a:off x="325863" y="313897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METR ČVEREČNÍ 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7" name="Obdélník 206"/>
          <p:cNvSpPr/>
          <p:nvPr/>
        </p:nvSpPr>
        <p:spPr>
          <a:xfrm>
            <a:off x="2407746" y="1615678"/>
            <a:ext cx="4350799" cy="4339812"/>
          </a:xfrm>
          <a:prstGeom prst="rect">
            <a:avLst/>
          </a:prstGeom>
          <a:solidFill>
            <a:srgbClr val="0000FF">
              <a:alpha val="3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4" name="TextovéPole 203"/>
          <p:cNvSpPr txBox="1"/>
          <p:nvPr/>
        </p:nvSpPr>
        <p:spPr>
          <a:xfrm>
            <a:off x="246441" y="552833"/>
            <a:ext cx="8718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VYTVOŘÍME PLOCHU, KDE KAŽDÁ STRANA MĚŘÍ 1 METR </a:t>
            </a:r>
            <a:endParaRPr lang="cs-CZ" sz="24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" name="TextovéPole 204"/>
          <p:cNvSpPr txBox="1"/>
          <p:nvPr/>
        </p:nvSpPr>
        <p:spPr>
          <a:xfrm>
            <a:off x="218596" y="552833"/>
            <a:ext cx="79259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JEDNOTKOU JE ČTVEREČNÍ METR, KTERÝ OZNAČUJEME – m</a:t>
            </a:r>
            <a:r>
              <a:rPr lang="cs-CZ" sz="2400" b="1" i="1" baseline="30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b="1" i="1" dirty="0">
              <a:solidFill>
                <a:srgbClr val="00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406139" y="1631462"/>
            <a:ext cx="4350799" cy="0"/>
          </a:xfrm>
          <a:prstGeom prst="straightConnector1">
            <a:avLst/>
          </a:prstGeom>
          <a:ln w="254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se šipkou 288"/>
          <p:cNvCxnSpPr/>
          <p:nvPr/>
        </p:nvCxnSpPr>
        <p:spPr>
          <a:xfrm>
            <a:off x="2406139" y="1631462"/>
            <a:ext cx="0" cy="4339812"/>
          </a:xfrm>
          <a:prstGeom prst="straightConnector1">
            <a:avLst/>
          </a:prstGeom>
          <a:ln w="254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se šipkou 209"/>
          <p:cNvCxnSpPr/>
          <p:nvPr/>
        </p:nvCxnSpPr>
        <p:spPr>
          <a:xfrm>
            <a:off x="2412092" y="5960984"/>
            <a:ext cx="4350799" cy="0"/>
          </a:xfrm>
          <a:prstGeom prst="straightConnector1">
            <a:avLst/>
          </a:prstGeom>
          <a:ln w="254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se šipkou 210"/>
          <p:cNvCxnSpPr/>
          <p:nvPr/>
        </p:nvCxnSpPr>
        <p:spPr>
          <a:xfrm>
            <a:off x="6760216" y="1625990"/>
            <a:ext cx="0" cy="4339812"/>
          </a:xfrm>
          <a:prstGeom prst="straightConnector1">
            <a:avLst/>
          </a:prstGeom>
          <a:ln w="25400">
            <a:solidFill>
              <a:srgbClr val="00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2" name="Skupina 291"/>
          <p:cNvGrpSpPr/>
          <p:nvPr/>
        </p:nvGrpSpPr>
        <p:grpSpPr>
          <a:xfrm>
            <a:off x="1721358" y="1281527"/>
            <a:ext cx="1051335" cy="833293"/>
            <a:chOff x="2454566" y="1662570"/>
            <a:chExt cx="1051335" cy="833293"/>
          </a:xfrm>
        </p:grpSpPr>
        <p:sp>
          <p:nvSpPr>
            <p:cNvPr id="290" name="Oblouk 289"/>
            <p:cNvSpPr/>
            <p:nvPr/>
          </p:nvSpPr>
          <p:spPr>
            <a:xfrm rot="7281597">
              <a:off x="2563587" y="1553549"/>
              <a:ext cx="833293" cy="1051335"/>
            </a:xfrm>
            <a:prstGeom prst="arc">
              <a:avLst>
                <a:gd name="adj1" fmla="val 13947269"/>
                <a:gd name="adj2" fmla="val 18311140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1" name="TextovéPole 290"/>
            <p:cNvSpPr txBox="1"/>
            <p:nvPr/>
          </p:nvSpPr>
          <p:spPr>
            <a:xfrm>
              <a:off x="3168127" y="2034172"/>
              <a:ext cx="2423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∙</a:t>
              </a:r>
              <a:endParaRPr lang="cs-CZ" dirty="0"/>
            </a:p>
          </p:txBody>
        </p:sp>
      </p:grpSp>
      <p:sp>
        <p:nvSpPr>
          <p:cNvPr id="293" name="Levá složená závorka 292"/>
          <p:cNvSpPr/>
          <p:nvPr/>
        </p:nvSpPr>
        <p:spPr>
          <a:xfrm rot="5400000">
            <a:off x="4401219" y="-729728"/>
            <a:ext cx="360637" cy="4350799"/>
          </a:xfrm>
          <a:prstGeom prst="leftBrac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Levá složená závorka 213"/>
          <p:cNvSpPr/>
          <p:nvPr/>
        </p:nvSpPr>
        <p:spPr>
          <a:xfrm>
            <a:off x="2045501" y="1625989"/>
            <a:ext cx="360637" cy="4334995"/>
          </a:xfrm>
          <a:prstGeom prst="leftBrac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F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98201" y="829832"/>
            <a:ext cx="810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1 metr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216" name="TextovéPole 215"/>
          <p:cNvSpPr txBox="1"/>
          <p:nvPr/>
        </p:nvSpPr>
        <p:spPr>
          <a:xfrm rot="16200000">
            <a:off x="1392458" y="3600918"/>
            <a:ext cx="810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1 metr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217" name="Levá složená závorka 216"/>
          <p:cNvSpPr/>
          <p:nvPr/>
        </p:nvSpPr>
        <p:spPr>
          <a:xfrm rot="10800000">
            <a:off x="6756936" y="1625989"/>
            <a:ext cx="360637" cy="4334993"/>
          </a:xfrm>
          <a:prstGeom prst="leftBrac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TextovéPole 217"/>
          <p:cNvSpPr txBox="1"/>
          <p:nvPr/>
        </p:nvSpPr>
        <p:spPr>
          <a:xfrm rot="5400000">
            <a:off x="6987581" y="3616701"/>
            <a:ext cx="810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1 metr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219" name="Levá složená závorka 218"/>
          <p:cNvSpPr/>
          <p:nvPr/>
        </p:nvSpPr>
        <p:spPr>
          <a:xfrm rot="16200000">
            <a:off x="4405388" y="3966072"/>
            <a:ext cx="360637" cy="4356753"/>
          </a:xfrm>
          <a:prstGeom prst="leftBrace">
            <a:avLst/>
          </a:prstGeom>
          <a:ln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TextovéPole 219"/>
          <p:cNvSpPr txBox="1"/>
          <p:nvPr/>
        </p:nvSpPr>
        <p:spPr>
          <a:xfrm>
            <a:off x="4181575" y="6419885"/>
            <a:ext cx="810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FF"/>
                </a:solidFill>
              </a:rPr>
              <a:t>1 metr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288" name="TextovéPole 287"/>
          <p:cNvSpPr txBox="1"/>
          <p:nvPr/>
        </p:nvSpPr>
        <p:spPr>
          <a:xfrm>
            <a:off x="2455634" y="3355306"/>
            <a:ext cx="42643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 smtClean="0">
                <a:solidFill>
                  <a:srgbClr val="0000FF"/>
                </a:solidFill>
              </a:rPr>
              <a:t>1 m ∙ 1 m = 1 m</a:t>
            </a:r>
            <a:r>
              <a:rPr lang="cs-CZ" sz="4800" b="1" i="1" baseline="30000" dirty="0" smtClean="0">
                <a:solidFill>
                  <a:srgbClr val="0000FF"/>
                </a:solidFill>
              </a:rPr>
              <a:t>2</a:t>
            </a:r>
            <a:endParaRPr lang="cs-CZ" sz="4800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66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" grpId="0" animBg="1"/>
      <p:bldP spid="204" grpId="0"/>
      <p:bldP spid="204" grpId="1"/>
      <p:bldP spid="205" grpId="0"/>
      <p:bldP spid="293" grpId="0" animBg="1"/>
      <p:bldP spid="214" grpId="0" animBg="1"/>
      <p:bldP spid="3" grpId="0"/>
      <p:bldP spid="216" grpId="0"/>
      <p:bldP spid="217" grpId="0" animBg="1"/>
      <p:bldP spid="218" grpId="0"/>
      <p:bldP spid="219" grpId="0" animBg="1"/>
      <p:bldP spid="220" grpId="0"/>
      <p:bldP spid="28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METR ČVEREČNÍ – m</a:t>
            </a:r>
            <a:r>
              <a:rPr lang="cs-CZ" sz="2400" b="1" baseline="30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17299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66620" y="591176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12680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43996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61159" y="591176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07122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38938" y="591321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58483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96817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31757" y="591176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17396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66717" y="547285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12776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44092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61256" y="547285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07218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39035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58579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96914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31853" y="547284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017492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66814" y="504092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912873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44189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61352" y="504092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207315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40339" y="504092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058676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97010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931950" y="504091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017299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466620" y="4605504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912680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343996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761159" y="4605504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207122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638938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058483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496817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931757" y="460549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18700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468022" y="417008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899567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345397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762561" y="417008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194009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642720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059884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498218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933158" y="417007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18700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2468022" y="3734661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899567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345397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762561" y="3734661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194009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642720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059884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498218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933158" y="3734655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018700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468022" y="329923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899567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345397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62561" y="3299239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4194009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642720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059884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498218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933158" y="3299233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2018700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468022" y="286381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899567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3345397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3762561" y="2863818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4194009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4642720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059884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498218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933158" y="286381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2018700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2468022" y="242839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2899567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345397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762561" y="242839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194009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4642720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5059884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5498218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933158" y="2428390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2018700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2468022" y="200737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2899567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345397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3762561" y="2007372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4194009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642720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059884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5498218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933158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bdélník 206"/>
          <p:cNvSpPr/>
          <p:nvPr/>
        </p:nvSpPr>
        <p:spPr>
          <a:xfrm>
            <a:off x="2017299" y="2000176"/>
            <a:ext cx="4350799" cy="4339812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bdélník 204"/>
          <p:cNvSpPr/>
          <p:nvPr/>
        </p:nvSpPr>
        <p:spPr>
          <a:xfrm>
            <a:off x="2017939" y="2007366"/>
            <a:ext cx="436341" cy="43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TextovéPole 207"/>
          <p:cNvSpPr txBox="1"/>
          <p:nvPr/>
        </p:nvSpPr>
        <p:spPr>
          <a:xfrm>
            <a:off x="236992" y="473329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9" name="TextovéPole 208"/>
          <p:cNvSpPr txBox="1"/>
          <p:nvPr/>
        </p:nvSpPr>
        <p:spPr>
          <a:xfrm>
            <a:off x="468313" y="907595"/>
            <a:ext cx="26035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Metr čtvereční  = m</a:t>
            </a:r>
            <a:r>
              <a:rPr lang="cs-CZ" sz="2000" b="1" baseline="300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8" name="TextovéPole 287"/>
          <p:cNvSpPr txBox="1"/>
          <p:nvPr/>
        </p:nvSpPr>
        <p:spPr>
          <a:xfrm>
            <a:off x="3104643" y="1280096"/>
            <a:ext cx="591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 m</a:t>
            </a:r>
            <a:r>
              <a:rPr lang="cs-CZ" sz="3200" b="1" baseline="30000" dirty="0" smtClean="0">
                <a:solidFill>
                  <a:srgbClr val="00B050"/>
                </a:solidFill>
              </a:rPr>
              <a:t>2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smtClean="0"/>
              <a:t>= </a:t>
            </a:r>
            <a:r>
              <a:rPr lang="cs-CZ" sz="3200" b="1" dirty="0" smtClean="0">
                <a:solidFill>
                  <a:srgbClr val="C00000"/>
                </a:solidFill>
              </a:rPr>
              <a:t>100 dm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2  </a:t>
            </a:r>
            <a:r>
              <a:rPr lang="cs-CZ" sz="3200" b="1" dirty="0" smtClean="0"/>
              <a:t>(</a:t>
            </a:r>
            <a:r>
              <a:rPr lang="cs-CZ" sz="3200" b="1" dirty="0"/>
              <a:t>10 dm ∙ 10 dm</a:t>
            </a:r>
            <a:r>
              <a:rPr lang="cs-CZ" sz="3200" b="1" dirty="0" smtClean="0"/>
              <a:t>)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487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0" presetID="53" presetClass="entr" presetSubtype="1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207" grpId="0" animBg="1"/>
      <p:bldP spid="207" grpId="1" animBg="1"/>
      <p:bldP spid="205" grpId="0" animBg="1"/>
      <p:bldP spid="208" grpId="0"/>
      <p:bldP spid="209" grpId="0"/>
      <p:bldP spid="28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DECIMETR ČVEREČNÍ – dm</a:t>
            </a:r>
            <a:r>
              <a:rPr lang="cs-CZ" sz="2400" b="1" baseline="30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17299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66620" y="591176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2680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3996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61159" y="591176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07122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38938" y="591321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58483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96817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31757" y="591176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17396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66717" y="547285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12776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44092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61256" y="547285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07218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39035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58579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96914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31853" y="547284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017492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66814" y="504092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12873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44189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61352" y="504092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07315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640339" y="504092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058676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497010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931950" y="504091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17299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466620" y="4605504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912680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343996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761159" y="4605504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207122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38938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058483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96817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931757" y="460549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018700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68022" y="417008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899567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345397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762561" y="417008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194009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642720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059884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498218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933158" y="417007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018700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468022" y="3734661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899567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345397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762561" y="3734661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194009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4642720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059884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498218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933158" y="3734655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2018700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2468022" y="329923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899567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345397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762561" y="3299239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194009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42720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5059884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498218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5933158" y="3299233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018700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468022" y="286381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899567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345397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762561" y="2863818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4194009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642720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5059884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5498218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5933158" y="286381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2018700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2468022" y="242839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2899567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3345397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762561" y="242839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4194009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4642720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5059884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5498218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5933158" y="2428390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2018700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2468022" y="200737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2899567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3345397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3762561" y="200737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4194009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642720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5059884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5498218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5933158" y="2007366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7" name="Obdélník 206"/>
          <p:cNvSpPr/>
          <p:nvPr/>
        </p:nvSpPr>
        <p:spPr>
          <a:xfrm>
            <a:off x="2022100" y="2008822"/>
            <a:ext cx="4350799" cy="4339812"/>
          </a:xfrm>
          <a:prstGeom prst="rect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05" name="Obdélník 204"/>
          <p:cNvSpPr/>
          <p:nvPr/>
        </p:nvSpPr>
        <p:spPr>
          <a:xfrm>
            <a:off x="2018700" y="2007372"/>
            <a:ext cx="436341" cy="435416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FF"/>
              </a:solidFill>
            </a:endParaRPr>
          </a:p>
        </p:txBody>
      </p:sp>
      <p:sp>
        <p:nvSpPr>
          <p:cNvPr id="208" name="TextovéPole 207"/>
          <p:cNvSpPr txBox="1"/>
          <p:nvPr/>
        </p:nvSpPr>
        <p:spPr>
          <a:xfrm>
            <a:off x="236992" y="473329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9" name="TextovéPole 208"/>
          <p:cNvSpPr txBox="1"/>
          <p:nvPr/>
        </p:nvSpPr>
        <p:spPr>
          <a:xfrm>
            <a:off x="468313" y="907595"/>
            <a:ext cx="32464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Decimetr čtvereční = dm</a:t>
            </a:r>
            <a:r>
              <a:rPr lang="cs-CZ" sz="2000" b="1" baseline="300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8" name="TextovéPole 287"/>
          <p:cNvSpPr txBox="1"/>
          <p:nvPr/>
        </p:nvSpPr>
        <p:spPr>
          <a:xfrm>
            <a:off x="3104643" y="1280096"/>
            <a:ext cx="591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 dm</a:t>
            </a:r>
            <a:r>
              <a:rPr lang="cs-CZ" sz="3200" b="1" baseline="30000" dirty="0" smtClean="0">
                <a:solidFill>
                  <a:srgbClr val="C00000"/>
                </a:solidFill>
              </a:rPr>
              <a:t>2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</a:rPr>
              <a:t>= </a:t>
            </a:r>
            <a:r>
              <a:rPr lang="cs-CZ" sz="3200" b="1" dirty="0" smtClean="0">
                <a:solidFill>
                  <a:srgbClr val="FF00FF"/>
                </a:solidFill>
              </a:rPr>
              <a:t>100 cm</a:t>
            </a:r>
            <a:r>
              <a:rPr lang="cs-CZ" sz="3200" b="1" baseline="30000" dirty="0" smtClean="0">
                <a:solidFill>
                  <a:srgbClr val="FF00FF"/>
                </a:solidFill>
              </a:rPr>
              <a:t>2  </a:t>
            </a:r>
            <a:r>
              <a:rPr lang="cs-CZ" sz="3200" b="1" dirty="0" smtClean="0">
                <a:solidFill>
                  <a:prstClr val="black"/>
                </a:solidFill>
              </a:rPr>
              <a:t>(</a:t>
            </a:r>
            <a:r>
              <a:rPr lang="cs-CZ" sz="3200" b="1" dirty="0">
                <a:solidFill>
                  <a:prstClr val="black"/>
                </a:solidFill>
              </a:rPr>
              <a:t>10 </a:t>
            </a:r>
            <a:r>
              <a:rPr lang="cs-CZ" sz="3200" b="1" dirty="0" smtClean="0">
                <a:solidFill>
                  <a:prstClr val="black"/>
                </a:solidFill>
              </a:rPr>
              <a:t>cm </a:t>
            </a:r>
            <a:r>
              <a:rPr lang="cs-CZ" sz="3200" b="1" dirty="0">
                <a:solidFill>
                  <a:prstClr val="black"/>
                </a:solidFill>
              </a:rPr>
              <a:t>∙ 10 </a:t>
            </a:r>
            <a:r>
              <a:rPr lang="cs-CZ" sz="3200" b="1" dirty="0" smtClean="0">
                <a:solidFill>
                  <a:prstClr val="black"/>
                </a:solidFill>
              </a:rPr>
              <a:t>cm)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56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0" presetID="53" presetClass="entr" presetSubtype="1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207" grpId="0" animBg="1"/>
      <p:bldP spid="207" grpId="1" animBg="1"/>
      <p:bldP spid="205" grpId="0" animBg="1"/>
      <p:bldP spid="208" grpId="0"/>
      <p:bldP spid="209" grpId="0"/>
      <p:bldP spid="2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CENTIMETR ČVEREČNÍ –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baseline="30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17299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66620" y="591176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2680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3996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61159" y="591176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07122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38938" y="591321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58483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96817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31757" y="591176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17396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66717" y="547285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12776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344092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61256" y="547285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07218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39035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058579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96914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931853" y="547284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017492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66814" y="504092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12873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44189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61352" y="504092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07315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640339" y="504092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058676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497010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931950" y="504091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017299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466620" y="4605504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912680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343996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761159" y="4605504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207122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38938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058483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496817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931757" y="460549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018700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468022" y="417008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899567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345397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762561" y="417008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194009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642720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059884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498218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933158" y="417007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018700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468022" y="3734661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899567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3345397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762561" y="3734661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194009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4642720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059884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498218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5933158" y="3734655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2018700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2468022" y="329923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899567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345397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762561" y="3299239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4194009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4642720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5059884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498218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5933158" y="3299233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018700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2468022" y="286381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2899567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345397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3762561" y="2863818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4194009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642720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5059884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5498218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5933158" y="286381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2018700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6" name="Obdélník 85"/>
          <p:cNvSpPr/>
          <p:nvPr/>
        </p:nvSpPr>
        <p:spPr>
          <a:xfrm>
            <a:off x="2468022" y="242839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2899567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3345397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762561" y="242839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4194009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4642720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2" name="Obdélník 91"/>
          <p:cNvSpPr/>
          <p:nvPr/>
        </p:nvSpPr>
        <p:spPr>
          <a:xfrm>
            <a:off x="5059884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5498218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5933158" y="2428390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2018700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2468022" y="200737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2899567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3345397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3762561" y="2007372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4194009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1" name="Obdélník 100"/>
          <p:cNvSpPr/>
          <p:nvPr/>
        </p:nvSpPr>
        <p:spPr>
          <a:xfrm>
            <a:off x="4642720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5059884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5498218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5933158" y="2007366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207" name="Obdélník 206"/>
          <p:cNvSpPr/>
          <p:nvPr/>
        </p:nvSpPr>
        <p:spPr>
          <a:xfrm>
            <a:off x="2017299" y="2008822"/>
            <a:ext cx="4350799" cy="4339812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FF"/>
              </a:solidFill>
            </a:endParaRPr>
          </a:p>
        </p:txBody>
      </p:sp>
      <p:sp>
        <p:nvSpPr>
          <p:cNvPr id="205" name="Obdélník 204"/>
          <p:cNvSpPr/>
          <p:nvPr/>
        </p:nvSpPr>
        <p:spPr>
          <a:xfrm>
            <a:off x="2018700" y="2011824"/>
            <a:ext cx="436341" cy="435416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FF"/>
              </a:solidFill>
            </a:endParaRPr>
          </a:p>
        </p:txBody>
      </p:sp>
      <p:sp>
        <p:nvSpPr>
          <p:cNvPr id="208" name="TextovéPole 207"/>
          <p:cNvSpPr txBox="1"/>
          <p:nvPr/>
        </p:nvSpPr>
        <p:spPr>
          <a:xfrm>
            <a:off x="236992" y="425704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9" name="TextovéPole 208"/>
          <p:cNvSpPr txBox="1"/>
          <p:nvPr/>
        </p:nvSpPr>
        <p:spPr>
          <a:xfrm>
            <a:off x="464067" y="736129"/>
            <a:ext cx="34018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Centimetr čtvereční  = cm</a:t>
            </a:r>
            <a:r>
              <a:rPr lang="cs-CZ" sz="2000" b="1" baseline="30000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8" name="TextovéPole 287"/>
          <p:cNvSpPr txBox="1"/>
          <p:nvPr/>
        </p:nvSpPr>
        <p:spPr>
          <a:xfrm>
            <a:off x="3104642" y="1430795"/>
            <a:ext cx="60393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1 cm</a:t>
            </a:r>
            <a:r>
              <a:rPr lang="cs-CZ" sz="3200" b="1" baseline="30000" dirty="0" smtClean="0">
                <a:solidFill>
                  <a:srgbClr val="FF00FF"/>
                </a:solidFill>
              </a:rPr>
              <a:t>2</a:t>
            </a:r>
            <a:r>
              <a:rPr lang="cs-CZ" sz="3200" b="1" dirty="0" smtClean="0">
                <a:solidFill>
                  <a:srgbClr val="FF00FF"/>
                </a:solidFill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</a:rPr>
              <a:t>= </a:t>
            </a:r>
            <a:r>
              <a:rPr lang="cs-CZ" sz="3200" b="1" dirty="0" smtClean="0">
                <a:solidFill>
                  <a:srgbClr val="008000"/>
                </a:solidFill>
              </a:rPr>
              <a:t>100 mm</a:t>
            </a:r>
            <a:r>
              <a:rPr lang="cs-CZ" sz="3200" b="1" baseline="30000" dirty="0" smtClean="0">
                <a:solidFill>
                  <a:srgbClr val="008000"/>
                </a:solidFill>
              </a:rPr>
              <a:t>2  </a:t>
            </a:r>
            <a:r>
              <a:rPr lang="cs-CZ" sz="3200" b="1" dirty="0" smtClean="0">
                <a:solidFill>
                  <a:prstClr val="black"/>
                </a:solidFill>
              </a:rPr>
              <a:t>(</a:t>
            </a:r>
            <a:r>
              <a:rPr lang="cs-CZ" sz="3200" b="1" dirty="0">
                <a:solidFill>
                  <a:prstClr val="black"/>
                </a:solidFill>
              </a:rPr>
              <a:t>10 m</a:t>
            </a:r>
            <a:r>
              <a:rPr lang="cs-CZ" sz="3200" b="1" dirty="0" smtClean="0">
                <a:solidFill>
                  <a:prstClr val="black"/>
                </a:solidFill>
              </a:rPr>
              <a:t>m </a:t>
            </a:r>
            <a:r>
              <a:rPr lang="cs-CZ" sz="3200" b="1" dirty="0">
                <a:solidFill>
                  <a:prstClr val="black"/>
                </a:solidFill>
              </a:rPr>
              <a:t>∙ 10 m</a:t>
            </a:r>
            <a:r>
              <a:rPr lang="cs-CZ" sz="3200" b="1" dirty="0" smtClean="0">
                <a:solidFill>
                  <a:prstClr val="black"/>
                </a:solidFill>
              </a:rPr>
              <a:t>m)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471311" y="1039053"/>
            <a:ext cx="31999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Milimetr čtvereční = mm</a:t>
            </a:r>
            <a:r>
              <a:rPr lang="cs-CZ" sz="2000" b="1" baseline="300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2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0" presetID="53" presetClass="entr" presetSubtype="16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0" fill="hold">
                      <p:stCondLst>
                        <p:cond delay="indefinite"/>
                      </p:stCondLst>
                      <p:childTnLst>
                        <p:par>
                          <p:cTn id="541" fill="hold">
                            <p:stCondLst>
                              <p:cond delay="0"/>
                            </p:stCondLst>
                            <p:childTnLst>
                              <p:par>
                                <p:cTn id="54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4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207" grpId="0" animBg="1"/>
      <p:bldP spid="207" grpId="1" animBg="1"/>
      <p:bldP spid="205" grpId="0" animBg="1"/>
      <p:bldP spid="208" grpId="0"/>
      <p:bldP spid="209" grpId="0"/>
      <p:bldP spid="288" grpId="0"/>
      <p:bldP spid="10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JEDNOTKY OBSAHU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8313" y="1217626"/>
            <a:ext cx="3664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Jednotky </a:t>
            </a:r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bsahu 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4267" y="1978695"/>
            <a:ext cx="8941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 m</a:t>
            </a:r>
            <a:r>
              <a:rPr lang="cs-CZ" sz="3200" b="1" baseline="30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 100 dm</a:t>
            </a:r>
            <a:r>
              <a:rPr lang="cs-CZ" sz="3200" b="1" baseline="30000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10 000 cm</a:t>
            </a:r>
            <a:r>
              <a:rPr lang="cs-CZ" sz="3200" b="1" baseline="30000" dirty="0" smtClean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1 000 000 mm</a:t>
            </a:r>
            <a:r>
              <a:rPr lang="cs-CZ" sz="3200" b="1" baseline="300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15185" y="3422007"/>
            <a:ext cx="4668266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 a (ar)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5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100 m</a:t>
            </a:r>
            <a:r>
              <a:rPr lang="cs-CZ" sz="2500" b="1" baseline="30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(10 m ∙ 10 m)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" y="4554347"/>
            <a:ext cx="75963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5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1 ha (hektar)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5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 100 a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10 000 m</a:t>
            </a:r>
            <a:r>
              <a:rPr lang="cs-CZ" sz="2500" b="1" baseline="30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5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 </a:t>
            </a:r>
            <a:r>
              <a:rPr lang="cs-CZ" sz="25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 ∙ </a:t>
            </a:r>
            <a:r>
              <a:rPr lang="cs-CZ" sz="25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 </a:t>
            </a:r>
            <a:r>
              <a:rPr lang="cs-CZ" sz="25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5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5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4" y="5445224"/>
            <a:ext cx="914365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1 km</a:t>
            </a:r>
            <a:r>
              <a:rPr lang="cs-CZ" sz="2500" b="1" baseline="30000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5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5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100 </a:t>
            </a:r>
            <a:r>
              <a:rPr lang="cs-CZ" sz="2500" b="1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ha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=</a:t>
            </a:r>
            <a:r>
              <a:rPr lang="cs-CZ" sz="25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10 000 </a:t>
            </a:r>
            <a:r>
              <a:rPr lang="cs-CZ" sz="2500" b="1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5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1 000 000 m</a:t>
            </a:r>
            <a:r>
              <a:rPr lang="cs-CZ" sz="2500" b="1" baseline="30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5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500" b="1" dirty="0" smtClean="0">
                <a:latin typeface="Arial" pitchFamily="34" charset="0"/>
                <a:cs typeface="Arial" pitchFamily="34" charset="0"/>
              </a:rPr>
              <a:t>(1000 m ∙ 1000 m) 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616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8" grpId="0"/>
      <p:bldP spid="142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pracovním listu do prázdných políček v tabulce doplň převody 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obsahu.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3629590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ha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r>
                        <a:rPr lang="cs-CZ" sz="2400" baseline="0" dirty="0" smtClean="0"/>
                        <a:t> 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300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500 000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20900"/>
              </p:ext>
            </p:extLst>
          </p:nvPr>
        </p:nvGraphicFramePr>
        <p:xfrm>
          <a:off x="4572000" y="1341330"/>
          <a:ext cx="383819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61254"/>
                <a:gridCol w="1776944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dm</a:t>
                      </a:r>
                      <a:r>
                        <a:rPr kumimoji="0" lang="cs-CZ" sz="2400" b="1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5 000 000 m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 </a:t>
                      </a:r>
                      <a:r>
                        <a:rPr lang="cs-CZ" sz="2400" baseline="0" dirty="0" smtClean="0"/>
                        <a:t>000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577327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a (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ary)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 k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300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0 000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841467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65342"/>
                <a:gridCol w="2091042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1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9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0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150 c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100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-675456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679578" y="1557338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75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převodů 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obsahu.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302756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ha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r>
                        <a:rPr lang="cs-CZ" sz="2400" baseline="0" dirty="0" smtClean="0"/>
                        <a:t> 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300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500 000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536932"/>
              </p:ext>
            </p:extLst>
          </p:nvPr>
        </p:nvGraphicFramePr>
        <p:xfrm>
          <a:off x="4572000" y="1341330"/>
          <a:ext cx="383819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61254"/>
                <a:gridCol w="1776944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dm</a:t>
                      </a:r>
                      <a:r>
                        <a:rPr kumimoji="0" lang="cs-CZ" sz="2400" b="1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5 000 000 m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smtClean="0"/>
                        <a:t>1 </a:t>
                      </a:r>
                      <a:r>
                        <a:rPr lang="cs-CZ" sz="2400" baseline="0" smtClean="0"/>
                        <a:t>000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872603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a (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ary)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10 k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300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0 000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838105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65342"/>
                <a:gridCol w="2091042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kumimoji="0" lang="cs-CZ" sz="24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1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9 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0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150 c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100 d</a:t>
                      </a:r>
                      <a:r>
                        <a:rPr kumimoji="0" lang="cs-CZ" sz="2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400" b="0" i="0" u="none" strike="noStrike" kern="0" cap="none" spc="0" normalizeH="0" baseline="3000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-675456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1679578" y="1557338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26274" y="1758553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30 000  </a:t>
            </a:r>
            <a:r>
              <a:rPr lang="cs-CZ" sz="2400" kern="0" dirty="0" smtClean="0">
                <a:solidFill>
                  <a:prstClr val="black"/>
                </a:solidFill>
              </a:rPr>
              <a:t>m</a:t>
            </a:r>
            <a:r>
              <a:rPr lang="cs-CZ" sz="2400" kern="0" baseline="30000" dirty="0" smtClean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59" y="2249246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1000 </a:t>
            </a:r>
            <a:r>
              <a:rPr lang="cs-CZ" sz="2400" kern="0" dirty="0">
                <a:solidFill>
                  <a:prstClr val="black"/>
                </a:solidFill>
              </a:rPr>
              <a:t>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6272" y="2710911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      3 </a:t>
            </a:r>
            <a:r>
              <a:rPr lang="cs-CZ" sz="2400" kern="0" dirty="0">
                <a:solidFill>
                  <a:prstClr val="black"/>
                </a:solidFill>
              </a:rPr>
              <a:t>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34150" y="3165500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prstClr val="black"/>
                </a:solidFill>
              </a:rPr>
              <a:t>        </a:t>
            </a:r>
            <a:r>
              <a:rPr lang="cs-CZ" sz="2400" dirty="0" smtClean="0">
                <a:solidFill>
                  <a:prstClr val="black"/>
                </a:solidFill>
              </a:rPr>
              <a:t>50 </a:t>
            </a:r>
            <a:r>
              <a:rPr lang="cs-CZ" sz="2400" kern="0" dirty="0">
                <a:solidFill>
                  <a:prstClr val="black"/>
                </a:solidFill>
              </a:rPr>
              <a:t>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1787581"/>
            <a:ext cx="1677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prstClr val="black"/>
                </a:solidFill>
              </a:rPr>
              <a:t>   </a:t>
            </a:r>
            <a:r>
              <a:rPr lang="cs-CZ" sz="2400" dirty="0">
                <a:solidFill>
                  <a:prstClr val="black"/>
                </a:solidFill>
              </a:rPr>
              <a:t>1</a:t>
            </a:r>
            <a:r>
              <a:rPr lang="cs-CZ" sz="2400" dirty="0" smtClean="0">
                <a:solidFill>
                  <a:prstClr val="black"/>
                </a:solidFill>
              </a:rPr>
              <a:t> 000 d</a:t>
            </a:r>
            <a:r>
              <a:rPr lang="cs-CZ" sz="2400" kern="0" dirty="0" smtClean="0">
                <a:solidFill>
                  <a:prstClr val="black"/>
                </a:solidFill>
              </a:rPr>
              <a:t>m</a:t>
            </a:r>
            <a:r>
              <a:rPr lang="cs-CZ" sz="2400" kern="0" baseline="30000" dirty="0" smtClean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43666" y="2249246"/>
            <a:ext cx="1666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     5 00 d</a:t>
            </a:r>
            <a:r>
              <a:rPr lang="cs-CZ" sz="2400" kern="0" dirty="0" smtClean="0">
                <a:solidFill>
                  <a:prstClr val="black"/>
                </a:solidFill>
              </a:rPr>
              <a:t>m</a:t>
            </a:r>
            <a:r>
              <a:rPr lang="cs-CZ" sz="2400" kern="0" baseline="30000" dirty="0" smtClean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2712296"/>
            <a:ext cx="18219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100 000 d</a:t>
            </a:r>
            <a:r>
              <a:rPr lang="cs-CZ" sz="2400" kern="0" dirty="0" smtClean="0">
                <a:solidFill>
                  <a:prstClr val="black"/>
                </a:solidFill>
              </a:rPr>
              <a:t>m</a:t>
            </a:r>
            <a:r>
              <a:rPr lang="cs-CZ" sz="2400" kern="0" baseline="30000" dirty="0" smtClean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5216" y="3176743"/>
            <a:ext cx="1674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10 000 d</a:t>
            </a:r>
            <a:r>
              <a:rPr lang="cs-CZ" sz="2400" kern="0" dirty="0" smtClean="0">
                <a:solidFill>
                  <a:prstClr val="black"/>
                </a:solidFill>
              </a:rPr>
              <a:t>m</a:t>
            </a:r>
            <a:r>
              <a:rPr lang="cs-CZ" sz="2400" kern="0" baseline="30000" dirty="0" smtClean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1" y="4682164"/>
            <a:ext cx="2088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prstClr val="black"/>
                </a:solidFill>
              </a:rPr>
              <a:t>9</a:t>
            </a:r>
            <a:r>
              <a:rPr lang="cs-CZ" sz="2400" dirty="0" smtClean="0">
                <a:solidFill>
                  <a:prstClr val="black"/>
                </a:solidFill>
              </a:rPr>
              <a:t> 000 000 </a:t>
            </a:r>
            <a:r>
              <a:rPr lang="cs-CZ" sz="2400" kern="0" dirty="0">
                <a:solidFill>
                  <a:prstClr val="black"/>
                </a:solidFill>
              </a:rPr>
              <a:t>mm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51721" y="5148294"/>
            <a:ext cx="20882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prstClr val="black"/>
                </a:solidFill>
              </a:rPr>
              <a:t>   800 000 </a:t>
            </a:r>
            <a:r>
              <a:rPr lang="cs-CZ" sz="2400" kern="0" dirty="0">
                <a:solidFill>
                  <a:prstClr val="black"/>
                </a:solidFill>
              </a:rPr>
              <a:t>mm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51722" y="5617706"/>
            <a:ext cx="2073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prstClr val="black"/>
                </a:solidFill>
              </a:rPr>
              <a:t>     15 000 </a:t>
            </a:r>
            <a:r>
              <a:rPr lang="cs-CZ" sz="2400" kern="0" dirty="0">
                <a:solidFill>
                  <a:prstClr val="black"/>
                </a:solidFill>
              </a:rPr>
              <a:t>mm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51722" y="6064857"/>
            <a:ext cx="208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prstClr val="black"/>
                </a:solidFill>
              </a:rPr>
              <a:t>1 000 000 </a:t>
            </a:r>
            <a:r>
              <a:rPr lang="cs-CZ" sz="2400" kern="0" dirty="0">
                <a:solidFill>
                  <a:prstClr val="black"/>
                </a:solidFill>
              </a:rPr>
              <a:t>mm</a:t>
            </a:r>
            <a:r>
              <a:rPr lang="cs-CZ" sz="2400" kern="0" baseline="30000" dirty="0">
                <a:solidFill>
                  <a:prstClr val="black"/>
                </a:solidFill>
              </a:rPr>
              <a:t>2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67211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prstClr val="black"/>
                </a:solidFill>
              </a:rPr>
              <a:t>    10 000 a</a:t>
            </a:r>
            <a:endParaRPr lang="cs-CZ" sz="2400" kern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27058" y="5157192"/>
            <a:ext cx="1475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100 000 </a:t>
            </a:r>
            <a:r>
              <a:rPr lang="cs-CZ" sz="2400" dirty="0">
                <a:solidFill>
                  <a:prstClr val="black"/>
                </a:solidFill>
              </a:rPr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898030" y="55886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         3 </a:t>
            </a:r>
            <a:r>
              <a:rPr lang="cs-CZ" sz="2400" dirty="0">
                <a:solidFill>
                  <a:prstClr val="black"/>
                </a:solidFill>
              </a:rPr>
              <a:t>a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90770" y="606367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             1 </a:t>
            </a:r>
            <a:r>
              <a:rPr lang="cs-CZ" sz="2400" dirty="0">
                <a:solidFill>
                  <a:prstClr val="black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42103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6" grpId="0"/>
      <p:bldP spid="6" grpId="0"/>
      <p:bldP spid="17" grpId="0"/>
      <p:bldP spid="18" grpId="0"/>
      <p:bldP spid="19" grpId="0"/>
      <p:bldP spid="8" grpId="0"/>
      <p:bldP spid="20" grpId="0"/>
      <p:bldP spid="21" grpId="0"/>
      <p:bldP spid="22" grpId="0"/>
      <p:bldP spid="10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293817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514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převody jednotek obsahu: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8024692"/>
              </p:ext>
            </p:extLst>
          </p:nvPr>
        </p:nvGraphicFramePr>
        <p:xfrm>
          <a:off x="700330" y="1631610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ha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r>
                        <a:rPr lang="cs-CZ" sz="2400" baseline="0" dirty="0" smtClean="0"/>
                        <a:t> a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300</a:t>
                      </a:r>
                      <a:r>
                        <a:rPr lang="cs-CZ" sz="2400" baseline="0" dirty="0" smtClean="0"/>
                        <a:t> d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500 000</a:t>
                      </a:r>
                      <a:r>
                        <a:rPr lang="cs-CZ" sz="2400" baseline="0" dirty="0" smtClean="0"/>
                        <a:t> c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3061404"/>
              </p:ext>
            </p:extLst>
          </p:nvPr>
        </p:nvGraphicFramePr>
        <p:xfrm>
          <a:off x="4572000" y="1631610"/>
          <a:ext cx="383819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61254"/>
                <a:gridCol w="1776944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dm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10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5 000 000 m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 </a:t>
                      </a:r>
                      <a:r>
                        <a:rPr lang="cs-CZ" sz="2400" baseline="0" dirty="0" smtClean="0"/>
                        <a:t>000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822485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 a (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ary)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100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ha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10 k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300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0 000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dm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8475929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5342"/>
                <a:gridCol w="2091042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m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1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9 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8</a:t>
                      </a:r>
                      <a:r>
                        <a:rPr lang="cs-CZ" sz="2400" baseline="0" dirty="0" smtClean="0"/>
                        <a:t>0 d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aseline="0" dirty="0" smtClean="0"/>
                        <a:t>150 c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100 d</a:t>
                      </a:r>
                      <a:r>
                        <a:rPr kumimoji="0" lang="cs-CZ" sz="2400" u="none" strike="noStrike" kern="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m</a:t>
                      </a:r>
                      <a:r>
                        <a:rPr kumimoji="0" lang="cs-CZ" sz="2400" u="none" strike="noStrike" kern="0" cap="none" spc="0" normalizeH="0" baseline="3000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2</a:t>
                      </a:r>
                      <a:endParaRPr kumimoji="0" lang="cs-CZ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21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58686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8886</TotalTime>
  <Words>710</Words>
  <Application>Microsoft Office PowerPoint</Application>
  <PresentationFormat>Předvádění na obrazovce (4:3)</PresentationFormat>
  <Paragraphs>171</Paragraphs>
  <Slides>13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25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665</cp:revision>
  <dcterms:created xsi:type="dcterms:W3CDTF">2011-02-20T11:49:28Z</dcterms:created>
  <dcterms:modified xsi:type="dcterms:W3CDTF">2013-12-15T14:52:39Z</dcterms:modified>
</cp:coreProperties>
</file>