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92" r:id="rId2"/>
    <p:sldMasterId id="2147483828" r:id="rId3"/>
    <p:sldMasterId id="2147483840" r:id="rId4"/>
  </p:sldMasterIdLst>
  <p:notesMasterIdLst>
    <p:notesMasterId r:id="rId14"/>
  </p:notesMasterIdLst>
  <p:sldIdLst>
    <p:sldId id="333" r:id="rId5"/>
    <p:sldId id="334" r:id="rId6"/>
    <p:sldId id="335" r:id="rId7"/>
    <p:sldId id="256" r:id="rId8"/>
    <p:sldId id="329" r:id="rId9"/>
    <p:sldId id="330" r:id="rId10"/>
    <p:sldId id="332" r:id="rId11"/>
    <p:sldId id="336" r:id="rId12"/>
    <p:sldId id="33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AADD167-82C3-4DF7-8557-ADA4487E5285}">
          <p14:sldIdLst>
            <p14:sldId id="333"/>
            <p14:sldId id="334"/>
            <p14:sldId id="335"/>
            <p14:sldId id="256"/>
            <p14:sldId id="329"/>
            <p14:sldId id="330"/>
            <p14:sldId id="332"/>
            <p14:sldId id="336"/>
            <p14:sldId id="337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659">
          <p15:clr>
            <a:srgbClr val="A4A3A4"/>
          </p15:clr>
        </p15:guide>
        <p15:guide id="2" pos="2925">
          <p15:clr>
            <a:srgbClr val="A4A3A4"/>
          </p15:clr>
        </p15:guide>
        <p15:guide id="3" pos="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00FF"/>
    <a:srgbClr val="0000FF"/>
    <a:srgbClr val="CC6600"/>
    <a:srgbClr val="FF3399"/>
    <a:srgbClr val="FF9900"/>
    <a:srgbClr val="000099"/>
    <a:srgbClr val="996633"/>
    <a:srgbClr val="6600CC"/>
    <a:srgbClr val="00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7" autoAdjust="0"/>
  </p:normalViewPr>
  <p:slideViewPr>
    <p:cSldViewPr>
      <p:cViewPr varScale="1">
        <p:scale>
          <a:sx n="107" d="100"/>
          <a:sy n="107" d="100"/>
        </p:scale>
        <p:origin x="-84" y="-126"/>
      </p:cViewPr>
      <p:guideLst>
        <p:guide orient="horz" pos="2659"/>
        <p:guide pos="2925"/>
        <p:guide pos="2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DB88D4-C068-49EF-872B-D9B0F9DEC0C1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973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B099-B701-41F4-82FB-669E031D3C87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81125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97C29-09C5-4CD4-B946-091DACE04777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9382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502D9-4FE7-4A62-B938-D4EFC8B9C9A1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0555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CF65-A4C4-4162-A7BB-25D249BFDDD0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7923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C3BD8-7A9D-46AB-A619-5FA53EE6C5D0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3367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97F43-53D4-4B0F-A9CC-0CC02EA20717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086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9F9ED-2225-455B-82B9-56B7A2CE5F03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9588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523F4-55D5-4BAE-834E-C6130DF2DE47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5418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000D-6068-459F-9745-28AA9B6DEA3B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5501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C2FA-A192-465C-ABE5-9C6BADA49F6A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8875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08709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8404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5353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07236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61695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3256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79107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47546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43968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720789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84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4721E44-5A57-4F95-9E21-23F81A7AC88C}" type="datetime1">
              <a:rPr lang="cs-CZ" smtClean="0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13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17.12.2013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54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40426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VY_32_INOVACE_516_SLOVNÍ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ÚLOHA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NAKUPOVÁNÍ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ŠKOLNÍCH POTŘEB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25741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36556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procvičení  sčítání a násobení  ve slovní úloze s kombinací pracovního listu a zápisem na tabuli</a:t>
            </a:r>
          </a:p>
        </p:txBody>
      </p:sp>
    </p:spTree>
    <p:extLst>
      <p:ext uri="{BB962C8B-B14F-4D97-AF65-F5344CB8AC3E}">
        <p14:creationId xmlns:p14="http://schemas.microsoft.com/office/powerpoint/2010/main" xmlns="" val="175695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241800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ŠKOLNÍ POTŘEBY, GUMA, TUŽKY, PASTELKY, OŘEZÁVÁTKO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Zadání slovní úlohy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Řešení slovní úlohy – žáci vypočítávají ceny jednotlivých položek nákupu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 pro tisk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7073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934068" y="367664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 úlohy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6316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úloha: Nakupování školních potřeb</a:t>
            </a:r>
          </a:p>
        </p:txBody>
      </p:sp>
      <p:pic>
        <p:nvPicPr>
          <p:cNvPr id="2050" name="Picture 2" descr="C:\Users\Taťka\AppData\Local\Microsoft\Windows\Temporary Internet Files\Content.IE5\SYFWVEZE\MP900439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8119" y="3882967"/>
            <a:ext cx="536104" cy="3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aťka\AppData\Local\Microsoft\Windows\Temporary Internet Files\Content.IE5\68356N5G\MP900438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5740" y="3162887"/>
            <a:ext cx="583976" cy="38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aťka\AppData\Local\Microsoft\Windows\Temporary Internet Files\Content.IE5\SYFWVEZE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2787" y="2010759"/>
            <a:ext cx="585877" cy="80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36" y="487406"/>
            <a:ext cx="889807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Honzík, Jindra a Jarmila se vydali autobusem do obchodního domu ve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městě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nakoupit školní potřeby (tužky,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pastelky, ořezávátka a gumy). Když se to jejich kamarádi dozvěděli, poprosili je, aby jim také školní potřeby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koupili. Z letáku si vyhledali ceny školních potřeb a napsali seznam.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Users\Taťka\AppData\Local\Microsoft\Windows\Temporary Internet Files\Content.IE5\SYFWVEZE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369" y="1146663"/>
            <a:ext cx="653682" cy="54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4569151"/>
              </p:ext>
            </p:extLst>
          </p:nvPr>
        </p:nvGraphicFramePr>
        <p:xfrm>
          <a:off x="147245" y="1276557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041648"/>
                <a:gridCol w="1396752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Pastelky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Guma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Ořezávátko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Tužka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Honzík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Jindra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Jarmila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Markéta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Mirek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49379" y="1236661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ks = 4 Kč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6482" y="212169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ks = 19 Kč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9379" y="3162887"/>
            <a:ext cx="1946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ks (sada) = 18 Kč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71783" y="3882967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 ks = 6 Kč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12" y="4278977"/>
            <a:ext cx="9001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</a:p>
          <a:p>
            <a:pPr marL="342900" indent="-342900">
              <a:buAutoNum type="arabicPeriod"/>
            </a:pPr>
            <a:r>
              <a:rPr lang="cs-CZ" dirty="0" smtClean="0"/>
              <a:t>Kolik peněz vybrali Honzík, Jindra a Jarmila od svých kamarádů na nákup školních potřeb?</a:t>
            </a:r>
          </a:p>
          <a:p>
            <a:pPr marL="342900" indent="-342900">
              <a:buAutoNum type="arabicPeriod"/>
            </a:pPr>
            <a:r>
              <a:rPr lang="cs-CZ" dirty="0" smtClean="0"/>
              <a:t>Kolik peněz stály: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pastelky 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gumy?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ořezávátka?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tužky?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Jaká byla celková cena za nákup školních potřeb?</a:t>
            </a:r>
          </a:p>
        </p:txBody>
      </p:sp>
    </p:spTree>
    <p:extLst>
      <p:ext uri="{BB962C8B-B14F-4D97-AF65-F5344CB8AC3E}">
        <p14:creationId xmlns:p14="http://schemas.microsoft.com/office/powerpoint/2010/main" xmlns="" val="351417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3344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– řešení </a:t>
            </a:r>
          </a:p>
        </p:txBody>
      </p:sp>
      <p:pic>
        <p:nvPicPr>
          <p:cNvPr id="2050" name="Picture 2" descr="C:\Users\Taťka\AppData\Local\Microsoft\Windows\Temporary Internet Files\Content.IE5\SYFWVEZE\MP900439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930" y="2692394"/>
            <a:ext cx="536104" cy="3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aťka\AppData\Local\Microsoft\Windows\Temporary Internet Files\Content.IE5\68356N5G\MP900438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406551" y="2076818"/>
            <a:ext cx="583976" cy="38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aťka\AppData\Local\Microsoft\Windows\Temporary Internet Files\Content.IE5\SYFWVEZE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598" y="1094509"/>
            <a:ext cx="585877" cy="80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aťka\AppData\Local\Microsoft\Windows\Temporary Internet Files\Content.IE5\SYFWVEZE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6180" y="413295"/>
            <a:ext cx="653682" cy="54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6263362"/>
              </p:ext>
            </p:extLst>
          </p:nvPr>
        </p:nvGraphicFramePr>
        <p:xfrm>
          <a:off x="80143" y="453610"/>
          <a:ext cx="6096000" cy="268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041648"/>
                <a:gridCol w="1396752"/>
                <a:gridCol w="1219200"/>
              </a:tblGrid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Jméno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Pastelky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Guma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Ořezávátko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Tužka 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Honzík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Jindra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Jarmila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Pavel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Mirek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5x</a:t>
                      </a:r>
                      <a:endParaRPr lang="cs-CZ" sz="1600" dirty="0"/>
                    </a:p>
                  </a:txBody>
                  <a:tcPr/>
                </a:tc>
              </a:tr>
              <a:tr h="33512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Petr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5x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10190" y="503293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4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07293" y="120544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19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10190" y="2076818"/>
            <a:ext cx="1946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 ks (sada) = 18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32594" y="2692394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 ks = 6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35" y="3156292"/>
            <a:ext cx="9139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peněz vybrali Honzík, Jindra a Jarmila od svých kamarádů na nákup školních potřeb?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350750" y="3766363"/>
            <a:ext cx="10157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Pastelky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7354" y="4070760"/>
            <a:ext cx="1251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MARKÉTA: 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288603" y="4070760"/>
            <a:ext cx="11951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( 1 . 18 )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1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274760" y="4070760"/>
            <a:ext cx="110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( 3 . 4 )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1600" dirty="0" smtClean="0"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146525" y="4070760"/>
            <a:ext cx="1136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( 2 . 19 )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+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128827" y="4070760"/>
            <a:ext cx="10538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( 3 . 6 ) 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 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037178" y="4070760"/>
            <a:ext cx="6588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18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+ 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481978" y="4075035"/>
            <a:ext cx="62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+ 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7257" y="4082485"/>
            <a:ext cx="675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38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+ 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387275" y="4082485"/>
            <a:ext cx="6683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18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 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882044" y="4082485"/>
            <a:ext cx="8045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86 Kč  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339183" y="3770576"/>
            <a:ext cx="839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Guma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053292" y="3764206"/>
            <a:ext cx="12316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Ořezávátko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163647" y="3766220"/>
            <a:ext cx="8088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Tužka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32998" y="4419105"/>
            <a:ext cx="1251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PAVEL: 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284247" y="4419105"/>
            <a:ext cx="11951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18 ) +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270404" y="4419105"/>
            <a:ext cx="110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4 ) + 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142169" y="4419105"/>
            <a:ext cx="1136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19 ) + 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124471" y="4419105"/>
            <a:ext cx="10538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( 4 . 6 ) = 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032822" y="4419105"/>
            <a:ext cx="6588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 + 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477622" y="4410317"/>
            <a:ext cx="62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 + 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922901" y="4417767"/>
            <a:ext cx="675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38 + 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6382919" y="4417767"/>
            <a:ext cx="6683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 =  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6877689" y="4417767"/>
            <a:ext cx="8477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106 Kč 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28642" y="4780513"/>
            <a:ext cx="1251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MIREK: 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292954" y="4793576"/>
            <a:ext cx="11951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18 ) + 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2279111" y="4793576"/>
            <a:ext cx="110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( 3 . 4 ) + 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3150876" y="4793576"/>
            <a:ext cx="1136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( 1 . 19 ) + 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4133178" y="4793576"/>
            <a:ext cx="10538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( 5 . 6 ) = 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041529" y="4793576"/>
            <a:ext cx="6588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 + 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5486329" y="4797851"/>
            <a:ext cx="62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 + 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5931608" y="4792238"/>
            <a:ext cx="675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 + 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391626" y="4792238"/>
            <a:ext cx="6683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30 =  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6886396" y="4792238"/>
            <a:ext cx="8390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97 Kč  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24286" y="5151791"/>
            <a:ext cx="1251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PETR: </a:t>
            </a: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1288598" y="5164854"/>
            <a:ext cx="11951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18 ) + 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274755" y="5164854"/>
            <a:ext cx="1104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( 2 . 4 ) + 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146520" y="5164854"/>
            <a:ext cx="11362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( 1 . 19 ) + 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128822" y="5164854"/>
            <a:ext cx="10538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( 5 . 6 ) = 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037173" y="5164854"/>
            <a:ext cx="6588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 + 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481973" y="5169129"/>
            <a:ext cx="62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 + 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5927252" y="5163516"/>
            <a:ext cx="675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 + 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6387270" y="5163516"/>
            <a:ext cx="6683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30 =  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6882040" y="5163516"/>
            <a:ext cx="8045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93 Kč  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69643" y="6142475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382 Kč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123" y="3447797"/>
            <a:ext cx="9139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eriod"/>
            </a:pP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Spočítáme, 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za kolik peněz si každý z kamarádů objednal školní </a:t>
            </a: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potřeby.</a:t>
            </a:r>
            <a:endParaRPr lang="cs-CZ" sz="16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677" y="5506340"/>
            <a:ext cx="9139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eriod" startAt="2"/>
            </a:pP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Sečteme jednotlivé objednávky školních potřeb kamarádů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1405648" y="5818768"/>
            <a:ext cx="10567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Markéta 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424606" y="5814954"/>
            <a:ext cx="7166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Pavel 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344634" y="5812280"/>
            <a:ext cx="7166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Mirek 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228562" y="5807924"/>
            <a:ext cx="7166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Petr 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679806" y="6157322"/>
            <a:ext cx="8257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86     + 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2485355" y="6152564"/>
            <a:ext cx="10923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106     + 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3460725" y="6152564"/>
            <a:ext cx="8257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97     + 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335946" y="6152564"/>
            <a:ext cx="8257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93     = 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-21502" y="6495876"/>
            <a:ext cx="9139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eriod" startAt="3"/>
            </a:pPr>
            <a:r>
              <a:rPr lang="cs-CZ" sz="1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Honzík, Jindra a Jarmila vybrali od kamarádů na školní potřeby 382 Kč.</a:t>
            </a:r>
          </a:p>
        </p:txBody>
      </p:sp>
    </p:spTree>
    <p:extLst>
      <p:ext uri="{BB962C8B-B14F-4D97-AF65-F5344CB8AC3E}">
        <p14:creationId xmlns:p14="http://schemas.microsoft.com/office/powerpoint/2010/main" xmlns="" val="143464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4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4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4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4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4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4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0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0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6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4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4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900" decel="100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9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9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900" decel="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9" fill="hold">
                      <p:stCondLst>
                        <p:cond delay="indefinite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500" tmFilter="0,0; .5, 1; 1, 1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3344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 – řešení</a:t>
            </a:r>
          </a:p>
        </p:txBody>
      </p:sp>
      <p:pic>
        <p:nvPicPr>
          <p:cNvPr id="2050" name="Picture 2" descr="C:\Users\Taťka\AppData\Local\Microsoft\Windows\Temporary Internet Files\Content.IE5\SYFWVEZE\MP900439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930" y="2446922"/>
            <a:ext cx="536104" cy="3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aťka\AppData\Local\Microsoft\Windows\Temporary Internet Files\Content.IE5\68356N5G\MP900438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406551" y="1818283"/>
            <a:ext cx="583976" cy="38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aťka\AppData\Local\Microsoft\Windows\Temporary Internet Files\Content.IE5\SYFWVEZE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598" y="862100"/>
            <a:ext cx="585877" cy="80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aťka\AppData\Local\Microsoft\Windows\Temporary Internet Files\Content.IE5\SYFWVEZE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6180" y="180886"/>
            <a:ext cx="653682" cy="54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1056405"/>
              </p:ext>
            </p:extLst>
          </p:nvPr>
        </p:nvGraphicFramePr>
        <p:xfrm>
          <a:off x="75605" y="427875"/>
          <a:ext cx="6096000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041648"/>
                <a:gridCol w="1396752"/>
                <a:gridCol w="1219200"/>
              </a:tblGrid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Jméno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Pastelky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Guma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Ořezávátko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Tužka 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Honzík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Jindra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Jarmila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Markéta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Pavel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Mirek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5x</a:t>
                      </a:r>
                      <a:endParaRPr lang="cs-CZ" sz="1400" dirty="0"/>
                    </a:p>
                  </a:txBody>
                  <a:tcPr/>
                </a:tc>
              </a:tr>
              <a:tr h="30470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Petr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1x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5x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10190" y="270884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4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07293" y="97303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19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10190" y="1818283"/>
            <a:ext cx="1946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 ks (sada) = 18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32594" y="2446922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 ks = 6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112" y="2872720"/>
            <a:ext cx="9001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peněz stály pastelky, gumy, ořezávátka a tužky?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381" y="3225555"/>
            <a:ext cx="9139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eriod"/>
            </a:pPr>
            <a:r>
              <a:rPr lang="cs-CZ" sz="1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Spočítáme, </a:t>
            </a:r>
            <a:r>
              <a:rPr lang="cs-CZ" sz="1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kolik kusů jednotlivých školních potřeb se koupilo a vynásobíme je stanovenými cenami za zboží.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41609" y="3619055"/>
            <a:ext cx="10855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Pastelky: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66064" y="3621989"/>
            <a:ext cx="8354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Guma: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65303" y="3618952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Ořezávátko: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085559" y="3616529"/>
            <a:ext cx="8186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Tužka: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075" y="3927168"/>
            <a:ext cx="8114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Počet: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66075" y="3930706"/>
            <a:ext cx="6855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  11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065310" y="4190390"/>
            <a:ext cx="5854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. 18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980" y="4185898"/>
            <a:ext cx="25442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Stanovená cena za 1 ks: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18" y="5014915"/>
            <a:ext cx="40847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Celková cena za jednotlivé druhy zboží: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078791" y="4202685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___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121291" y="4465850"/>
            <a:ext cx="52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88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11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4025846" y="4997985"/>
            <a:ext cx="640164" cy="377548"/>
            <a:chOff x="2273531" y="6198318"/>
            <a:chExt cx="640164" cy="377548"/>
          </a:xfrm>
        </p:grpSpPr>
        <p:sp>
          <p:nvSpPr>
            <p:cNvPr id="36" name="TextovéPole 35"/>
            <p:cNvSpPr txBox="1"/>
            <p:nvPr/>
          </p:nvSpPr>
          <p:spPr>
            <a:xfrm>
              <a:off x="2273776" y="6237312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273531" y="6198318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4027967" y="4719617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____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3948347" y="4994593"/>
            <a:ext cx="6992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198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296350" y="3923611"/>
            <a:ext cx="7008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  17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395585" y="4183295"/>
            <a:ext cx="587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. 4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5491116" y="4195590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___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451566" y="4986794"/>
            <a:ext cx="5277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68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5433060" y="5008325"/>
            <a:ext cx="640164" cy="377548"/>
            <a:chOff x="2273531" y="6198318"/>
            <a:chExt cx="640164" cy="377548"/>
          </a:xfrm>
        </p:grpSpPr>
        <p:sp>
          <p:nvSpPr>
            <p:cNvPr id="46" name="TextovéPole 45"/>
            <p:cNvSpPr txBox="1"/>
            <p:nvPr/>
          </p:nvSpPr>
          <p:spPr>
            <a:xfrm>
              <a:off x="2273776" y="6237312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2273531" y="6198318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758670" y="3937777"/>
            <a:ext cx="7008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  10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857905" y="4197461"/>
            <a:ext cx="5854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. 19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871386" y="4209756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___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6913886" y="4472921"/>
            <a:ext cx="52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90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10</a:t>
            </a:r>
          </a:p>
        </p:txBody>
      </p:sp>
      <p:grpSp>
        <p:nvGrpSpPr>
          <p:cNvPr id="54" name="Skupina 53"/>
          <p:cNvGrpSpPr/>
          <p:nvPr/>
        </p:nvGrpSpPr>
        <p:grpSpPr>
          <a:xfrm>
            <a:off x="6818441" y="5005056"/>
            <a:ext cx="640164" cy="377548"/>
            <a:chOff x="2273531" y="6198318"/>
            <a:chExt cx="640164" cy="377548"/>
          </a:xfrm>
        </p:grpSpPr>
        <p:sp>
          <p:nvSpPr>
            <p:cNvPr id="55" name="TextovéPole 54"/>
            <p:cNvSpPr txBox="1"/>
            <p:nvPr/>
          </p:nvSpPr>
          <p:spPr>
            <a:xfrm>
              <a:off x="2273776" y="6237312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273531" y="6198318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</p:grpSp>
      <p:sp>
        <p:nvSpPr>
          <p:cNvPr id="57" name="TextovéPole 56"/>
          <p:cNvSpPr txBox="1"/>
          <p:nvPr/>
        </p:nvSpPr>
        <p:spPr>
          <a:xfrm>
            <a:off x="6820562" y="4726688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____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6740942" y="5001664"/>
            <a:ext cx="6992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190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8095938" y="3935629"/>
            <a:ext cx="7008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    27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8195173" y="4195313"/>
            <a:ext cx="587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6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8182896" y="4207608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___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8148122" y="4973054"/>
            <a:ext cx="641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162</a:t>
            </a:r>
          </a:p>
        </p:txBody>
      </p:sp>
      <p:grpSp>
        <p:nvGrpSpPr>
          <p:cNvPr id="63" name="Skupina 62"/>
          <p:cNvGrpSpPr/>
          <p:nvPr/>
        </p:nvGrpSpPr>
        <p:grpSpPr>
          <a:xfrm>
            <a:off x="8220104" y="5002644"/>
            <a:ext cx="640164" cy="377548"/>
            <a:chOff x="2273531" y="6198318"/>
            <a:chExt cx="640164" cy="377548"/>
          </a:xfrm>
        </p:grpSpPr>
        <p:sp>
          <p:nvSpPr>
            <p:cNvPr id="64" name="TextovéPole 63"/>
            <p:cNvSpPr txBox="1"/>
            <p:nvPr/>
          </p:nvSpPr>
          <p:spPr>
            <a:xfrm>
              <a:off x="2273776" y="6237312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2273531" y="6198318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" pitchFamily="34" charset="0"/>
                  <a:cs typeface="Arial" pitchFamily="34" charset="0"/>
                </a:rPr>
                <a:t>____</a:t>
              </a:r>
            </a:p>
          </p:txBody>
        </p:sp>
      </p:grpSp>
      <p:sp>
        <p:nvSpPr>
          <p:cNvPr id="68" name="TextovéPole 67"/>
          <p:cNvSpPr txBox="1"/>
          <p:nvPr/>
        </p:nvSpPr>
        <p:spPr>
          <a:xfrm>
            <a:off x="-12385" y="5594201"/>
            <a:ext cx="9001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Jaká byla celková cena za nákup školních potřeb?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-70887" y="5899077"/>
            <a:ext cx="91398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eriod"/>
            </a:pPr>
            <a:r>
              <a:rPr lang="cs-CZ" sz="1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Sečteme jednotlivé  celkové ceny druhů zboží.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258721" y="6225521"/>
            <a:ext cx="24929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Celková cena za nákup =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2652067" y="6223373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198 +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3229474" y="6231702"/>
            <a:ext cx="590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68 +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3665212" y="6231702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190 +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4216861" y="6229554"/>
            <a:ext cx="7617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162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845784" y="6231702"/>
            <a:ext cx="8226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618 Kč</a:t>
            </a:r>
          </a:p>
        </p:txBody>
      </p:sp>
    </p:spTree>
    <p:extLst>
      <p:ext uri="{BB962C8B-B14F-4D97-AF65-F5344CB8AC3E}">
        <p14:creationId xmlns:p14="http://schemas.microsoft.com/office/powerpoint/2010/main" xmlns="" val="319612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00"/>
                            </p:stCondLst>
                            <p:childTnLst>
                              <p:par>
                                <p:cTn id="8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00"/>
                            </p:stCondLst>
                            <p:childTnLst>
                              <p:par>
                                <p:cTn id="10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tmFilter="0,0; .5, 1; 1, 1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50"/>
                            </p:stCondLst>
                            <p:childTnLst>
                              <p:par>
                                <p:cTn id="1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50"/>
                            </p:stCondLst>
                            <p:childTnLst>
                              <p:par>
                                <p:cTn id="13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 tmFilter="0,0; .5, 1; 1, 1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600"/>
                            </p:stCondLst>
                            <p:childTnLst>
                              <p:par>
                                <p:cTn id="16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600"/>
                            </p:stCondLst>
                            <p:childTnLst>
                              <p:par>
                                <p:cTn id="18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50"/>
                            </p:stCondLst>
                            <p:childTnLst>
                              <p:par>
                                <p:cTn id="20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500" tmFilter="0,0; .5, 1; 1, 1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600"/>
                            </p:stCondLst>
                            <p:childTnLst>
                              <p:par>
                                <p:cTn id="2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4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4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 tmFilter="0,0; .5, 1; 1, 1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 tmFilter="0,0; .5, 1; 1, 1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8" grpId="0"/>
      <p:bldP spid="18" grpId="0"/>
      <p:bldP spid="22" grpId="0"/>
      <p:bldP spid="23" grpId="0"/>
      <p:bldP spid="24" grpId="0"/>
      <p:bldP spid="26" grpId="0"/>
      <p:bldP spid="27" grpId="0"/>
      <p:bldP spid="28" grpId="0"/>
      <p:bldP spid="34" grpId="0"/>
      <p:bldP spid="35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50" grpId="0"/>
      <p:bldP spid="51" grpId="0"/>
      <p:bldP spid="52" grpId="0"/>
      <p:bldP spid="53" grpId="0"/>
      <p:bldP spid="57" grpId="0"/>
      <p:bldP spid="58" grpId="0"/>
      <p:bldP spid="59" grpId="0"/>
      <p:bldP spid="60" grpId="0"/>
      <p:bldP spid="61" grpId="0"/>
      <p:bldP spid="62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6316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 úloha: Nakupování školních potřeb</a:t>
            </a:r>
          </a:p>
        </p:txBody>
      </p:sp>
      <p:pic>
        <p:nvPicPr>
          <p:cNvPr id="2050" name="Picture 2" descr="C:\Users\Taťka\AppData\Local\Microsoft\Windows\Temporary Internet Files\Content.IE5\SYFWVEZE\MP900439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8119" y="3882967"/>
            <a:ext cx="536104" cy="3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aťka\AppData\Local\Microsoft\Windows\Temporary Internet Files\Content.IE5\68356N5G\MP9004386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5740" y="3162887"/>
            <a:ext cx="583976" cy="38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aťka\AppData\Local\Microsoft\Windows\Temporary Internet Files\Content.IE5\SYFWVEZE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2787" y="2010759"/>
            <a:ext cx="585877" cy="80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36" y="487406"/>
            <a:ext cx="889807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Honzík, Jindra a Jarmila se vydali autobusem do obchodního domu ve 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městě 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nakoupit školní potřeby (tužky, </a:t>
            </a:r>
          </a:p>
          <a:p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pastelky, ořezávátka a gumy). Když se to jejich kamarádi dozvěděli, poprosili je, aby jim také školní potřeby</a:t>
            </a:r>
          </a:p>
          <a:p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koupili. Z letáku si vyhledali ceny školních potřeb a napsali seznam.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Users\Taťka\AppData\Local\Microsoft\Windows\Temporary Internet Files\Content.IE5\SYFWVEZE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369" y="1146663"/>
            <a:ext cx="653682" cy="54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2956635"/>
              </p:ext>
            </p:extLst>
          </p:nvPr>
        </p:nvGraphicFramePr>
        <p:xfrm>
          <a:off x="147245" y="1276557"/>
          <a:ext cx="60960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041648"/>
                <a:gridCol w="1396752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Pastelky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Guma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Ořezávátko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Tužka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Honzík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Jindra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Jarmila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Markéta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Mirek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49379" y="1236661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4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46482" y="212169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1 ks = 19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49379" y="3162887"/>
            <a:ext cx="1946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 ks (sada) = 18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71783" y="3882967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 ks = 6 Kč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112" y="4278977"/>
            <a:ext cx="9001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Vypočítej: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Kolik peněz vybrali Honzík, Jindra a Jarmila od svých kamarádů na nákup školních potřeb?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Kolik peněz stály: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pastelky 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gumy?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ořezávátka?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tužky?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Jaká byla celková cena za nákup školních potřeb?</a:t>
            </a:r>
          </a:p>
        </p:txBody>
      </p:sp>
    </p:spTree>
    <p:extLst>
      <p:ext uri="{BB962C8B-B14F-4D97-AF65-F5344CB8AC3E}">
        <p14:creationId xmlns:p14="http://schemas.microsoft.com/office/powerpoint/2010/main" xmlns="" val="230370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146028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9395</TotalTime>
  <Words>1047</Words>
  <Application>Microsoft Office PowerPoint</Application>
  <PresentationFormat>Předvádění na obrazovce (4:3)</PresentationFormat>
  <Paragraphs>362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Úhly</vt:lpstr>
      <vt:lpstr>2_Human</vt:lpstr>
      <vt:lpstr>Human</vt:lpstr>
      <vt:lpstr>1_Human</vt:lpstr>
      <vt:lpstr>Snímek 1</vt:lpstr>
      <vt:lpstr>Anotace</vt:lpstr>
      <vt:lpstr>Datum vytvoření:</vt:lpstr>
      <vt:lpstr>Snímek 4</vt:lpstr>
      <vt:lpstr>Snímek 5</vt:lpstr>
      <vt:lpstr>Snímek 6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542</cp:revision>
  <dcterms:created xsi:type="dcterms:W3CDTF">2011-02-20T11:49:28Z</dcterms:created>
  <dcterms:modified xsi:type="dcterms:W3CDTF">2013-12-17T13:56:16Z</dcterms:modified>
</cp:coreProperties>
</file>