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92" r:id="rId2"/>
    <p:sldMasterId id="2147483828" r:id="rId3"/>
    <p:sldMasterId id="2147483840" r:id="rId4"/>
  </p:sldMasterIdLst>
  <p:notesMasterIdLst>
    <p:notesMasterId r:id="rId16"/>
  </p:notesMasterIdLst>
  <p:sldIdLst>
    <p:sldId id="348" r:id="rId5"/>
    <p:sldId id="349" r:id="rId6"/>
    <p:sldId id="350" r:id="rId7"/>
    <p:sldId id="256" r:id="rId8"/>
    <p:sldId id="338" r:id="rId9"/>
    <p:sldId id="339" r:id="rId10"/>
    <p:sldId id="340" r:id="rId11"/>
    <p:sldId id="345" r:id="rId12"/>
    <p:sldId id="344" r:id="rId13"/>
    <p:sldId id="346" r:id="rId14"/>
    <p:sldId id="35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48"/>
            <p14:sldId id="349"/>
            <p14:sldId id="350"/>
            <p14:sldId id="256"/>
            <p14:sldId id="338"/>
            <p14:sldId id="339"/>
            <p14:sldId id="340"/>
            <p14:sldId id="345"/>
            <p14:sldId id="344"/>
            <p14:sldId id="346"/>
            <p14:sldId id="35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659">
          <p15:clr>
            <a:srgbClr val="A4A3A4"/>
          </p15:clr>
        </p15:guide>
        <p15:guide id="2" pos="2925">
          <p15:clr>
            <a:srgbClr val="A4A3A4"/>
          </p15:clr>
        </p15:guide>
        <p15:guide id="3" pos="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00FF"/>
    <a:srgbClr val="0000FF"/>
    <a:srgbClr val="CC6600"/>
    <a:srgbClr val="FF3399"/>
    <a:srgbClr val="FF9900"/>
    <a:srgbClr val="000099"/>
    <a:srgbClr val="996633"/>
    <a:srgbClr val="6600CC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67" autoAdjust="0"/>
  </p:normalViewPr>
  <p:slideViewPr>
    <p:cSldViewPr>
      <p:cViewPr varScale="1">
        <p:scale>
          <a:sx n="67" d="100"/>
          <a:sy n="67" d="100"/>
        </p:scale>
        <p:origin x="1188" y="60"/>
      </p:cViewPr>
      <p:guideLst>
        <p:guide orient="horz" pos="2659"/>
        <p:guide pos="2925"/>
        <p:guide pos="2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DB88D4-C068-49EF-872B-D9B0F9DEC0C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973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B099-B701-41F4-82FB-669E031D3C8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1125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97C29-09C5-4CD4-B946-091DACE0477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82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502D9-4FE7-4A62-B938-D4EFC8B9C9A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555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CF65-A4C4-4162-A7BB-25D249BFDDD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923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C3BD8-7A9D-46AB-A619-5FA53EE6C5D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367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97F43-53D4-4B0F-A9CC-0CC02EA2071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861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9F9ED-2225-455B-82B9-56B7A2CE5F03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5881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523F4-55D5-4BAE-834E-C6130DF2DE4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418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000D-6068-459F-9745-28AA9B6DEA3B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5501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C2FA-A192-465C-ABE5-9C6BADA49F6A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755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87099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404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53536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7236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16952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256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9107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7546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3968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20789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84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4721E44-5A57-4F95-9E21-23F81A7AC88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136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54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839497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VY_32_INOVACE_517_SLOVNÍ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ÚLOHA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VÝPOČET OBSAHU OBDÉLNÍKA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994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36556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procvičení výpočtu obsahu obdélníka ve slovní úloze s kombinací 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136737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241800" cy="539080"/>
          </a:xfrm>
          <a:prstGeom prst="rect">
            <a:avLst/>
          </a:prstGeom>
        </p:spPr>
        <p:txBody>
          <a:bodyPr anchor="b" anchorCtr="0">
            <a:normAutofit fontScale="775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ŠÍŘKA, DÉLKA, HLOUBKA (VÝŠKA), OBSAH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180153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Zadání slovní úlohy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7, 8, 9, 10: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Řešení slovní úlohy – jednotlivé výpočty obsahu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indent="0">
              <a:lnSpc>
                <a:spcPct val="120000"/>
              </a:lnSpc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04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41" name="TextovéPole 40"/>
          <p:cNvSpPr txBox="1"/>
          <p:nvPr/>
        </p:nvSpPr>
        <p:spPr>
          <a:xfrm rot="20319996">
            <a:off x="934068" y="367664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 úlohy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01" y="1973739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386" y="1975356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68" y="2726527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809" y="1975605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35" y="1973589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36" y="11664"/>
            <a:ext cx="6213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výpočet obsahu obdélníka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-6989" y="476672"/>
            <a:ext cx="91509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Pan Zahradník postavil na své zahrádce malý bazének o rozloze 3 x 6 m a hloubce </a:t>
            </a:r>
            <a:r>
              <a:rPr lang="cs-CZ" sz="1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m. Aby nedocházelo k úniku vody z bazénku, rozhodl se pro jeho obložení dlaždicemi. Na obložení  bazénku koupil dlaždice o rozměru 10 x 20 cm. V jednom balení bylo 20 ks dlaždic, které stálo </a:t>
            </a:r>
          </a:p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380 Kč.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529640" y="3111739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072565" y="2741865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969993" y="2738610"/>
            <a:ext cx="440354" cy="363604"/>
          </a:xfrm>
          <a:prstGeom prst="straightConnector1">
            <a:avLst/>
          </a:prstGeom>
          <a:ln>
            <a:solidFill>
              <a:srgbClr val="CC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05572" y="2787889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Šířka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091615" y="1989390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512918" y="1989390"/>
            <a:ext cx="0" cy="768269"/>
          </a:xfrm>
          <a:prstGeom prst="straightConnector1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531968" y="2194487"/>
            <a:ext cx="24449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57" name="Přímá spojnice 2056"/>
          <p:cNvCxnSpPr/>
          <p:nvPr/>
        </p:nvCxnSpPr>
        <p:spPr>
          <a:xfrm>
            <a:off x="2526060" y="3117135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78160" y="3103418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278160" y="3254863"/>
            <a:ext cx="2251480" cy="0"/>
          </a:xfrm>
          <a:prstGeom prst="straightConnector1">
            <a:avLst/>
          </a:prstGeom>
          <a:ln>
            <a:solidFill>
              <a:srgbClr val="FF33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721418" y="3254863"/>
            <a:ext cx="13789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09" y="4069504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63" name="Skupina 2062"/>
          <p:cNvGrpSpPr/>
          <p:nvPr/>
        </p:nvGrpSpPr>
        <p:grpSpPr>
          <a:xfrm>
            <a:off x="5773672" y="3207762"/>
            <a:ext cx="2702254" cy="837067"/>
            <a:chOff x="5184343" y="1631790"/>
            <a:chExt cx="2702254" cy="837067"/>
          </a:xfrm>
        </p:grpSpPr>
        <p:sp>
          <p:nvSpPr>
            <p:cNvPr id="2060" name="Obdélník 2059"/>
            <p:cNvSpPr/>
            <p:nvPr/>
          </p:nvSpPr>
          <p:spPr>
            <a:xfrm>
              <a:off x="6189746" y="2005999"/>
              <a:ext cx="902533" cy="462858"/>
            </a:xfrm>
            <a:prstGeom prst="rect">
              <a:avLst/>
            </a:prstGeom>
            <a:pattFill prst="pct30">
              <a:fgClr>
                <a:schemeClr val="accent1">
                  <a:tint val="100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61" name="TextovéPole 2060"/>
            <p:cNvSpPr txBox="1"/>
            <p:nvPr/>
          </p:nvSpPr>
          <p:spPr>
            <a:xfrm>
              <a:off x="5184343" y="20622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Dlaždice</a:t>
              </a:r>
              <a:endParaRPr lang="cs-CZ" dirty="0"/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6249004" y="1631790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20 cm</a:t>
              </a:r>
              <a:endParaRPr lang="cs-CZ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73554" y="2041203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itchFamily="34" charset="0"/>
                  <a:cs typeface="Arial" pitchFamily="34" charset="0"/>
                </a:rPr>
                <a:t>1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0 cm</a:t>
              </a:r>
              <a:endParaRPr lang="cs-CZ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908811" y="5479560"/>
            <a:ext cx="5246313" cy="1200329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Vypočítej a zapiš řešení do sešitu: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Kolik dlaždic bylo potřeba pro obložení bazénku?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Kolik balení dlaždic musel pan Zahradník koupit?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Kolik celkem pan Zahradník zaplatil za dlaždice? </a:t>
            </a:r>
          </a:p>
        </p:txBody>
      </p:sp>
    </p:spTree>
    <p:extLst>
      <p:ext uri="{BB962C8B-B14F-4D97-AF65-F5344CB8AC3E}">
        <p14:creationId xmlns:p14="http://schemas.microsoft.com/office/powerpoint/2010/main" val="209708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35" grpId="0"/>
      <p:bldP spid="49" grpId="0"/>
      <p:bldP spid="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9" y="950958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" y="952575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" y="1703746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127" y="952824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36" y="11664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- řešení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340958" y="2088958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83883" y="1719084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781311" y="1715829"/>
            <a:ext cx="440354" cy="363604"/>
          </a:xfrm>
          <a:prstGeom prst="straightConnector1">
            <a:avLst/>
          </a:prstGeom>
          <a:ln>
            <a:solidFill>
              <a:srgbClr val="CC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16890" y="1765108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Šířka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902933" y="966609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324236" y="966609"/>
            <a:ext cx="0" cy="768269"/>
          </a:xfrm>
          <a:prstGeom prst="straightConnector1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343286" y="1146992"/>
            <a:ext cx="24449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57" name="Přímá spojnice 2056"/>
          <p:cNvCxnSpPr/>
          <p:nvPr/>
        </p:nvCxnSpPr>
        <p:spPr>
          <a:xfrm>
            <a:off x="2337378" y="209435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9478" y="2080637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89478" y="2232082"/>
            <a:ext cx="2251480" cy="0"/>
          </a:xfrm>
          <a:prstGeom prst="straightConnector1">
            <a:avLst/>
          </a:prstGeom>
          <a:ln>
            <a:solidFill>
              <a:srgbClr val="FF33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00512" y="2232082"/>
            <a:ext cx="13789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7" y="1319557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49278" y="400759"/>
            <a:ext cx="9094721" cy="36933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dlaždic bylo potřeba pro obložení bazénku?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14999" y="2854473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-486" y="3221442"/>
            <a:ext cx="87430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Označíme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strany a spočítáme kolik kusů dlaždic se nám vejde do 1 m</a:t>
            </a:r>
            <a:r>
              <a:rPr lang="cs-CZ" sz="20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-12366" y="4148888"/>
            <a:ext cx="5864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Kolik kusů dlaždic se nám vejde na délku do 1 m ?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26726" y="5297557"/>
            <a:ext cx="7651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 šířku se dlaždice vejde do 1 m  10x ; (10 . 10 cm = 100 cm = 1 m)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33009" y="6088758"/>
            <a:ext cx="58464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Do 1 m</a:t>
            </a:r>
            <a:r>
              <a:rPr lang="cs-CZ" sz="20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se nám vejde dlaždic: 5 . 10 = 50 ks dlaždic.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3452" y="223841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a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6244626" y="911459"/>
            <a:ext cx="2702254" cy="837067"/>
            <a:chOff x="5184343" y="1631790"/>
            <a:chExt cx="2702254" cy="837067"/>
          </a:xfrm>
        </p:grpSpPr>
        <p:sp>
          <p:nvSpPr>
            <p:cNvPr id="2060" name="Obdélník 2059"/>
            <p:cNvSpPr/>
            <p:nvPr/>
          </p:nvSpPr>
          <p:spPr>
            <a:xfrm>
              <a:off x="6189746" y="2005999"/>
              <a:ext cx="902533" cy="462858"/>
            </a:xfrm>
            <a:prstGeom prst="rect">
              <a:avLst/>
            </a:prstGeom>
            <a:pattFill prst="pct30">
              <a:fgClr>
                <a:schemeClr val="accent1">
                  <a:tint val="100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61" name="TextovéPole 2060"/>
            <p:cNvSpPr txBox="1"/>
            <p:nvPr/>
          </p:nvSpPr>
          <p:spPr>
            <a:xfrm>
              <a:off x="5184343" y="20622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Dlaždice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6249004" y="1631790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73554" y="2041203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269647" y="1765628"/>
            <a:ext cx="5453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604287" y="113934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5822" y="3578010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a</a:t>
            </a:r>
            <a:endParaRPr lang="cs-CZ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140105" y="3576687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Šířka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 b</a:t>
            </a:r>
            <a:endParaRPr lang="cs-CZ" b="1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290994" y="3575915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21627" y="4513142"/>
            <a:ext cx="74158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 délku se dlaždice vejde do 1 m  5x ; (5 . 20 cm = 100 cm = 1 m)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-19620" y="4925390"/>
            <a:ext cx="5820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Kolik kusů dlaždic se nám vejde na šířku do 1 m ?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-5605" y="5730446"/>
            <a:ext cx="46602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Kolik kusů dlaždic se nám vejde do 1 m</a:t>
            </a:r>
            <a:r>
              <a:rPr lang="cs-CZ" sz="20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84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6" grpId="0"/>
      <p:bldP spid="4" grpId="0"/>
      <p:bldP spid="48" grpId="0"/>
      <p:bldP spid="51" grpId="0"/>
      <p:bldP spid="5" grpId="0"/>
      <p:bldP spid="58" grpId="0"/>
      <p:bldP spid="59" grpId="0"/>
      <p:bldP spid="60" grpId="0"/>
      <p:bldP spid="62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9" y="950958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" y="952575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" y="1703746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127" y="952824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36" y="11664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- řešení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340958" y="2088958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83883" y="1719084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781311" y="1715829"/>
            <a:ext cx="440354" cy="363604"/>
          </a:xfrm>
          <a:prstGeom prst="straightConnector1">
            <a:avLst/>
          </a:prstGeom>
          <a:ln>
            <a:solidFill>
              <a:srgbClr val="CC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16890" y="1765108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Šířka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902933" y="966609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324236" y="966609"/>
            <a:ext cx="0" cy="768269"/>
          </a:xfrm>
          <a:prstGeom prst="straightConnector1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343286" y="1146992"/>
            <a:ext cx="24449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57" name="Přímá spojnice 2056"/>
          <p:cNvCxnSpPr/>
          <p:nvPr/>
        </p:nvCxnSpPr>
        <p:spPr>
          <a:xfrm>
            <a:off x="2337378" y="209435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9478" y="2080637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89478" y="2232082"/>
            <a:ext cx="2251480" cy="0"/>
          </a:xfrm>
          <a:prstGeom prst="straightConnector1">
            <a:avLst/>
          </a:prstGeom>
          <a:ln>
            <a:solidFill>
              <a:srgbClr val="FF33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00512" y="2232082"/>
            <a:ext cx="13789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7" y="1319557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49278" y="400759"/>
            <a:ext cx="9094721" cy="36933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dlaždic bylo potřeba pro obložení bazénku 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14999" y="2607735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-26492" y="2953867"/>
            <a:ext cx="92736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eriod" startAt="2"/>
            </a:pP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Spočítáme  obsahy jednotlivých stran a pak spočítáme celkový obsah bazénku.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Existují dva způsoby řešení.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-70214" y="4276306"/>
            <a:ext cx="4419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Boční levá strana:    S = b . </a:t>
            </a:r>
            <a:r>
              <a:rPr lang="cs-CZ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= 3 . 2 = 6 m</a:t>
            </a:r>
            <a:r>
              <a:rPr lang="cs-CZ" b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3452" y="223841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a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6244626" y="911459"/>
            <a:ext cx="2702254" cy="837067"/>
            <a:chOff x="5184343" y="1631790"/>
            <a:chExt cx="2702254" cy="837067"/>
          </a:xfrm>
        </p:grpSpPr>
        <p:sp>
          <p:nvSpPr>
            <p:cNvPr id="2060" name="Obdélník 2059"/>
            <p:cNvSpPr/>
            <p:nvPr/>
          </p:nvSpPr>
          <p:spPr>
            <a:xfrm>
              <a:off x="6189746" y="2005999"/>
              <a:ext cx="902533" cy="462858"/>
            </a:xfrm>
            <a:prstGeom prst="rect">
              <a:avLst/>
            </a:prstGeom>
            <a:pattFill prst="pct30">
              <a:fgClr>
                <a:schemeClr val="accent1">
                  <a:tint val="100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61" name="TextovéPole 2060"/>
            <p:cNvSpPr txBox="1"/>
            <p:nvPr/>
          </p:nvSpPr>
          <p:spPr>
            <a:xfrm>
              <a:off x="5184343" y="20622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Dlaždice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6249004" y="1631790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73554" y="2041203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269647" y="1765628"/>
            <a:ext cx="5453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604287" y="113934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-67943" y="4691608"/>
            <a:ext cx="4417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Boční pravá strana: S = b . </a:t>
            </a:r>
            <a:r>
              <a:rPr lang="cs-CZ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= 3 . 2 = 6 m</a:t>
            </a:r>
            <a:r>
              <a:rPr lang="cs-CZ" b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-67382" y="5094631"/>
            <a:ext cx="4416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Zadní strana:           S = a . </a:t>
            </a:r>
            <a:r>
              <a:rPr lang="cs-CZ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= 6 . 2 = 12 m</a:t>
            </a:r>
            <a:r>
              <a:rPr lang="cs-CZ" b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-67376" y="5498334"/>
            <a:ext cx="4576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Přední strana:          S = a . </a:t>
            </a:r>
            <a:r>
              <a:rPr lang="cs-CZ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= 6 . 2 = 12 m</a:t>
            </a:r>
            <a:r>
              <a:rPr lang="cs-CZ" b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-69642" y="5907128"/>
            <a:ext cx="4592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Dno:                           S = a . b = 6 . 3 = 18 m</a:t>
            </a:r>
            <a:r>
              <a:rPr lang="cs-CZ" b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-66834" y="6432766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Celkový obsah: S = </a:t>
            </a:r>
            <a:r>
              <a:rPr lang="cs-CZ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6 + 12 + 12 + 18 = 54 m</a:t>
            </a:r>
            <a:r>
              <a:rPr lang="cs-CZ" b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330244" y="4416489"/>
            <a:ext cx="336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 = 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 . c) . 2 = (3 . 2) . 2 = 12 m</a:t>
            </a:r>
            <a:r>
              <a:rPr lang="cs-CZ" b="1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37504" y="5076879"/>
            <a:ext cx="3360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 = (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. c) . 2 = (6 . 2) . 2 = 24 m</a:t>
            </a:r>
            <a:r>
              <a:rPr lang="cs-CZ" b="1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-11967" y="3675437"/>
            <a:ext cx="17155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První způsob:</a:t>
            </a:r>
            <a:endParaRPr lang="cs-CZ" sz="2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292903" y="3668183"/>
            <a:ext cx="18165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Druhý způsob: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352464" y="5500736"/>
            <a:ext cx="72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Dno: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328153" y="4091294"/>
            <a:ext cx="2842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Boční strany levá a pravá: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328287" y="4778105"/>
            <a:ext cx="254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Zadní a přední strana: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330235" y="5903780"/>
            <a:ext cx="2547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 = a . b = 6 . 3 = 18 m</a:t>
            </a:r>
            <a:r>
              <a:rPr lang="cs-CZ" b="1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962270" y="6425512"/>
            <a:ext cx="4243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Celkový obsah: S = 12 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24 + 18 = 54 m</a:t>
            </a:r>
            <a:r>
              <a:rPr lang="cs-CZ" b="1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02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2" grpId="0"/>
      <p:bldP spid="53" grpId="0"/>
      <p:bldP spid="55" grpId="0"/>
      <p:bldP spid="56" grpId="0"/>
      <p:bldP spid="39" grpId="0"/>
      <p:bldP spid="41" grpId="0"/>
      <p:bldP spid="46" grpId="0"/>
      <p:bldP spid="59" grpId="0"/>
      <p:bldP spid="60" grpId="0"/>
      <p:bldP spid="62" grpId="0"/>
      <p:bldP spid="63" grpId="0"/>
      <p:bldP spid="64" grpId="0"/>
      <p:bldP spid="65" grpId="0"/>
      <p:bldP spid="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9" y="950958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" y="952575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" y="1703746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127" y="952824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36" y="11664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- řešení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340958" y="2088958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83883" y="1719084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781311" y="1715829"/>
            <a:ext cx="440354" cy="363604"/>
          </a:xfrm>
          <a:prstGeom prst="straightConnector1">
            <a:avLst/>
          </a:prstGeom>
          <a:ln>
            <a:solidFill>
              <a:srgbClr val="CC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16890" y="1765108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Šířka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902933" y="966609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324236" y="966609"/>
            <a:ext cx="0" cy="768269"/>
          </a:xfrm>
          <a:prstGeom prst="straightConnector1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343286" y="1146992"/>
            <a:ext cx="24449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57" name="Přímá spojnice 2056"/>
          <p:cNvCxnSpPr/>
          <p:nvPr/>
        </p:nvCxnSpPr>
        <p:spPr>
          <a:xfrm>
            <a:off x="2337378" y="209435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9478" y="2080637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89478" y="2232082"/>
            <a:ext cx="2251480" cy="0"/>
          </a:xfrm>
          <a:prstGeom prst="straightConnector1">
            <a:avLst/>
          </a:prstGeom>
          <a:ln>
            <a:solidFill>
              <a:srgbClr val="FF33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00512" y="2232082"/>
            <a:ext cx="13789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7" y="1319557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49278" y="400759"/>
            <a:ext cx="9094721" cy="36933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dlaždic bylo potřeba pro obložení bazénku 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14999" y="2999613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3452" y="223841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a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6244626" y="911459"/>
            <a:ext cx="2702254" cy="837067"/>
            <a:chOff x="5184343" y="1631790"/>
            <a:chExt cx="2702254" cy="837067"/>
          </a:xfrm>
        </p:grpSpPr>
        <p:sp>
          <p:nvSpPr>
            <p:cNvPr id="2060" name="Obdélník 2059"/>
            <p:cNvSpPr/>
            <p:nvPr/>
          </p:nvSpPr>
          <p:spPr>
            <a:xfrm>
              <a:off x="6189746" y="2005999"/>
              <a:ext cx="902533" cy="462858"/>
            </a:xfrm>
            <a:prstGeom prst="rect">
              <a:avLst/>
            </a:prstGeom>
            <a:pattFill prst="pct30">
              <a:fgClr>
                <a:schemeClr val="accent1">
                  <a:tint val="100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61" name="TextovéPole 2060"/>
            <p:cNvSpPr txBox="1"/>
            <p:nvPr/>
          </p:nvSpPr>
          <p:spPr>
            <a:xfrm>
              <a:off x="5184343" y="20622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Dlaždice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6249004" y="1631790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73554" y="2041203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269647" y="1765628"/>
            <a:ext cx="5453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604287" y="113934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6058" y="3399723"/>
            <a:ext cx="85539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eriod" startAt="3"/>
            </a:pP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elkový obsah vynásobíme počtem dlaždic na 1 m</a:t>
            </a:r>
            <a:r>
              <a:rPr lang="cs-CZ" sz="2000" b="1" baseline="30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dostaneme kolik je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potřeba dlaždic pro obložení bazénku.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939422" y="4357393"/>
            <a:ext cx="36263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54 m</a:t>
            </a:r>
            <a:r>
              <a:rPr lang="cs-CZ" sz="2000" b="1" baseline="30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. 50 ks = 2 700 ks dlaždic 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6058" y="5045014"/>
            <a:ext cx="72266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obložení bazénku o obsahu 54 m</a:t>
            </a:r>
            <a:r>
              <a:rPr lang="cs-CZ" sz="2000" b="1" baseline="30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je potřeba 2 700 ks dlaždic.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83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57" grpId="0"/>
      <p:bldP spid="5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9" y="950958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" y="952575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" y="1703746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127" y="952824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36" y="11664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- řešení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340958" y="2088958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83883" y="1719084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781311" y="1715829"/>
            <a:ext cx="440354" cy="363604"/>
          </a:xfrm>
          <a:prstGeom prst="straightConnector1">
            <a:avLst/>
          </a:prstGeom>
          <a:ln>
            <a:solidFill>
              <a:srgbClr val="CC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16890" y="1765108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Šířka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902933" y="966609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324236" y="966609"/>
            <a:ext cx="0" cy="768269"/>
          </a:xfrm>
          <a:prstGeom prst="straightConnector1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343286" y="1146992"/>
            <a:ext cx="24449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57" name="Přímá spojnice 2056"/>
          <p:cNvCxnSpPr/>
          <p:nvPr/>
        </p:nvCxnSpPr>
        <p:spPr>
          <a:xfrm>
            <a:off x="2337378" y="209435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9478" y="2080637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89478" y="2232082"/>
            <a:ext cx="2251480" cy="0"/>
          </a:xfrm>
          <a:prstGeom prst="straightConnector1">
            <a:avLst/>
          </a:prstGeom>
          <a:ln>
            <a:solidFill>
              <a:srgbClr val="FF33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00512" y="2232082"/>
            <a:ext cx="13789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7" y="1319557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49278" y="400759"/>
            <a:ext cx="9094721" cy="36933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 balení dlaždic musel pan Zahradník koupit 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14999" y="2709333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536" y="3069979"/>
            <a:ext cx="9141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Víme, že jedno balení obsahuje 20 ks dlaždic. Dále jsme vypočítali,  že na obložení bazénku o obsahu 54 m</a:t>
            </a:r>
            <a:r>
              <a:rPr lang="cs-CZ" sz="2000" b="1" baseline="30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potřebujeme 2 700 dlaždic.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3452" y="223841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a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6244626" y="911459"/>
            <a:ext cx="2702254" cy="837067"/>
            <a:chOff x="5184343" y="1631790"/>
            <a:chExt cx="2702254" cy="837067"/>
          </a:xfrm>
        </p:grpSpPr>
        <p:sp>
          <p:nvSpPr>
            <p:cNvPr id="2060" name="Obdélník 2059"/>
            <p:cNvSpPr/>
            <p:nvPr/>
          </p:nvSpPr>
          <p:spPr>
            <a:xfrm>
              <a:off x="6189746" y="2005999"/>
              <a:ext cx="902533" cy="462858"/>
            </a:xfrm>
            <a:prstGeom prst="rect">
              <a:avLst/>
            </a:prstGeom>
            <a:pattFill prst="pct30">
              <a:fgClr>
                <a:schemeClr val="accent1">
                  <a:tint val="100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61" name="TextovéPole 2060"/>
            <p:cNvSpPr txBox="1"/>
            <p:nvPr/>
          </p:nvSpPr>
          <p:spPr>
            <a:xfrm>
              <a:off x="5184343" y="20622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Dlaždice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6249004" y="1631790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73554" y="2041203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269647" y="1765628"/>
            <a:ext cx="5453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604287" y="113934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9796" y="3920933"/>
            <a:ext cx="78250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Vydělíme celkový počet dlaždic počtem kusů dlaždic v jednom balení. 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737244" y="4417192"/>
            <a:ext cx="18261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2700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20 = 135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070</a:t>
            </a:r>
          </a:p>
          <a:p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100</a:t>
            </a:r>
          </a:p>
          <a:p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00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43840" y="5904614"/>
            <a:ext cx="2487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9" y="4365625"/>
            <a:ext cx="753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135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 . 20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2700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94311" y="4440606"/>
            <a:ext cx="6046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Zk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62196" y="5895258"/>
            <a:ext cx="63930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Pan Zahradník musel koupit 135 balení po 20 ks dlaždic.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21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6" grpId="0"/>
      <p:bldP spid="7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9" y="878388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" y="880005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" y="1631176"/>
            <a:ext cx="2838580" cy="4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127" y="880254"/>
            <a:ext cx="596560" cy="116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36" y="11664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- řešení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340958" y="2016388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83883" y="1646514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781311" y="1643259"/>
            <a:ext cx="440354" cy="363604"/>
          </a:xfrm>
          <a:prstGeom prst="straightConnector1">
            <a:avLst/>
          </a:prstGeom>
          <a:ln>
            <a:solidFill>
              <a:srgbClr val="CC66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16890" y="1692538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Šířka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902933" y="894039"/>
            <a:ext cx="8807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324236" y="894039"/>
            <a:ext cx="0" cy="768269"/>
          </a:xfrm>
          <a:prstGeom prst="straightConnector1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343286" y="1074422"/>
            <a:ext cx="24449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Hloubka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výška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57" name="Přímá spojnice 2056"/>
          <p:cNvCxnSpPr/>
          <p:nvPr/>
        </p:nvCxnSpPr>
        <p:spPr>
          <a:xfrm>
            <a:off x="2337378" y="202178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9478" y="2008067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89478" y="2159512"/>
            <a:ext cx="2251480" cy="0"/>
          </a:xfrm>
          <a:prstGeom prst="straightConnector1">
            <a:avLst/>
          </a:prstGeom>
          <a:ln>
            <a:solidFill>
              <a:srgbClr val="FF3399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00512" y="2159512"/>
            <a:ext cx="13789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Délka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1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 </a:t>
            </a:r>
            <a:endParaRPr lang="cs-CZ" sz="1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7" y="1246987"/>
            <a:ext cx="2266056" cy="78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49278" y="400759"/>
            <a:ext cx="9094721" cy="36933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 celkem pan Zahradník zaplatil za dlaždice 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14999" y="2520651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091086" y="2561989"/>
            <a:ext cx="7834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Víme, že jedno balení obsahuje 20 ks dlaždic a stojí  380 Kč.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Dále jsme vypočítali, že na obložení bazénku o obsahu 54 m</a:t>
            </a:r>
            <a:r>
              <a:rPr lang="cs-CZ" b="1" baseline="30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potřebujeme </a:t>
            </a:r>
          </a:p>
          <a:p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2 700 dlaždic, nebo  135 balení.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Existují dva způsoby výpočtu.</a:t>
            </a: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3452" y="216584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a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6244626" y="838889"/>
            <a:ext cx="2702254" cy="837067"/>
            <a:chOff x="5184343" y="1631790"/>
            <a:chExt cx="2702254" cy="837067"/>
          </a:xfrm>
        </p:grpSpPr>
        <p:sp>
          <p:nvSpPr>
            <p:cNvPr id="2060" name="Obdélník 2059"/>
            <p:cNvSpPr/>
            <p:nvPr/>
          </p:nvSpPr>
          <p:spPr>
            <a:xfrm>
              <a:off x="6189746" y="2005999"/>
              <a:ext cx="902533" cy="462858"/>
            </a:xfrm>
            <a:prstGeom prst="rect">
              <a:avLst/>
            </a:prstGeom>
            <a:pattFill prst="pct30">
              <a:fgClr>
                <a:schemeClr val="accent1">
                  <a:tint val="100000"/>
                </a:schemeClr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61" name="TextovéPole 2060"/>
            <p:cNvSpPr txBox="1"/>
            <p:nvPr/>
          </p:nvSpPr>
          <p:spPr>
            <a:xfrm>
              <a:off x="5184343" y="20622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Dlaždice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6249004" y="1631790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073554" y="2041203"/>
              <a:ext cx="8130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0 cm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269647" y="1693058"/>
            <a:ext cx="5453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604287" y="1066771"/>
            <a:ext cx="5341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1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16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6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3891" y="3713735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První způsob:</a:t>
            </a:r>
            <a:endParaRPr lang="cs-CZ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40466" y="3712536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rPr>
              <a:t>Druhý způsob:</a:t>
            </a:r>
            <a:endParaRPr lang="cs-CZ" b="1" dirty="0">
              <a:solidFill>
                <a:srgbClr val="CC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644008" y="4096500"/>
            <a:ext cx="44102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rPr>
              <a:t>Vypočítáme kolik stojí jedna dlaždice</a:t>
            </a:r>
          </a:p>
          <a:p>
            <a:r>
              <a:rPr lang="cs-CZ" b="1" dirty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rPr>
              <a:t> vynásobíme ji celkovým počtem dlaždic. </a:t>
            </a:r>
            <a:endParaRPr lang="cs-CZ" b="1" dirty="0">
              <a:solidFill>
                <a:srgbClr val="CC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-38275" y="4084817"/>
            <a:ext cx="4414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Vynásobíme počet balení dlaždic cenou za </a:t>
            </a:r>
          </a:p>
          <a:p>
            <a:r>
              <a:rPr lang="cs-CZ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jedno balení. </a:t>
            </a:r>
            <a:endParaRPr lang="cs-CZ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4645559" y="4724582"/>
            <a:ext cx="2787034" cy="980217"/>
            <a:chOff x="4645559" y="4724582"/>
            <a:chExt cx="2787034" cy="980217"/>
          </a:xfrm>
        </p:grpSpPr>
        <p:sp>
          <p:nvSpPr>
            <p:cNvPr id="53" name="TextovéPole 52"/>
            <p:cNvSpPr txBox="1"/>
            <p:nvPr/>
          </p:nvSpPr>
          <p:spPr>
            <a:xfrm>
              <a:off x="4645559" y="4736344"/>
              <a:ext cx="177854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380 :</a:t>
              </a:r>
              <a:r>
                <a:rPr lang="cs-CZ" b="1" dirty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20 = 19 Kč</a:t>
              </a:r>
            </a:p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180</a:t>
              </a:r>
            </a:p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 00</a:t>
              </a:r>
              <a:endParaRPr lang="cs-CZ" b="1" dirty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626244" y="4724582"/>
              <a:ext cx="78622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     19</a:t>
              </a:r>
            </a:p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   </a:t>
              </a:r>
              <a:r>
                <a:rPr lang="cs-CZ" b="1" u="sng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. 20</a:t>
              </a:r>
            </a:p>
            <a:p>
              <a:r>
                <a:rPr lang="cs-CZ" b="1" dirty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  380</a:t>
              </a:r>
              <a:endParaRPr lang="cs-CZ" b="1" dirty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6785377" y="5299849"/>
              <a:ext cx="647216" cy="404950"/>
              <a:chOff x="6538639" y="6127147"/>
              <a:chExt cx="647216" cy="404950"/>
            </a:xfrm>
          </p:grpSpPr>
          <p:sp>
            <p:nvSpPr>
              <p:cNvPr id="14" name="TextovéPole 13"/>
              <p:cNvSpPr txBox="1"/>
              <p:nvPr/>
            </p:nvSpPr>
            <p:spPr>
              <a:xfrm>
                <a:off x="6539524" y="6162765"/>
                <a:ext cx="6463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>
                    <a:solidFill>
                      <a:srgbClr val="CC00FF"/>
                    </a:solidFill>
                    <a:latin typeface="Times New Roman" pitchFamily="18" charset="0"/>
                    <a:cs typeface="Times New Roman" pitchFamily="18" charset="0"/>
                  </a:rPr>
                  <a:t>____</a:t>
                </a:r>
                <a:endParaRPr lang="cs-CZ" b="1" u="sng" dirty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6538639" y="6127147"/>
                <a:ext cx="6463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>
                    <a:solidFill>
                      <a:srgbClr val="CC00FF"/>
                    </a:solidFill>
                    <a:latin typeface="Times New Roman" pitchFamily="18" charset="0"/>
                    <a:cs typeface="Times New Roman" pitchFamily="18" charset="0"/>
                  </a:rPr>
                  <a:t>____</a:t>
                </a:r>
                <a:endParaRPr lang="cs-CZ" b="1" u="sng" dirty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6365721" y="4726123"/>
              <a:ext cx="5629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Zk</a:t>
              </a:r>
              <a:r>
                <a:rPr lang="cs-CZ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.:</a:t>
              </a:r>
              <a:endParaRPr lang="cs-CZ" dirty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22187" y="6488668"/>
            <a:ext cx="5461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Pan Zahradník celkem zaplatil za dlaždice 51300 Kč. </a:t>
            </a:r>
            <a:endParaRPr lang="cs-CZ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614898" y="4487909"/>
            <a:ext cx="1704664" cy="1809250"/>
            <a:chOff x="1614898" y="4487909"/>
            <a:chExt cx="1704664" cy="1809250"/>
          </a:xfrm>
        </p:grpSpPr>
        <p:sp>
          <p:nvSpPr>
            <p:cNvPr id="40" name="TextovéPole 39"/>
            <p:cNvSpPr txBox="1"/>
            <p:nvPr/>
          </p:nvSpPr>
          <p:spPr>
            <a:xfrm>
              <a:off x="1614898" y="4487909"/>
              <a:ext cx="1276412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         </a:t>
              </a:r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135</a:t>
              </a:r>
            </a:p>
            <a:p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         </a:t>
              </a:r>
              <a:r>
                <a:rPr lang="cs-CZ" b="1" u="sng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. 380</a:t>
              </a:r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     </a:t>
              </a:r>
              <a:endParaRPr lang="cs-CZ" b="1" dirty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824849" y="5059228"/>
              <a:ext cx="1160827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       000</a:t>
              </a:r>
            </a:p>
            <a:p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   1080</a:t>
              </a:r>
            </a:p>
            <a:p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   405   </a:t>
              </a:r>
              <a:r>
                <a:rPr lang="cs-CZ" b="1" u="sng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  </a:t>
              </a:r>
              <a:endParaRPr lang="cs-CZ" b="1" u="sng" dirty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016972" y="5625639"/>
              <a:ext cx="9104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u="sng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______</a:t>
              </a:r>
              <a:endParaRPr lang="cs-CZ" b="1" u="sng" dirty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100398" y="5863598"/>
              <a:ext cx="12039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rPr>
                <a:t>51300  Kč</a:t>
              </a:r>
              <a:endParaRPr lang="cs-CZ" b="1" dirty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1904349" y="5885816"/>
              <a:ext cx="1415213" cy="411343"/>
              <a:chOff x="1734098" y="5907269"/>
              <a:chExt cx="1415213" cy="411343"/>
            </a:xfrm>
          </p:grpSpPr>
          <p:sp>
            <p:nvSpPr>
              <p:cNvPr id="47" name="TextovéPole 46"/>
              <p:cNvSpPr txBox="1"/>
              <p:nvPr/>
            </p:nvSpPr>
            <p:spPr>
              <a:xfrm>
                <a:off x="1742234" y="5907269"/>
                <a:ext cx="14070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u="sng" dirty="0" smtClean="0">
                    <a:solidFill>
                      <a:srgbClr val="008000"/>
                    </a:solidFill>
                    <a:latin typeface="Times New Roman" pitchFamily="18" charset="0"/>
                    <a:cs typeface="Times New Roman" pitchFamily="18" charset="0"/>
                  </a:rPr>
                  <a:t>__________</a:t>
                </a:r>
                <a:endParaRPr lang="cs-CZ" b="1" u="sng" dirty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734098" y="5949280"/>
                <a:ext cx="14070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u="sng" dirty="0" smtClean="0">
                    <a:solidFill>
                      <a:srgbClr val="008000"/>
                    </a:solidFill>
                    <a:latin typeface="Times New Roman" pitchFamily="18" charset="0"/>
                    <a:cs typeface="Times New Roman" pitchFamily="18" charset="0"/>
                  </a:rPr>
                  <a:t>__________</a:t>
                </a:r>
                <a:endParaRPr lang="cs-CZ" b="1" u="sng" dirty="0">
                  <a:solidFill>
                    <a:srgbClr val="008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7" name="Skupina 6"/>
          <p:cNvGrpSpPr/>
          <p:nvPr/>
        </p:nvGrpSpPr>
        <p:grpSpPr>
          <a:xfrm>
            <a:off x="7716661" y="4740253"/>
            <a:ext cx="1303768" cy="1543669"/>
            <a:chOff x="7716661" y="4740253"/>
            <a:chExt cx="1303768" cy="1543669"/>
          </a:xfrm>
        </p:grpSpPr>
        <p:sp>
          <p:nvSpPr>
            <p:cNvPr id="57" name="TextovéPole 56"/>
            <p:cNvSpPr txBox="1"/>
            <p:nvPr/>
          </p:nvSpPr>
          <p:spPr>
            <a:xfrm>
              <a:off x="7911638" y="4740253"/>
              <a:ext cx="81909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2700</a:t>
              </a:r>
            </a:p>
            <a:p>
              <a:r>
                <a:rPr lang="cs-CZ" b="1" u="sng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.    19</a:t>
              </a: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7851042" y="5279180"/>
              <a:ext cx="81909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24300</a:t>
              </a:r>
            </a:p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2700</a:t>
              </a:r>
              <a:endParaRPr lang="cs-CZ" b="1" dirty="0">
                <a:solidFill>
                  <a:srgbClr val="CC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793004" y="5577577"/>
              <a:ext cx="8741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u="sng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   ____ </a:t>
              </a: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7845198" y="5812024"/>
              <a:ext cx="11752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51300 Kč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7716661" y="5914590"/>
              <a:ext cx="12807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u="sng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_________ </a:t>
              </a: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720416" y="5875064"/>
              <a:ext cx="12293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u="sng" dirty="0" smtClean="0">
                  <a:solidFill>
                    <a:srgbClr val="CC00FF"/>
                  </a:solidFill>
                  <a:latin typeface="Times New Roman" pitchFamily="18" charset="0"/>
                  <a:cs typeface="Times New Roman" pitchFamily="18" charset="0"/>
                </a:rPr>
                <a:t>_________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50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36" grpId="0"/>
      <p:bldP spid="37" grpId="0"/>
      <p:bldP spid="38" grpId="0"/>
      <p:bldP spid="39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46028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9382</TotalTime>
  <Words>1101</Words>
  <Application>Microsoft Office PowerPoint</Application>
  <PresentationFormat>Předvádění na obrazovce (4:3)</PresentationFormat>
  <Paragraphs>203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5" baseType="lpstr">
      <vt:lpstr>Arial</vt:lpstr>
      <vt:lpstr>Calibri</vt:lpstr>
      <vt:lpstr>Cambria Math</vt:lpstr>
      <vt:lpstr>Candara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2_Human</vt:lpstr>
      <vt:lpstr>Human</vt:lpstr>
      <vt:lpstr>1_Human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543</cp:revision>
  <dcterms:created xsi:type="dcterms:W3CDTF">2011-02-20T11:49:28Z</dcterms:created>
  <dcterms:modified xsi:type="dcterms:W3CDTF">2013-12-15T14:55:46Z</dcterms:modified>
</cp:coreProperties>
</file>