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</p:sldMasterIdLst>
  <p:notesMasterIdLst>
    <p:notesMasterId r:id="rId17"/>
  </p:notesMasterIdLst>
  <p:sldIdLst>
    <p:sldId id="396" r:id="rId5"/>
    <p:sldId id="397" r:id="rId6"/>
    <p:sldId id="398" r:id="rId7"/>
    <p:sldId id="256" r:id="rId8"/>
    <p:sldId id="390" r:id="rId9"/>
    <p:sldId id="384" r:id="rId10"/>
    <p:sldId id="382" r:id="rId11"/>
    <p:sldId id="385" r:id="rId12"/>
    <p:sldId id="383" r:id="rId13"/>
    <p:sldId id="399" r:id="rId14"/>
    <p:sldId id="400" r:id="rId15"/>
    <p:sldId id="40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96"/>
            <p14:sldId id="397"/>
            <p14:sldId id="398"/>
            <p14:sldId id="256"/>
          </p14:sldIdLst>
        </p14:section>
        <p14:section name="Oddíl bez názvu" id="{46714C67-33BE-418B-B431-3D99F3EC3D9A}">
          <p14:sldIdLst>
            <p14:sldId id="390"/>
            <p14:sldId id="384"/>
            <p14:sldId id="382"/>
            <p14:sldId id="385"/>
            <p14:sldId id="383"/>
            <p14:sldId id="399"/>
            <p14:sldId id="400"/>
            <p14:sldId id="40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933">
          <p15:clr>
            <a:srgbClr val="A4A3A4"/>
          </p15:clr>
        </p15:guide>
        <p15:guide id="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8000"/>
    <a:srgbClr val="00FFFF"/>
    <a:srgbClr val="0000FF"/>
    <a:srgbClr val="00FF00"/>
    <a:srgbClr val="000000"/>
    <a:srgbClr val="9900CC"/>
    <a:srgbClr val="CC3300"/>
    <a:srgbClr val="660033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05" autoAdjust="0"/>
    <p:restoredTop sz="64604" autoAdjust="0"/>
  </p:normalViewPr>
  <p:slideViewPr>
    <p:cSldViewPr>
      <p:cViewPr varScale="1">
        <p:scale>
          <a:sx n="67" d="100"/>
          <a:sy n="67" d="100"/>
        </p:scale>
        <p:origin x="1232" y="60"/>
      </p:cViewPr>
      <p:guideLst>
        <p:guide orient="horz" pos="1933"/>
        <p:guide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411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319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9301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3209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36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70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532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371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555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0478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3095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3923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4203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86893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00362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4078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3193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8359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602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38805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187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8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32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132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1612"/>
              </p:ext>
            </p:extLst>
          </p:nvPr>
        </p:nvGraphicFramePr>
        <p:xfrm>
          <a:off x="971600" y="1268757"/>
          <a:ext cx="7200800" cy="1955009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VY_32_INOVACE_520_PÍSEMNÉ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DĚLENÍ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PÍSEMNÉHO DĚLENÍ DVOJCIFERNÝM DĚLITELEM SE ZBYTKEM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802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písemného dělení dvojciferným dělitelem se zbytkem s kombinací pracovních listů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374573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834626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DĚLENEC, DĚLITEL, PODÍL, ZKOUŠKA 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Zopakování a ukázka postupu dělení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dvojciferným dělitelem se zbytkem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listy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 a provádí zkoušky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výpočtu příkladů a zkoušek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10, 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96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rot="20786966">
            <a:off x="1225461" y="3560423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359612"/>
            <a:ext cx="7537316" cy="34163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DĚLENÍ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DVOJCIFERNÝM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ČÍSLEM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PÍSEMNÉ DĚLENÍ – DVOJCIFERNÝM DĚLITELEM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5792" y="126569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822887" y="126568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337898" y="126569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851864" y="1266371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4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364367" y="1267751"/>
            <a:ext cx="3417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4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717559" y="1265690"/>
            <a:ext cx="8130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16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532824" y="1277625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61357" y="127585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4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573860" y="1277625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040373" y="346118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6555384" y="3461185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069350" y="346186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557255" y="2752305"/>
            <a:ext cx="498855" cy="10241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080646" y="2768198"/>
            <a:ext cx="498855" cy="10241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544787" y="2770042"/>
            <a:ext cx="20697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______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554495" y="218056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068506" y="2169028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706" y="742643"/>
            <a:ext cx="7280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POSTUP PŘI DĚLENÍ DVOJCIFERNÝM DĚLITELEM SE ZBYTKEM:</a:t>
            </a:r>
            <a:endParaRPr lang="cs-CZ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8756" y="218753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340173" y="219890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862039" y="219173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700226" y="2166024"/>
            <a:ext cx="10631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4400" i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4400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.:</a:t>
            </a:r>
          </a:p>
        </p:txBody>
      </p:sp>
      <p:sp>
        <p:nvSpPr>
          <p:cNvPr id="19" name="TextovéPole 18"/>
          <p:cNvSpPr txBox="1"/>
          <p:nvPr/>
        </p:nvSpPr>
        <p:spPr>
          <a:xfrm rot="5400000">
            <a:off x="1351193" y="1550596"/>
            <a:ext cx="4203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˥</a:t>
            </a:r>
            <a:endParaRPr lang="cs-CZ" sz="4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884134" y="300215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400" dirty="0" smtClean="0">
              <a:solidFill>
                <a:srgbClr val="FF00FF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101291" y="1895833"/>
            <a:ext cx="0" cy="434065"/>
          </a:xfrm>
          <a:prstGeom prst="straightConnector1">
            <a:avLst/>
          </a:prstGeom>
          <a:ln w="254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354134" y="3000863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346786" y="2746173"/>
            <a:ext cx="3417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050857" y="4151057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564823" y="4151738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537278" y="4214396"/>
            <a:ext cx="20697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______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057599" y="4879058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572610" y="487905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086576" y="487974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486655" y="487932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091777" y="5443528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400" dirty="0" smtClean="0">
              <a:solidFill>
                <a:srgbClr val="FF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524348" y="5445224"/>
            <a:ext cx="20697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______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6057595" y="6124451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572606" y="612445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7086572" y="6125133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5486651" y="6124717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369418" y="1277625"/>
            <a:ext cx="19415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4400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zb</a:t>
            </a:r>
            <a:r>
              <a:rPr lang="cs-CZ" sz="44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 </a:t>
            </a:r>
            <a:r>
              <a:rPr lang="cs-CZ" sz="4400" dirty="0" smtClean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5545293" y="6080848"/>
            <a:ext cx="2069801" cy="823867"/>
            <a:chOff x="2486327" y="5362372"/>
            <a:chExt cx="2069801" cy="823867"/>
          </a:xfrm>
        </p:grpSpPr>
        <p:sp>
          <p:nvSpPr>
            <p:cNvPr id="68" name="TextovéPole 67"/>
            <p:cNvSpPr txBox="1"/>
            <p:nvPr/>
          </p:nvSpPr>
          <p:spPr>
            <a:xfrm>
              <a:off x="2486331" y="5362372"/>
              <a:ext cx="206979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______</a:t>
              </a: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2486327" y="5416798"/>
              <a:ext cx="206979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______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4052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4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4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4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9" grpId="0"/>
      <p:bldP spid="40" grpId="0"/>
      <p:bldP spid="41" grpId="0"/>
      <p:bldP spid="48" grpId="0"/>
      <p:bldP spid="49" grpId="0"/>
      <p:bldP spid="50" grpId="0"/>
      <p:bldP spid="52" grpId="0"/>
      <p:bldP spid="53" grpId="0"/>
      <p:bldP spid="36" grpId="0"/>
      <p:bldP spid="37" grpId="0"/>
      <p:bldP spid="43" grpId="0"/>
      <p:bldP spid="44" grpId="0"/>
      <p:bldP spid="19" grpId="0"/>
      <p:bldP spid="47" grpId="0"/>
      <p:bldP spid="45" grpId="0"/>
      <p:bldP spid="46" grpId="0"/>
      <p:bldP spid="55" grpId="0"/>
      <p:bldP spid="56" grpId="0"/>
      <p:bldP spid="60" grpId="0"/>
      <p:bldP spid="38" grpId="0"/>
      <p:bldP spid="42" grpId="0"/>
      <p:bldP spid="51" grpId="0"/>
      <p:bldP spid="54" grpId="0"/>
      <p:bldP spid="62" grpId="0"/>
      <p:bldP spid="63" grpId="0"/>
      <p:bldP spid="64" grpId="0"/>
      <p:bldP spid="65" grpId="0"/>
      <p:bldP spid="66" grpId="0"/>
      <p:bldP spid="67" grpId="0"/>
      <p:bldP spid="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Písemné dělení dvojciferným dělitelem se zbytkem. 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pracovního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listu vypočítej příklady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proveď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zkoušku.</a:t>
            </a:r>
            <a:endParaRPr lang="cs-CZ" sz="24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9748" y="10586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1 657 : 12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657203" y="104938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147 : 13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-3854" y="4149921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649 : 14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663097" y="415151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809 : 15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89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písemného dělení dvojciferným dělitelem.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2024" y="1052736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138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0 45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097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01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1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854729" y="1051139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9748" y="10586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1 657 : 12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92569" y="1058672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138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12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276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138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1656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89432" y="2529748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1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1657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74302" y="2842050"/>
            <a:ext cx="898004" cy="432939"/>
            <a:chOff x="5724127" y="2704813"/>
            <a:chExt cx="898004" cy="432939"/>
          </a:xfrm>
        </p:grpSpPr>
        <p:sp>
          <p:nvSpPr>
            <p:cNvPr id="2" name="TextovéPole 1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1897400" y="1054538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678975" y="1054333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165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0 84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067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02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521680" y="1052736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657203" y="104938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147 : 13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8159520" y="1060269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165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13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495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165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2145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156383" y="2531345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2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2147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1" name="Skupina 70"/>
          <p:cNvGrpSpPr/>
          <p:nvPr/>
        </p:nvGrpSpPr>
        <p:grpSpPr>
          <a:xfrm>
            <a:off x="8156070" y="2839222"/>
            <a:ext cx="898004" cy="432939"/>
            <a:chOff x="5724127" y="2704813"/>
            <a:chExt cx="898004" cy="432939"/>
          </a:xfrm>
        </p:grpSpPr>
        <p:sp>
          <p:nvSpPr>
            <p:cNvPr id="72" name="TextovéPole 71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5" name="TextovéPole 74"/>
          <p:cNvSpPr txBox="1"/>
          <p:nvPr/>
        </p:nvSpPr>
        <p:spPr>
          <a:xfrm>
            <a:off x="6564351" y="1056135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2)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7918" y="4143985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189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24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129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03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860623" y="4142388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-3854" y="4149921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649 : 14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3498463" y="4149921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189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756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189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2646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98927" y="5599571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3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2649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1" name="Skupina 80"/>
          <p:cNvGrpSpPr/>
          <p:nvPr/>
        </p:nvGrpSpPr>
        <p:grpSpPr>
          <a:xfrm>
            <a:off x="3510093" y="5927351"/>
            <a:ext cx="898004" cy="432939"/>
            <a:chOff x="5724127" y="2704813"/>
            <a:chExt cx="898004" cy="432939"/>
          </a:xfrm>
        </p:grpSpPr>
        <p:sp>
          <p:nvSpPr>
            <p:cNvPr id="82" name="TextovéPole 81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4" name="TextovéPole 83"/>
          <p:cNvSpPr txBox="1"/>
          <p:nvPr/>
        </p:nvSpPr>
        <p:spPr>
          <a:xfrm>
            <a:off x="1903294" y="4145787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3)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684869" y="4145582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187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109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7527574" y="4143985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663097" y="415151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809 : 15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165414" y="4151518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187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935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187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2805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8162277" y="5622594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4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2809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6" name="Skupina 95"/>
          <p:cNvGrpSpPr/>
          <p:nvPr/>
        </p:nvGrpSpPr>
        <p:grpSpPr>
          <a:xfrm>
            <a:off x="8171150" y="5926617"/>
            <a:ext cx="898004" cy="432939"/>
            <a:chOff x="5724127" y="2704813"/>
            <a:chExt cx="898004" cy="432939"/>
          </a:xfrm>
        </p:grpSpPr>
        <p:sp>
          <p:nvSpPr>
            <p:cNvPr id="125" name="TextovéPole 124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7" name="TextovéPole 126"/>
          <p:cNvSpPr txBox="1"/>
          <p:nvPr/>
        </p:nvSpPr>
        <p:spPr>
          <a:xfrm>
            <a:off x="6570245" y="4147384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4)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624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2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7" grpId="0"/>
      <p:bldP spid="25" grpId="0"/>
      <p:bldP spid="45" grpId="0"/>
      <p:bldP spid="56" grpId="0"/>
      <p:bldP spid="66" grpId="0"/>
      <p:bldP spid="67" grpId="0"/>
      <p:bldP spid="69" grpId="0"/>
      <p:bldP spid="70" grpId="0"/>
      <p:bldP spid="75" grpId="0"/>
      <p:bldP spid="76" grpId="0"/>
      <p:bldP spid="77" grpId="0"/>
      <p:bldP spid="79" grpId="0"/>
      <p:bldP spid="80" grpId="0"/>
      <p:bldP spid="84" grpId="0"/>
      <p:bldP spid="85" grpId="0"/>
      <p:bldP spid="86" grpId="0"/>
      <p:bldP spid="88" grpId="0"/>
      <p:bldP spid="90" grpId="0"/>
      <p:bldP spid="1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Písemné dělení dvojciferným dělitelem se zbytkem. 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pracovního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listu vypočítej příklady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proveď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zkoušku.</a:t>
            </a:r>
            <a:endParaRPr lang="cs-CZ" sz="24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9748" y="10586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010 : 16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657203" y="104938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978 : 17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-3854" y="4149921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3 695 : 18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663097" y="414063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4 089 : 19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15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písemného dělení dvojciferným dělitelem.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2024" y="1052736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188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41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130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02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854729" y="1051139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9748" y="10586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010 : 16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92569" y="1058672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188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16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1128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188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3008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89432" y="2529748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2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86436" y="2838612"/>
            <a:ext cx="898004" cy="432939"/>
            <a:chOff x="5724127" y="2704813"/>
            <a:chExt cx="898004" cy="432939"/>
          </a:xfrm>
        </p:grpSpPr>
        <p:sp>
          <p:nvSpPr>
            <p:cNvPr id="2" name="TextovéPole 1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1897400" y="1054538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2)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678975" y="1054333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175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27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088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03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3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7521680" y="1052736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657203" y="104938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978 : 17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8159520" y="1060269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175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17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1225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175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2975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160677" y="2509674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3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2978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1" name="Skupina 70"/>
          <p:cNvGrpSpPr/>
          <p:nvPr/>
        </p:nvGrpSpPr>
        <p:grpSpPr>
          <a:xfrm>
            <a:off x="8156070" y="2839222"/>
            <a:ext cx="898004" cy="432939"/>
            <a:chOff x="5724127" y="2704813"/>
            <a:chExt cx="898004" cy="432939"/>
          </a:xfrm>
        </p:grpSpPr>
        <p:sp>
          <p:nvSpPr>
            <p:cNvPr id="72" name="TextovéPole 71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5" name="TextovéPole 74"/>
          <p:cNvSpPr txBox="1"/>
          <p:nvPr/>
        </p:nvSpPr>
        <p:spPr>
          <a:xfrm>
            <a:off x="6564351" y="1056135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2)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7918" y="4143985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205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0 09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095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05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5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2860623" y="4142388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-3854" y="4149921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3 695 : 18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3498463" y="4149921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205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18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1640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205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3690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511698" y="5629484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5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3695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1" name="Skupina 80"/>
          <p:cNvGrpSpPr/>
          <p:nvPr/>
        </p:nvGrpSpPr>
        <p:grpSpPr>
          <a:xfrm>
            <a:off x="3510093" y="5927351"/>
            <a:ext cx="898004" cy="432939"/>
            <a:chOff x="5724127" y="2704813"/>
            <a:chExt cx="898004" cy="432939"/>
          </a:xfrm>
        </p:grpSpPr>
        <p:sp>
          <p:nvSpPr>
            <p:cNvPr id="82" name="TextovéPole 81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4" name="TextovéPole 83"/>
          <p:cNvSpPr txBox="1"/>
          <p:nvPr/>
        </p:nvSpPr>
        <p:spPr>
          <a:xfrm>
            <a:off x="1903294" y="4145787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684869" y="4145582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215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0 28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099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7527574" y="4143985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663097" y="414063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4 089 : 19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165414" y="4151518"/>
            <a:ext cx="8963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215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1935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215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085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8162277" y="5622594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4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089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6" name="Skupina 95"/>
          <p:cNvGrpSpPr/>
          <p:nvPr/>
        </p:nvGrpSpPr>
        <p:grpSpPr>
          <a:xfrm>
            <a:off x="8156070" y="5928997"/>
            <a:ext cx="898004" cy="432939"/>
            <a:chOff x="5724127" y="2704813"/>
            <a:chExt cx="898004" cy="432939"/>
          </a:xfrm>
        </p:grpSpPr>
        <p:sp>
          <p:nvSpPr>
            <p:cNvPr id="125" name="TextovéPole 124"/>
            <p:cNvSpPr txBox="1"/>
            <p:nvPr/>
          </p:nvSpPr>
          <p:spPr>
            <a:xfrm>
              <a:off x="5724127" y="273764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5724128" y="2704813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7" name="TextovéPole 126"/>
          <p:cNvSpPr txBox="1"/>
          <p:nvPr/>
        </p:nvSpPr>
        <p:spPr>
          <a:xfrm>
            <a:off x="6570245" y="4147384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4)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90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2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7" grpId="0"/>
      <p:bldP spid="25" grpId="0"/>
      <p:bldP spid="45" grpId="0"/>
      <p:bldP spid="56" grpId="0"/>
      <p:bldP spid="66" grpId="0"/>
      <p:bldP spid="67" grpId="0"/>
      <p:bldP spid="69" grpId="0"/>
      <p:bldP spid="70" grpId="0"/>
      <p:bldP spid="75" grpId="0"/>
      <p:bldP spid="76" grpId="0"/>
      <p:bldP spid="77" grpId="0"/>
      <p:bldP spid="79" grpId="0"/>
      <p:bldP spid="80" grpId="0"/>
      <p:bldP spid="84" grpId="0"/>
      <p:bldP spid="85" grpId="0"/>
      <p:bldP spid="86" grpId="0"/>
      <p:bldP spid="88" grpId="0"/>
      <p:bldP spid="90" grpId="0"/>
      <p:bldP spid="1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4039860"/>
              </p:ext>
            </p:extLst>
          </p:nvPr>
        </p:nvGraphicFramePr>
        <p:xfrm>
          <a:off x="0" y="246738"/>
          <a:ext cx="9144000" cy="1493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520/list č. 6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Dělení dvojciferným dělitelem.</a:t>
                      </a:r>
                    </a:p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příklady a proveď zkoušky: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-9748" y="2000384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1 657 : 12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57203" y="1991095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147 : 13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3854" y="4300049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649 : 14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63097" y="4301646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809 : 15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89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054695"/>
              </p:ext>
            </p:extLst>
          </p:nvPr>
        </p:nvGraphicFramePr>
        <p:xfrm>
          <a:off x="0" y="246738"/>
          <a:ext cx="9144000" cy="1493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520/list č. 8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Dělení dvojciferným dělitelem.</a:t>
                      </a:r>
                    </a:p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příklady a proveď zkoušky: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-9748" y="1986736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010 : 16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7203" y="1977447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978 : 17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3854" y="4300049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3 695 : 18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63097" y="4290760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4 089 : 19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972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46028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7561</TotalTime>
  <Words>803</Words>
  <Application>Microsoft Office PowerPoint</Application>
  <PresentationFormat>Předvádění na obrazovce (4:3)</PresentationFormat>
  <Paragraphs>267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5" baseType="lpstr">
      <vt:lpstr>Arial</vt:lpstr>
      <vt:lpstr>Calibri</vt:lpstr>
      <vt:lpstr>Cambria Math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Human</vt:lpstr>
      <vt:lpstr>1_Human</vt:lpstr>
      <vt:lpstr>2_Human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548</cp:revision>
  <dcterms:created xsi:type="dcterms:W3CDTF">2011-02-20T11:49:28Z</dcterms:created>
  <dcterms:modified xsi:type="dcterms:W3CDTF">2013-12-15T14:58:46Z</dcterms:modified>
</cp:coreProperties>
</file>