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</p:sldMasterIdLst>
  <p:notesMasterIdLst>
    <p:notesMasterId r:id="rId27"/>
  </p:notesMasterIdLst>
  <p:sldIdLst>
    <p:sldId id="325" r:id="rId6"/>
    <p:sldId id="326" r:id="rId7"/>
    <p:sldId id="327" r:id="rId8"/>
    <p:sldId id="328" r:id="rId9"/>
    <p:sldId id="329" r:id="rId10"/>
    <p:sldId id="330" r:id="rId11"/>
    <p:sldId id="338" r:id="rId12"/>
    <p:sldId id="305" r:id="rId13"/>
    <p:sldId id="306" r:id="rId14"/>
    <p:sldId id="307" r:id="rId15"/>
    <p:sldId id="309" r:id="rId16"/>
    <p:sldId id="310" r:id="rId17"/>
    <p:sldId id="314" r:id="rId18"/>
    <p:sldId id="318" r:id="rId19"/>
    <p:sldId id="324" r:id="rId20"/>
    <p:sldId id="335" r:id="rId21"/>
    <p:sldId id="334" r:id="rId22"/>
    <p:sldId id="332" r:id="rId23"/>
    <p:sldId id="336" r:id="rId24"/>
    <p:sldId id="333" r:id="rId25"/>
    <p:sldId id="33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72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387509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09999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984333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7524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2811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264044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35737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719107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576460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591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836730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096905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213667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28275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97710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9025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9471321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4981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728665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5527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399651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713374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3135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8646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5283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7331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07761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04954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7790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60854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8935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0301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135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36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00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417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openxmlformats.org/officeDocument/2006/relationships/hyperlink" Target="//upload.wikimedia.org/wikipedia/commons/6/60/Karlovy_Vary_(znak)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a/Hrad_Be%C4%8Dov1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hyperlink" Target="//upload.wikimedia.org/wikipedia/commons/a/a2/Z%C3%A1mek_Be%C4%8Dov.jpg" TargetMode="Externa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6/Bog_spruce_forest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okolov,_d%C5%AFl_Ji%C5%99%C3%AD,_pohled_z_Lomnice.JPG" TargetMode="External"/><Relationship Id="rId3" Type="http://schemas.openxmlformats.org/officeDocument/2006/relationships/hyperlink" Target="http://en.wikipedia.org/wiki/File:2007-KarlovyVary-053-wide.jpg" TargetMode="External"/><Relationship Id="rId7" Type="http://schemas.openxmlformats.org/officeDocument/2006/relationships/hyperlink" Target="http://cs.wikipedia.org/wiki/Soubor:Zamecek.jpg" TargetMode="External"/><Relationship Id="rId2" Type="http://schemas.openxmlformats.org/officeDocument/2006/relationships/hyperlink" Target="http://cs.wikipedia.org/wiki/Soubor:Karlovy_Vary_(CZE)_-_flag.gif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s.wikipedia.org/wiki/Soubor:Bog_spruce_forest.JPG" TargetMode="External"/><Relationship Id="rId11" Type="http://schemas.openxmlformats.org/officeDocument/2006/relationships/hyperlink" Target="http://cs.wikipedia.org/wiki/Soubor:Eger_Cheb.jpg" TargetMode="External"/><Relationship Id="rId5" Type="http://schemas.openxmlformats.org/officeDocument/2006/relationships/hyperlink" Target="http://cs.wikipedia.org/wiki/Soubor:Z%C3%A1mek_Be%C4%8Dov.jpg" TargetMode="External"/><Relationship Id="rId10" Type="http://schemas.openxmlformats.org/officeDocument/2006/relationships/hyperlink" Target="http://cs.wikipedia.org/wiki/Soubor:071107-Loket-Castle-Hrad.jpg" TargetMode="External"/><Relationship Id="rId4" Type="http://schemas.openxmlformats.org/officeDocument/2006/relationships/hyperlink" Target="http://cs.wikipedia.org/wiki/Soubor:KarlovyVaryHotSpring.jpg" TargetMode="External"/><Relationship Id="rId9" Type="http://schemas.openxmlformats.org/officeDocument/2006/relationships/hyperlink" Target="http://cs.wikipedia.org/wiki/Soubor:Sokolov,_are%C3%A1l_Bohemia,_lavi%C4%8Dky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ranti%C5%A1kovy_L%C3%A1zn%C4%9B_2009-04-04.jpg" TargetMode="External"/><Relationship Id="rId2" Type="http://schemas.openxmlformats.org/officeDocument/2006/relationships/hyperlink" Target="http://cs.wikipedia.org/wiki/Soubor:Colonnade_Marianske_Lazne_4900.JPG" TargetMode="External"/><Relationship Id="rId1" Type="http://schemas.openxmlformats.org/officeDocument/2006/relationships/slideLayout" Target="../slideLayouts/slideLayout35.xml"/><Relationship Id="rId5" Type="http://schemas.openxmlformats.org/officeDocument/2006/relationships/hyperlink" Target="http://cs.wikipedia.org/wiki/Soubor:Franzl.JPG" TargetMode="External"/><Relationship Id="rId4" Type="http://schemas.openxmlformats.org/officeDocument/2006/relationships/hyperlink" Target="http://cs.wikipedia.org/wiki/Soubor:Franzensquell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775533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VY_32_INOVACE_525_ČESKÁ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REPUBLIKA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–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KARLOVARSKÝ KRAJ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444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19615"/>
            <a:ext cx="9144000" cy="308564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Člověk a jeho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svět pro 5. ročník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Cílem Microsoft PowerPointové prezentace je opakování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Karlovarského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kraje ČR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Prezentace je doplněna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obrázky, které přibližují nejkrásnější místa tohoto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kraje 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Součástí prezentace je pracovní list se slepou mapou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89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– Karlovarský kraj (krajské město, okresní města)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8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Karlovy Vary (protékající řeka Ohře)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9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Karlovy Vary (znak, vlajka)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Karlovy Vary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Bečov nad Teplou (hrad, zámek)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</a:rPr>
              <a:t>Říjen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5906634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800" b="0" dirty="0" smtClean="0">
                <a:solidFill>
                  <a:prstClr val="black"/>
                </a:solidFill>
                <a:effectLst/>
              </a:rPr>
              <a:t>KARLOVY VARY, </a:t>
            </a:r>
            <a:r>
              <a:rPr lang="cs-CZ" sz="1800" b="0" dirty="0">
                <a:solidFill>
                  <a:prstClr val="black"/>
                </a:solidFill>
                <a:effectLst/>
              </a:rPr>
              <a:t>ZNAK, VLAJKA, </a:t>
            </a:r>
            <a:r>
              <a:rPr lang="cs-CZ" sz="1800" b="0" dirty="0" smtClean="0">
                <a:solidFill>
                  <a:prstClr val="black"/>
                </a:solidFill>
                <a:effectLst/>
              </a:rPr>
              <a:t>OHŘE, SOKOLOV, CHEB, MARIÁNSKÉ A FRANTIŠKOVY LÁZNĚ</a:t>
            </a:r>
            <a:endParaRPr lang="cs-CZ" sz="18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25735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Rašeliniště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Sokolov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Loket, Svatošské skály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Mariánské Lázně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Františkovy Lázně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17: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Jáchymov, Klínovec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21488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779445"/>
            <a:ext cx="9128065" cy="6078555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18: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Slepá mapa Karlovarského kraje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doplnění slepé mapy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26415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0786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85" y="1134383"/>
            <a:ext cx="7820025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38685" y="710470"/>
            <a:ext cx="7776864" cy="3323987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ČLOVĚK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A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JEHO SVĚT</a:t>
            </a:r>
          </a:p>
        </p:txBody>
      </p:sp>
      <p:sp>
        <p:nvSpPr>
          <p:cNvPr id="6" name="Obdélník 5"/>
          <p:cNvSpPr/>
          <p:nvPr/>
        </p:nvSpPr>
        <p:spPr>
          <a:xfrm>
            <a:off x="702589" y="3870681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rgbClr val="71685A">
                        <a:tint val="70000"/>
                        <a:satMod val="245000"/>
                      </a:srgbClr>
                    </a:gs>
                    <a:gs pos="75000">
                      <a:srgbClr val="71685A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71685A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ročník</a:t>
            </a:r>
          </a:p>
        </p:txBody>
      </p:sp>
      <p:sp>
        <p:nvSpPr>
          <p:cNvPr id="7" name="Obdélník 6"/>
          <p:cNvSpPr/>
          <p:nvPr/>
        </p:nvSpPr>
        <p:spPr>
          <a:xfrm>
            <a:off x="1530773" y="5291328"/>
            <a:ext cx="6192688" cy="923330"/>
          </a:xfrm>
          <a:prstGeom prst="rect">
            <a:avLst/>
          </a:prstGeom>
          <a:gradFill>
            <a:gsLst>
              <a:gs pos="0">
                <a:srgbClr val="0000FF"/>
              </a:gs>
              <a:gs pos="60000">
                <a:schemeClr val="accent6">
                  <a:shade val="95000"/>
                  <a:satMod val="150000"/>
                </a:schemeClr>
              </a:gs>
              <a:gs pos="100000">
                <a:schemeClr val="accent6">
                  <a:tint val="87000"/>
                  <a:satMod val="250000"/>
                </a:schemeClr>
              </a:gs>
            </a:gsLst>
          </a:gradFill>
          <a:ln/>
          <a:scene3d>
            <a:camera prst="perspectiveContrastingLeftFacing"/>
            <a:lightRig rig="contrasting" dir="t">
              <a:rot lat="0" lon="0" rev="12000000"/>
            </a:lightRig>
          </a:scene3d>
          <a:sp3d prstMaterial="powder">
            <a:bevelT h="508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rgbClr val="71685A">
                        <a:satMod val="155000"/>
                      </a:srgbClr>
                    </a:gs>
                    <a:gs pos="100000">
                      <a:srgbClr val="71685A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Karlovarský kraj </a:t>
            </a:r>
            <a:endParaRPr lang="cs-CZ" sz="5400" b="1" spc="50" dirty="0">
              <a:ln w="11430"/>
              <a:gradFill>
                <a:gsLst>
                  <a:gs pos="25000">
                    <a:srgbClr val="71685A">
                      <a:satMod val="155000"/>
                    </a:srgbClr>
                  </a:gs>
                  <a:gs pos="100000">
                    <a:srgbClr val="71685A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632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Karlovarský kraj</a:t>
            </a:r>
            <a:endParaRPr lang="cs-CZ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513183"/>
            <a:ext cx="142081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4336543" y="3068731"/>
            <a:ext cx="45719" cy="4571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4549237" y="2944913"/>
            <a:ext cx="132745" cy="13014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013301" y="3222677"/>
            <a:ext cx="45719" cy="4571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4116238" y="1994878"/>
            <a:ext cx="1430905" cy="970598"/>
            <a:chOff x="4216587" y="1959185"/>
            <a:chExt cx="1430905" cy="970598"/>
          </a:xfrm>
        </p:grpSpPr>
        <p:sp>
          <p:nvSpPr>
            <p:cNvPr id="101" name="TextovéPole 100"/>
            <p:cNvSpPr txBox="1"/>
            <p:nvPr/>
          </p:nvSpPr>
          <p:spPr>
            <a:xfrm>
              <a:off x="4216587" y="1959185"/>
              <a:ext cx="1430905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Karlovy Vary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8" name="Přímá spojnice se šipkou 7"/>
            <p:cNvCxnSpPr>
              <a:stCxn id="101" idx="2"/>
            </p:cNvCxnSpPr>
            <p:nvPr/>
          </p:nvCxnSpPr>
          <p:spPr>
            <a:xfrm flipH="1">
              <a:off x="4731343" y="2328517"/>
              <a:ext cx="200697" cy="601266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Skupina 13"/>
          <p:cNvGrpSpPr/>
          <p:nvPr/>
        </p:nvGrpSpPr>
        <p:grpSpPr>
          <a:xfrm>
            <a:off x="2627784" y="2745117"/>
            <a:ext cx="1385517" cy="500419"/>
            <a:chOff x="2627784" y="2745117"/>
            <a:chExt cx="1385517" cy="500419"/>
          </a:xfrm>
        </p:grpSpPr>
        <p:sp>
          <p:nvSpPr>
            <p:cNvPr id="103" name="TextovéPole 102"/>
            <p:cNvSpPr txBox="1"/>
            <p:nvPr/>
          </p:nvSpPr>
          <p:spPr>
            <a:xfrm>
              <a:off x="2627784" y="2745117"/>
              <a:ext cx="671979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Cheb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10" name="Přímá spojnice se šipkou 9"/>
            <p:cNvCxnSpPr>
              <a:stCxn id="103" idx="3"/>
              <a:endCxn id="22" idx="2"/>
            </p:cNvCxnSpPr>
            <p:nvPr/>
          </p:nvCxnSpPr>
          <p:spPr>
            <a:xfrm>
              <a:off x="3299763" y="2929783"/>
              <a:ext cx="713538" cy="31575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14"/>
          <p:cNvGrpSpPr/>
          <p:nvPr/>
        </p:nvGrpSpPr>
        <p:grpSpPr>
          <a:xfrm>
            <a:off x="4359402" y="3114449"/>
            <a:ext cx="1049691" cy="892610"/>
            <a:chOff x="4359402" y="3114449"/>
            <a:chExt cx="1049691" cy="892610"/>
          </a:xfrm>
        </p:grpSpPr>
        <p:sp>
          <p:nvSpPr>
            <p:cNvPr id="100" name="TextovéPole 99"/>
            <p:cNvSpPr txBox="1"/>
            <p:nvPr/>
          </p:nvSpPr>
          <p:spPr>
            <a:xfrm>
              <a:off x="4454986" y="3637727"/>
              <a:ext cx="954107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Sokolov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12" name="Přímá spojnice se šipkou 11"/>
            <p:cNvCxnSpPr/>
            <p:nvPr/>
          </p:nvCxnSpPr>
          <p:spPr>
            <a:xfrm flipH="1" flipV="1">
              <a:off x="4359402" y="3114449"/>
              <a:ext cx="572637" cy="5232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002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49" y="1295623"/>
            <a:ext cx="8143875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85" y="2370318"/>
            <a:ext cx="1499427" cy="112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669279" y="2327752"/>
            <a:ext cx="2360963" cy="787620"/>
            <a:chOff x="669279" y="2327752"/>
            <a:chExt cx="2360963" cy="787620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279" y="2551809"/>
              <a:ext cx="1355725" cy="563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1704" y="2559509"/>
              <a:ext cx="168275" cy="1190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6317" y="2327752"/>
              <a:ext cx="923925" cy="387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9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Řeka protékající Karlovarským krajem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98327" y="293070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Ohře</a:t>
            </a:r>
            <a:endParaRPr lang="cs-CZ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56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Karlovarský kraj</a:t>
            </a:r>
            <a:endParaRPr lang="cs-CZ" dirty="0"/>
          </a:p>
        </p:txBody>
      </p:sp>
      <p:grpSp>
        <p:nvGrpSpPr>
          <p:cNvPr id="9" name="Skupina 8"/>
          <p:cNvGrpSpPr/>
          <p:nvPr/>
        </p:nvGrpSpPr>
        <p:grpSpPr>
          <a:xfrm>
            <a:off x="3688627" y="858105"/>
            <a:ext cx="1939588" cy="1620798"/>
            <a:chOff x="3707904" y="1959185"/>
            <a:chExt cx="1939588" cy="1620798"/>
          </a:xfrm>
        </p:grpSpPr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2513183"/>
              <a:ext cx="1420818" cy="1066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Ovál 3"/>
            <p:cNvSpPr/>
            <p:nvPr/>
          </p:nvSpPr>
          <p:spPr>
            <a:xfrm>
              <a:off x="4658421" y="2958561"/>
              <a:ext cx="132745" cy="1301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FFFF"/>
                </a:solidFill>
              </a:endParaRPr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4216587" y="1959185"/>
              <a:ext cx="1430905" cy="970598"/>
              <a:chOff x="4216587" y="1959185"/>
              <a:chExt cx="1430905" cy="970598"/>
            </a:xfrm>
          </p:grpSpPr>
          <p:sp>
            <p:nvSpPr>
              <p:cNvPr id="101" name="TextovéPole 100"/>
              <p:cNvSpPr txBox="1"/>
              <p:nvPr/>
            </p:nvSpPr>
            <p:spPr>
              <a:xfrm>
                <a:off x="4216587" y="1959185"/>
                <a:ext cx="1430905" cy="3693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solidFill>
                      <a:srgbClr val="000000"/>
                    </a:solidFill>
                  </a:rPr>
                  <a:t>Karlovy Vary</a:t>
                </a:r>
                <a:endParaRPr lang="cs-CZ" dirty="0">
                  <a:solidFill>
                    <a:srgbClr val="000000"/>
                  </a:solidFill>
                </a:endParaRPr>
              </a:p>
            </p:txBody>
          </p:sp>
          <p:cxnSp>
            <p:nvCxnSpPr>
              <p:cNvPr id="8" name="Přímá spojnice se šipkou 7"/>
              <p:cNvCxnSpPr>
                <a:stCxn id="101" idx="2"/>
              </p:cNvCxnSpPr>
              <p:nvPr/>
            </p:nvCxnSpPr>
            <p:spPr>
              <a:xfrm flipH="1">
                <a:off x="4731343" y="2328517"/>
                <a:ext cx="200697" cy="601266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" name="TextovéPole 10"/>
          <p:cNvSpPr txBox="1"/>
          <p:nvPr/>
        </p:nvSpPr>
        <p:spPr>
          <a:xfrm>
            <a:off x="1648136" y="1988840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Vlajka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75784" y="1993034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Znak</a:t>
            </a:r>
            <a:endParaRPr lang="cs-CZ" dirty="0"/>
          </a:p>
        </p:txBody>
      </p:sp>
      <p:pic>
        <p:nvPicPr>
          <p:cNvPr id="25" name="Picture 26" descr="Soubor:Karlovy Vary (znak).gif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06" y="2700932"/>
            <a:ext cx="1775930" cy="221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Karlovy Vary (CZE) - flag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43" y="2701559"/>
            <a:ext cx="3659063" cy="243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07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Soubor:Nakousaná karlovarská oplat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531" y="1822366"/>
            <a:ext cx="3400364" cy="255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oubor:KarlovyVaryHotSpr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008" y="1834"/>
            <a:ext cx="3359992" cy="447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ile:2007-KarlovyVary-053-wid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98237"/>
            <a:ext cx="9144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Karlovy Vary Czech Re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65491" cy="429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le:Pupp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8" y="0"/>
            <a:ext cx="3707903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Karlovy Vary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530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Soubor:Hrad Bečov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3" y="1180854"/>
            <a:ext cx="4546042" cy="340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Bečov nad Teplou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4623710"/>
            <a:ext cx="2692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Bečov nad Teplou – hrad </a:t>
            </a:r>
            <a:endParaRPr lang="cs-CZ" b="1" i="1" dirty="0"/>
          </a:p>
        </p:txBody>
      </p:sp>
      <p:pic>
        <p:nvPicPr>
          <p:cNvPr id="12" name="Picture 3" descr="Soubor:Zámek Bečov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128" y="3423980"/>
            <a:ext cx="4589872" cy="344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6451916" y="3054648"/>
            <a:ext cx="27731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Bečov nad Teplou – zámek 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418535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Soubor:Bog spruce forest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6857"/>
            <a:ext cx="8110732" cy="670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Božídarské rašeliniště</a:t>
            </a:r>
            <a:endParaRPr lang="cs-CZ" dirty="0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-677" y="6603677"/>
            <a:ext cx="264367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http://cs.wikipedia.org/wiki/Soubor:Bog_spruce_forest.JPG</a:t>
            </a:r>
          </a:p>
        </p:txBody>
      </p:sp>
    </p:spTree>
    <p:extLst>
      <p:ext uri="{BB962C8B-B14F-4D97-AF65-F5344CB8AC3E}">
        <p14:creationId xmlns:p14="http://schemas.microsoft.com/office/powerpoint/2010/main" val="418535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470" y="2960186"/>
            <a:ext cx="6928662" cy="3898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Soubor:Zamece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19" y="0"/>
            <a:ext cx="5244073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Sokolov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3" y="0"/>
            <a:ext cx="1858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Sokolov - zámek </a:t>
            </a:r>
            <a:endParaRPr lang="cs-CZ" b="1" i="1" dirty="0"/>
          </a:p>
        </p:txBody>
      </p:sp>
      <p:pic>
        <p:nvPicPr>
          <p:cNvPr id="20" name="Picture 4" descr="Soubor:Sokolov, areál Bohemia, lavičk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602" y="2204325"/>
            <a:ext cx="4354398" cy="244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6845192" y="6488668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Důl Jiří</a:t>
            </a:r>
            <a:endParaRPr lang="cs-CZ" b="1" i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27708" y="1781862"/>
            <a:ext cx="3948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/>
              <a:t>Zrekultivovaný důl, dnes park Bohemia</a:t>
            </a:r>
          </a:p>
        </p:txBody>
      </p:sp>
    </p:spTree>
    <p:extLst>
      <p:ext uri="{BB962C8B-B14F-4D97-AF65-F5344CB8AC3E}">
        <p14:creationId xmlns:p14="http://schemas.microsoft.com/office/powerpoint/2010/main" val="226351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 descr="Soubor:Eger Ch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43332"/>
            <a:ext cx="5362196" cy="443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071107-Loket-Castle-Hr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337172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" y="0"/>
            <a:ext cx="1547665" cy="837306"/>
          </a:xfrm>
        </p:spPr>
        <p:txBody>
          <a:bodyPr/>
          <a:lstStyle/>
          <a:p>
            <a:pPr algn="ctr"/>
            <a:r>
              <a:rPr lang="cs-CZ" dirty="0" smtClean="0"/>
              <a:t>Loket</a:t>
            </a:r>
            <a:endParaRPr lang="cs-CZ" dirty="0"/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5317165" y="1606026"/>
            <a:ext cx="3824943" cy="83730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dirty="0" smtClean="0"/>
              <a:t>Svatošské skály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540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Soubor:Colonnade m laz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246" y="1349813"/>
            <a:ext cx="4797106" cy="359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oubor:Marienbad-Brunn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71" y="0"/>
            <a:ext cx="4638624" cy="360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Mariánské Lázně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573" y="3117"/>
            <a:ext cx="1883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Zpívající fontána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5132309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Kolonáda</a:t>
            </a:r>
            <a:endParaRPr lang="cs-CZ" b="1" dirty="0"/>
          </a:p>
        </p:txBody>
      </p:sp>
      <p:pic>
        <p:nvPicPr>
          <p:cNvPr id="4102" name="Picture 6" descr="Soubor:Colonnade Marianske Lazne 49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0" y="3406618"/>
            <a:ext cx="4601843" cy="345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62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Soubor:Franz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6" y="3076534"/>
            <a:ext cx="2836099" cy="378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233446" y="6481747"/>
            <a:ext cx="2101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Františkův pramen</a:t>
            </a:r>
            <a:endParaRPr lang="cs-CZ" b="1" dirty="0">
              <a:solidFill>
                <a:srgbClr val="000000"/>
              </a:solidFill>
            </a:endParaRPr>
          </a:p>
        </p:txBody>
      </p:sp>
      <p:pic>
        <p:nvPicPr>
          <p:cNvPr id="5122" name="Picture 2" descr="Soubor:Františkovy Lázně 2009-04-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592" y="0"/>
            <a:ext cx="5369655" cy="4027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oubor:Franzensquell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303" y="3096129"/>
            <a:ext cx="2827178" cy="376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Františkovy Lázně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0790" y="2707202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František</a:t>
            </a:r>
            <a:endParaRPr lang="cs-CZ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16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Soubor:Aussichtsturm Keilberghotel Klinove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205" y="1879656"/>
            <a:ext cx="6242147" cy="498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Soubor:Jáchymov radnice muzeu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9" y="0"/>
            <a:ext cx="5340085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610" y="3982840"/>
            <a:ext cx="2339752" cy="83730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Jáchymov</a:t>
            </a:r>
            <a:endParaRPr lang="cs-CZ" dirty="0"/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6804248" y="1165226"/>
            <a:ext cx="2339752" cy="837306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sz="4400" b="0" i="0" kern="1200" spc="50" baseline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  <a:latin typeface="Gill Sans MT"/>
                <a:ea typeface="맑은 고딕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dirty="0" smtClean="0"/>
              <a:t>Klínovec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143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0"/>
            <a:ext cx="632965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458775"/>
              </p:ext>
            </p:extLst>
          </p:nvPr>
        </p:nvGraphicFramePr>
        <p:xfrm>
          <a:off x="-30658" y="23688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4050196"/>
                <a:gridCol w="4050196"/>
              </a:tblGrid>
              <a:tr h="3708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525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hangingPunct="1">
                        <a:defRPr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Vyplň slepou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Arial" pitchFamily="34" charset="0"/>
                        </a:rPr>
                        <a:t> mapu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871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897" y="1412776"/>
            <a:ext cx="6301635" cy="473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1285882"/>
          </a:xfrm>
        </p:spPr>
        <p:txBody>
          <a:bodyPr>
            <a:normAutofit/>
          </a:bodyPr>
          <a:lstStyle/>
          <a:p>
            <a:r>
              <a:rPr lang="cs-CZ" dirty="0" smtClean="0"/>
              <a:t>Kontrola doplnění měst do slepé mapy</a:t>
            </a:r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2215539" y="4210547"/>
            <a:ext cx="54056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2195736" y="4327280"/>
            <a:ext cx="152400" cy="152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779912" y="5373216"/>
            <a:ext cx="45719" cy="457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4146249" y="3702320"/>
            <a:ext cx="152400" cy="152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31" name="Ovál 30"/>
          <p:cNvSpPr/>
          <p:nvPr/>
        </p:nvSpPr>
        <p:spPr>
          <a:xfrm>
            <a:off x="4716016" y="3352800"/>
            <a:ext cx="152400" cy="152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4302936" y="2340378"/>
            <a:ext cx="1430905" cy="970598"/>
            <a:chOff x="4216587" y="1959185"/>
            <a:chExt cx="1430905" cy="970598"/>
          </a:xfrm>
        </p:grpSpPr>
        <p:sp>
          <p:nvSpPr>
            <p:cNvPr id="33" name="TextovéPole 32"/>
            <p:cNvSpPr txBox="1"/>
            <p:nvPr/>
          </p:nvSpPr>
          <p:spPr>
            <a:xfrm>
              <a:off x="4216587" y="1959185"/>
              <a:ext cx="1430905" cy="3693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Karlovy Vary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34" name="Přímá spojnice se šipkou 33"/>
            <p:cNvCxnSpPr>
              <a:stCxn id="33" idx="2"/>
            </p:cNvCxnSpPr>
            <p:nvPr/>
          </p:nvCxnSpPr>
          <p:spPr>
            <a:xfrm flipH="1">
              <a:off x="4731343" y="2328517"/>
              <a:ext cx="200697" cy="601266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Skupina 20"/>
          <p:cNvGrpSpPr/>
          <p:nvPr/>
        </p:nvGrpSpPr>
        <p:grpSpPr>
          <a:xfrm>
            <a:off x="3829185" y="5403283"/>
            <a:ext cx="2813369" cy="404286"/>
            <a:chOff x="3829185" y="5403283"/>
            <a:chExt cx="2813369" cy="404286"/>
          </a:xfrm>
        </p:grpSpPr>
        <p:sp>
          <p:nvSpPr>
            <p:cNvPr id="36" name="TextovéPole 35"/>
            <p:cNvSpPr txBox="1"/>
            <p:nvPr/>
          </p:nvSpPr>
          <p:spPr>
            <a:xfrm>
              <a:off x="4861297" y="5438237"/>
              <a:ext cx="1781257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Mariánské </a:t>
              </a:r>
              <a:r>
                <a:rPr lang="cs-CZ" dirty="0">
                  <a:solidFill>
                    <a:srgbClr val="000000"/>
                  </a:solidFill>
                </a:rPr>
                <a:t>L</a:t>
              </a:r>
              <a:r>
                <a:rPr lang="cs-CZ" dirty="0" smtClean="0">
                  <a:solidFill>
                    <a:srgbClr val="000000"/>
                  </a:solidFill>
                </a:rPr>
                <a:t>ázně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37" name="Přímá spojnice se šipkou 36"/>
            <p:cNvCxnSpPr>
              <a:stCxn id="36" idx="1"/>
            </p:cNvCxnSpPr>
            <p:nvPr/>
          </p:nvCxnSpPr>
          <p:spPr>
            <a:xfrm flipH="1" flipV="1">
              <a:off x="3829185" y="5403283"/>
              <a:ext cx="1032112" cy="21962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Skupina 37"/>
          <p:cNvGrpSpPr/>
          <p:nvPr/>
        </p:nvGrpSpPr>
        <p:grpSpPr>
          <a:xfrm>
            <a:off x="4276835" y="3896460"/>
            <a:ext cx="1049691" cy="892610"/>
            <a:chOff x="4359402" y="3114449"/>
            <a:chExt cx="1049691" cy="892610"/>
          </a:xfrm>
        </p:grpSpPr>
        <p:sp>
          <p:nvSpPr>
            <p:cNvPr id="39" name="TextovéPole 38"/>
            <p:cNvSpPr txBox="1"/>
            <p:nvPr/>
          </p:nvSpPr>
          <p:spPr>
            <a:xfrm>
              <a:off x="4454986" y="3637727"/>
              <a:ext cx="954107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Sokolov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40" name="Přímá spojnice se šipkou 39"/>
            <p:cNvCxnSpPr/>
            <p:nvPr/>
          </p:nvCxnSpPr>
          <p:spPr>
            <a:xfrm flipH="1" flipV="1">
              <a:off x="4359402" y="3114449"/>
              <a:ext cx="572637" cy="5232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Skupina 40"/>
          <p:cNvGrpSpPr/>
          <p:nvPr/>
        </p:nvGrpSpPr>
        <p:grpSpPr>
          <a:xfrm>
            <a:off x="2195736" y="4503465"/>
            <a:ext cx="767563" cy="892610"/>
            <a:chOff x="4359402" y="3114449"/>
            <a:chExt cx="767563" cy="892610"/>
          </a:xfrm>
        </p:grpSpPr>
        <p:sp>
          <p:nvSpPr>
            <p:cNvPr id="42" name="TextovéPole 41"/>
            <p:cNvSpPr txBox="1"/>
            <p:nvPr/>
          </p:nvSpPr>
          <p:spPr>
            <a:xfrm>
              <a:off x="4454986" y="3637727"/>
              <a:ext cx="671979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Cheb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43" name="Přímá spojnice se šipkou 42"/>
            <p:cNvCxnSpPr/>
            <p:nvPr/>
          </p:nvCxnSpPr>
          <p:spPr>
            <a:xfrm flipH="1" flipV="1">
              <a:off x="4359402" y="3114449"/>
              <a:ext cx="572637" cy="5232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Skupina 45"/>
          <p:cNvGrpSpPr/>
          <p:nvPr/>
        </p:nvGrpSpPr>
        <p:grpSpPr>
          <a:xfrm>
            <a:off x="2242567" y="3094369"/>
            <a:ext cx="1944286" cy="1103324"/>
            <a:chOff x="2215539" y="3107223"/>
            <a:chExt cx="1944286" cy="1103324"/>
          </a:xfrm>
        </p:grpSpPr>
        <p:sp>
          <p:nvSpPr>
            <p:cNvPr id="47" name="TextovéPole 46"/>
            <p:cNvSpPr txBox="1"/>
            <p:nvPr/>
          </p:nvSpPr>
          <p:spPr>
            <a:xfrm>
              <a:off x="2250328" y="3107223"/>
              <a:ext cx="1909497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0000"/>
                  </a:solidFill>
                </a:rPr>
                <a:t>Františkovy Lázně</a:t>
              </a:r>
              <a:endParaRPr lang="cs-CZ" dirty="0">
                <a:solidFill>
                  <a:srgbClr val="000000"/>
                </a:solidFill>
              </a:endParaRPr>
            </a:p>
          </p:txBody>
        </p:sp>
        <p:cxnSp>
          <p:nvCxnSpPr>
            <p:cNvPr id="48" name="Přímá spojnice se šipkou 47"/>
            <p:cNvCxnSpPr/>
            <p:nvPr/>
          </p:nvCxnSpPr>
          <p:spPr>
            <a:xfrm flipH="1">
              <a:off x="2215539" y="3487928"/>
              <a:ext cx="965696" cy="72261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4281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  <p:bldP spid="30" grpId="0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 fontScale="92500" lnSpcReduction="20000"/>
          </a:bodyPr>
          <a:lstStyle/>
          <a:p>
            <a:r>
              <a:rPr lang="cs-CZ" sz="1200" dirty="0" err="1" smtClean="0">
                <a:solidFill>
                  <a:srgbClr val="000000"/>
                </a:solidFill>
                <a:latin typeface="arial"/>
              </a:rPr>
              <a:t>Soubor:Karlovy</a:t>
            </a:r>
            <a:r>
              <a:rPr lang="cs-CZ" sz="12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Vary (CZE) - flag.gif.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16.6.2008, 16.6.2008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http://cs.wikipedia.org/wiki/Soubor:Karlovy_Vary_(CZE)_-_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flag.gif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VAŇÁČEK,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Soubor:Karlovy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Vary (znak).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gif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21.2.2008, 21.2.2008 [cit. 2012-02-29]. Dostupné z: http://cs.wikipedia.org/wiki/Soubor:Karlovy_Vary_(znak).gif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HA'ERI,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Bobak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File:2007-KarlovyVary-053-wide.jpg.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1.12.2010, 1.12.2010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en.wikipedia.org/wiki/File:2007-KarlovyVary-053-wide.jpg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GAO,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Jialiang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File:Karlovy Vary Czech Rep.jpg.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21.10.2007, 21.10.2007 [cit. 2012-02-29]. Dostupné z: http://en.wikipedia.org/wiki/File:Karlovy_Vary_Czech_Rep.jpg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BECHERKA. File:Pupp.jpg.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9.7.2007, 9.7.2007 [cit. 2012-02-29]. Dostupné z: http://en.wikipedia.org/wiki/File:Pupp.jpg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MALJKOVIC, Filip.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Soubor:KarlovyVaryHotSpring.jpg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16.8.2006, 16.8.2006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cs.wikipedia.org/wiki/Soubor:KarlovyVaryHotSpring.jpg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DE VOJNÍKOV, Juan.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Soubor:Nakousaná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karlovarská oplatka.JPG.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2001- [cit. 2012-02-29]. Dostupné z: http://cs.wikipedia.org/wiki/Soubor:Nakousan%C3%A1_karlovarsk%C3%A1_oplatka.JPG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PACLÍK,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Soubor:Hrad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Bečov1.jpg.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4.11.2007, 4.11.2007 [cit. 2012-02-29]. Dostupné z: http://cs.wikipedia.org/wiki/Soubor:Hrad_Be%C4%8Dov1.jpg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PACLÍK,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Soubor:Zámek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Bečov.jpg.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17.2.2008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cs.wikipedia.org/wiki/Soubor:Z%C3%A1mek_Be%C4%8Dov.jpg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BERKOVEC, Jiří.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Soubor:Bog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spruce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forest.JPG.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2001-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cs.wikipedia.org/wiki/Soubor:Bog_spruce_forest.JPG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Soubor:Zamecek.jpg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19.1.2010, 19.1.2010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cs.wikipedia.org/wiki/Soubor:Zamecek.jpg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Soubor:Sokolov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důl Jiří, pohled z Lomnice.JPG.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7.7.2008, 7.7.2008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http://cs.wikipedia.org/wiki/Soubor:Sokolov,_d%C5%AFl_Ji%C5%99%C3%AD,_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pohled_z_Lomnice.JPG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Soubor:Sokolov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areál Bohemia, lavičky.JPG.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7.7.2008, 7.7.2008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9"/>
              </a:rPr>
              <a:t>http://cs.wikipedia.org/wiki/Soubor:Sokolov,_are%C3%A1l_Bohemia,_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9"/>
              </a:rPr>
              <a:t>lavi%C4%8Dky.JPG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HA'ERI,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Bobak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Soubor:071107-Loket-Castle-Hrad.jpg.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23.7.2007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0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0"/>
              </a:rPr>
              <a:t>cs.wikipedia.org/wiki/Soubor:071107-Loket-Castle-Hrad.jpg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ZEISE, Martin.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Soubor:Eger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Cheb.jpg.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2001-, 20.3.2008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11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11"/>
              </a:rPr>
              <a:t>cs.wikipedia.org/wiki/Soubor:Eger_Cheb.jpg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PILSAK, Walter.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Oubor:Marienbad-Brunnen.jpg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13.6.2005, 13.6.2005 [cit. 2012-02-29]. Dostupné z: http://cs.wikipedia.org/wiki/Soubor:Marienbad-Brunnen.jpg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8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800" dirty="0">
                <a:solidFill>
                  <a:srgbClr val="000000"/>
                </a:solidFill>
                <a:latin typeface="arial"/>
              </a:rPr>
            </a:br>
            <a:r>
              <a:rPr lang="cs-CZ" sz="18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800" dirty="0">
                <a:solidFill>
                  <a:srgbClr val="000000"/>
                </a:solidFill>
                <a:latin typeface="arial"/>
              </a:rPr>
            </a:br>
            <a:endParaRPr lang="cs-CZ" sz="1800" dirty="0" smtClean="0">
              <a:solidFill>
                <a:srgbClr val="000000"/>
              </a:solidFill>
              <a:latin typeface="arial"/>
            </a:endParaRPr>
          </a:p>
          <a:p>
            <a:endParaRPr lang="cs-CZ" sz="17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856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PILSAK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Walter.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Oubor:Marienbad-Brunnen.jpg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13.6.2005, 13.6.2005 [cit. 2012-02-29]. Dostupné z: http://cs.wikipedia.org/wiki/Soubor:Marienbad-Brunnen.jpg</a:t>
            </a: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Soubor:Colonnade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m lazne.JPG.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30.6.2007 [cit. 2012-02-29]. Dostupné z: http://cs.wikipedia.org/wiki/Soubor:Colonnade_m_lazne.JPG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MORAVEC, Hynek.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Soubor:Colonnade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Marianske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Lazne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4900.JPG.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13.11.2007, 13.11.2007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cs.wikipedia.org/wiki/Soubor:Colonnade_Marianske_Lazne_4900.JPG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Soubor:Františkovy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Lázně 2009-04-04.jpg.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4.4.2009, 4.4.2009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cs.wikipedia.org/wiki/Soubor:Franti%C5%A1kovy_L%C3%A1zn%C4%9B_2009-04-04.jpg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DELHEY, Gabriele.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Soubor:Franzensquelle.JPG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18.10.2007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cs.wikipedia.org/wiki/Soubor:Franzensquelle.JPG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Soubor:Franzl.JPG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26.10.2007, 26.10.2007 [cit. 2012-02-29].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cs.wikipedia.org/wiki/Soubor:Franzl.JPG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KONICEK, Ondrej.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Soubor:Jáchymov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radnice muzeum.JPG.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11.10,2009, 11.10,2009 [cit. 2012-02-29]. Dostupné z: http://cs.wikipedia.org/wiki/Soubor:J%C3%A1chymov_radnice_muzeum.JPG</a:t>
            </a: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SCHESINGER.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Soubor:Aussichtsturm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Keilberghotel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Klinovec.jpg.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2001- [cit. 2012-02-29]. Dostupné z: http://cs.wikipedia.org/wiki/Soubor:Aussichtsturm_Keilberghotel_Klinovec.jpg</a:t>
            </a: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8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800" dirty="0">
                <a:solidFill>
                  <a:srgbClr val="000000"/>
                </a:solidFill>
                <a:latin typeface="arial"/>
              </a:rPr>
            </a:br>
            <a:r>
              <a:rPr lang="cs-CZ" sz="18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800" dirty="0">
                <a:solidFill>
                  <a:srgbClr val="000000"/>
                </a:solidFill>
                <a:latin typeface="arial"/>
              </a:rPr>
            </a:br>
            <a:endParaRPr lang="cs-CZ" sz="1800" dirty="0" smtClean="0">
              <a:solidFill>
                <a:srgbClr val="000000"/>
              </a:solidFill>
              <a:latin typeface="arial"/>
            </a:endParaRPr>
          </a:p>
          <a:p>
            <a:endParaRPr lang="cs-CZ" sz="17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980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2837</TotalTime>
  <Words>377</Words>
  <Application>Microsoft Office PowerPoint</Application>
  <PresentationFormat>Předvádění na obrazovce (4:3)</PresentationFormat>
  <Paragraphs>136</Paragraphs>
  <Slides>21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21</vt:i4>
      </vt:variant>
    </vt:vector>
  </HeadingPairs>
  <TitlesOfParts>
    <vt:vector size="35" baseType="lpstr">
      <vt:lpstr>바탕</vt:lpstr>
      <vt:lpstr>맑은 고딕</vt:lpstr>
      <vt:lpstr>Arial</vt:lpstr>
      <vt:lpstr>Arial</vt:lpstr>
      <vt:lpstr>Calibri</vt:lpstr>
      <vt:lpstr>Gill Sans MT</vt:lpstr>
      <vt:lpstr>Times New Roman</vt:lpstr>
      <vt:lpstr>Wingdings</vt:lpstr>
      <vt:lpstr>Wingdings 2</vt:lpstr>
      <vt:lpstr>Mountain</vt:lpstr>
      <vt:lpstr>1_Mountain</vt:lpstr>
      <vt:lpstr>2_Mountain</vt:lpstr>
      <vt:lpstr>3_Mountain</vt:lpstr>
      <vt:lpstr>Motiv systému Office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Karlovarský kraj</vt:lpstr>
      <vt:lpstr> Řeka protékající Karlovarským krajem</vt:lpstr>
      <vt:lpstr>Karlovarský kraj</vt:lpstr>
      <vt:lpstr>Karlovy Vary</vt:lpstr>
      <vt:lpstr>Bečov nad Teplou</vt:lpstr>
      <vt:lpstr>Božídarské rašeliniště</vt:lpstr>
      <vt:lpstr>Sokolov </vt:lpstr>
      <vt:lpstr>Loket</vt:lpstr>
      <vt:lpstr>Mariánské Lázně</vt:lpstr>
      <vt:lpstr>Františkovy Lázně</vt:lpstr>
      <vt:lpstr>Jáchymov</vt:lpstr>
      <vt:lpstr>Prezentace aplikace PowerPoint</vt:lpstr>
      <vt:lpstr>Kontrola doplnění měst do slepé mapy</vt:lpstr>
      <vt:lpstr>Použité zdroje: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215</cp:revision>
  <dcterms:created xsi:type="dcterms:W3CDTF">2011-11-08T12:26:57Z</dcterms:created>
  <dcterms:modified xsi:type="dcterms:W3CDTF">2013-12-15T14:16:10Z</dcterms:modified>
</cp:coreProperties>
</file>