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1"/>
  </p:notesMasterIdLst>
  <p:sldIdLst>
    <p:sldId id="381" r:id="rId6"/>
    <p:sldId id="382" r:id="rId7"/>
    <p:sldId id="383" r:id="rId8"/>
    <p:sldId id="384" r:id="rId9"/>
    <p:sldId id="402" r:id="rId10"/>
    <p:sldId id="386" r:id="rId11"/>
    <p:sldId id="392" r:id="rId12"/>
    <p:sldId id="313" r:id="rId13"/>
    <p:sldId id="316" r:id="rId14"/>
    <p:sldId id="317" r:id="rId15"/>
    <p:sldId id="318" r:id="rId16"/>
    <p:sldId id="319" r:id="rId17"/>
    <p:sldId id="321" r:id="rId18"/>
    <p:sldId id="325" r:id="rId19"/>
    <p:sldId id="328" r:id="rId20"/>
    <p:sldId id="330" r:id="rId21"/>
    <p:sldId id="338" r:id="rId22"/>
    <p:sldId id="339" r:id="rId23"/>
    <p:sldId id="344" r:id="rId24"/>
    <p:sldId id="345" r:id="rId25"/>
    <p:sldId id="400" r:id="rId26"/>
    <p:sldId id="401" r:id="rId27"/>
    <p:sldId id="387" r:id="rId28"/>
    <p:sldId id="393" r:id="rId29"/>
    <p:sldId id="39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28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4" autoAdjust="0"/>
    <p:restoredTop sz="94671" autoAdjust="0"/>
  </p:normalViewPr>
  <p:slideViewPr>
    <p:cSldViewPr showGuides="1">
      <p:cViewPr varScale="1">
        <p:scale>
          <a:sx n="103" d="100"/>
          <a:sy n="103" d="100"/>
        </p:scale>
        <p:origin x="-150" y="-180"/>
      </p:cViewPr>
      <p:guideLst>
        <p:guide orient="horz" pos="2160"/>
        <p:guide pos="328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387317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255008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503613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750874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77716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344755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92851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86731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984439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63812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819785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8752170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91572431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40191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198743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3361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991405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78782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613259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585741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0400853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5580759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54010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110725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2835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97610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91634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05556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35737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22513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96999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525838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65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420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644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8484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7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otundaRip.jpg" TargetMode="External"/><Relationship Id="rId3" Type="http://schemas.openxmlformats.org/officeDocument/2006/relationships/hyperlink" Target="http://cs.wikipedia.org/wiki/Soubor:M%C4%9Bln%C3%ADk,_n%C3%A1m%C4%9Bst%C3%AD_M%C3%ADru.JPG" TargetMode="External"/><Relationship Id="rId7" Type="http://schemas.openxmlformats.org/officeDocument/2006/relationships/hyperlink" Target="http://cs.wikipedia.org/wiki/Soubor:Ctin%C4%9Bves,_%C5%98%C3%ADp_a_obec.jpg" TargetMode="External"/><Relationship Id="rId2" Type="http://schemas.openxmlformats.org/officeDocument/2006/relationships/hyperlink" Target="http://cs.wikipedia.org/wiki/Soubor:Flag_of_Central_Bohemian_Region.sv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M%C5%A1en%C3%A9_Spa,_Dvorana.jpg" TargetMode="External"/><Relationship Id="rId5" Type="http://schemas.openxmlformats.org/officeDocument/2006/relationships/hyperlink" Target="http://cs.wikipedia.org/wiki/Soubor:Z%C3%A1mek_Nelahozeves.jpg" TargetMode="External"/><Relationship Id="rId4" Type="http://schemas.openxmlformats.org/officeDocument/2006/relationships/hyperlink" Target="http://cs.wikipedia.org/wiki/Soubor:Melnik_-_soutok1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ys%C3%A1_nad_Labem,_z%C3%A1mek.jpg" TargetMode="External"/><Relationship Id="rId3" Type="http://schemas.openxmlformats.org/officeDocument/2006/relationships/hyperlink" Target="http://cs.wikipedia.org/wiki/Soubor:Mlad%C3%A1_Boleslav,_old_factory.jpg" TargetMode="External"/><Relationship Id="rId7" Type="http://schemas.openxmlformats.org/officeDocument/2006/relationships/hyperlink" Target="http://cs.wikipedia.org/wiki/Soubor:Nymburk_CZ_town_walls.JPG" TargetMode="External"/><Relationship Id="rId2" Type="http://schemas.openxmlformats.org/officeDocument/2006/relationships/hyperlink" Target="http://cs.wikipedia.org/wiki/Soubor:Stara_radnice_Mlada_Boleslav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Jabkenick%C3%A1_myslivna.jpg" TargetMode="External"/><Relationship Id="rId11" Type="http://schemas.openxmlformats.org/officeDocument/2006/relationships/hyperlink" Target="http://cs.wikipedia.org/wiki/Soubor:Soutok_Labe_s_Cidlinou.JPG" TargetMode="External"/><Relationship Id="rId5" Type="http://schemas.openxmlformats.org/officeDocument/2006/relationships/hyperlink" Target="http://cs.wikipedia.org/wiki/Soubor:Skoda-museum-mlada-boleslav-rr-034.jpg" TargetMode="External"/><Relationship Id="rId10" Type="http://schemas.openxmlformats.org/officeDocument/2006/relationships/hyperlink" Target="http://cs.wikipedia.org/wiki/Soubor:George_of_Pod%C4%9Bbrady_Sq_monument.jpg" TargetMode="External"/><Relationship Id="rId4" Type="http://schemas.openxmlformats.org/officeDocument/2006/relationships/hyperlink" Target="http://cs.wikipedia.org/wiki/Soubor:2007-08-cesko-153.jpg" TargetMode="External"/><Relationship Id="rId9" Type="http://schemas.openxmlformats.org/officeDocument/2006/relationships/hyperlink" Target="http://cs.wikipedia.org/wiki/Soubor:Podebradsky_zamek_(01)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NA_HORA_(js)_11.jpg" TargetMode="External"/><Relationship Id="rId13" Type="http://schemas.openxmlformats.org/officeDocument/2006/relationships/hyperlink" Target="http://cs.wikipedia.org/wiki/Soubor:Schwarzenberg_coat-of-arms_bird.jpg" TargetMode="External"/><Relationship Id="rId3" Type="http://schemas.openxmlformats.org/officeDocument/2006/relationships/hyperlink" Target="http://cs.wikipedia.org/wiki/Soubor:Kolin_basta.JPG" TargetMode="External"/><Relationship Id="rId7" Type="http://schemas.openxmlformats.org/officeDocument/2006/relationships/hyperlink" Target="http://cs.wikipedia.org/wiki/Soubor:Kutn%C3%A1_Hora_-_pohled_od_Svat%C3%A9_Barbory.jpg" TargetMode="External"/><Relationship Id="rId12" Type="http://schemas.openxmlformats.org/officeDocument/2006/relationships/hyperlink" Target="http://cs.wikipedia.org/wiki/Soubor:Kostnice03.jpg" TargetMode="External"/><Relationship Id="rId2" Type="http://schemas.openxmlformats.org/officeDocument/2006/relationships/hyperlink" Target="http://cs.wikipedia.org/wiki/Soubor:Kolin_CZ_town_hall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Adolf_Liebscher_-_Bitva_mezi_T%C3%A1bory_a_Pra%C5%BEany_u_Lipan_r._1434.jpg" TargetMode="External"/><Relationship Id="rId11" Type="http://schemas.openxmlformats.org/officeDocument/2006/relationships/hyperlink" Target="http://cs.wikipedia.org/wiki/Soubor:Kostnice_Sedlec.JPG" TargetMode="External"/><Relationship Id="rId5" Type="http://schemas.openxmlformats.org/officeDocument/2006/relationships/hyperlink" Target="http://cs.wikipedia.org/wiki/Soubor:Bitva_u_Lipan.jpg" TargetMode="External"/><Relationship Id="rId10" Type="http://schemas.openxmlformats.org/officeDocument/2006/relationships/hyperlink" Target="http://cs.wikipedia.org/wiki/Soubor:H%C5%99bitovn%C3%AD_kaple_V%C5%A1ech_Svat%C3%BDch_v_Sedlci_u_Kutn%C3%A9_Hory.jpg" TargetMode="External"/><Relationship Id="rId4" Type="http://schemas.openxmlformats.org/officeDocument/2006/relationships/hyperlink" Target="http://cs.wikipedia.org/wiki/Soubor:Battle_of_Lipany_memorial_486.jpg" TargetMode="External"/><Relationship Id="rId9" Type="http://schemas.openxmlformats.org/officeDocument/2006/relationships/hyperlink" Target="http://cs.wikipedia.org/wiki/Soubor:Silver_mining_in_Kutn%C3%A1_Hora_1490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590678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VY_32_INOVACE_526_ČESKÁ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STŘEDOČESKÝ KRAJ – 1 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040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308564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Středočeského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ČR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se slepou mapou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7838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Středočeského kraje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Středočeského kraje (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krajské město,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Mělník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Nelahozeves (A. Dvořák)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Zámek Veltrusy, Mšené Lázně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555776" y="1087552"/>
            <a:ext cx="6588224" cy="973296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STŘEDOČESKÝ KRAJ,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ZNAK, VLAJKA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MĚLNÍK, NELAHOZEVES - DVOŘÁK, VELTRUSY, ŘÍP,  MLADÁ BOLESLAV, JABKENICE – SMETANA, PODĚBRADY, 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BITVA 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U LIPAN, KOSTNICE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2619791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Hora Říp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Mladá Boleslav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Jabkenice (B. Smetana)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Nymburské hradby, Lysá nad Labem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Poděbrady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Kolín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4254568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Bitva u Lipan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Kutná Hora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Kostnice v Sedlci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Slepá mapa Středočeského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slepé mapy Středočeského kraje v pracovním listu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389632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0773" y="5291328"/>
            <a:ext cx="6192688" cy="923330"/>
          </a:xfrm>
          <a:prstGeom prst="rect">
            <a:avLst/>
          </a:prstGeom>
          <a:gradFill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162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71685A">
                        <a:satMod val="155000"/>
                      </a:srgbClr>
                    </a:gs>
                    <a:gs pos="100000">
                      <a:srgbClr val="71685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Středočeský kraj </a:t>
            </a:r>
            <a:endParaRPr lang="cs-CZ" sz="5400" b="1" spc="50" dirty="0">
              <a:ln w="11430"/>
              <a:gradFill>
                <a:gsLst>
                  <a:gs pos="25000">
                    <a:srgbClr val="71685A">
                      <a:satMod val="155000"/>
                    </a:srgbClr>
                  </a:gs>
                  <a:gs pos="100000">
                    <a:srgbClr val="71685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452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Středočeský kraj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040" y="980637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1967758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908423"/>
            <a:ext cx="865878" cy="1064747"/>
            <a:chOff x="3629848" y="2027559"/>
            <a:chExt cx="865878" cy="1064747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69541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TextovéPole 48"/>
          <p:cNvSpPr txBox="1"/>
          <p:nvPr/>
        </p:nvSpPr>
        <p:spPr>
          <a:xfrm>
            <a:off x="7157803" y="232392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21493" y="239980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026" name="Picture 2" descr="Soubor:Flag of Central Bohemian Region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549" y="3430589"/>
            <a:ext cx="3710101" cy="247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entral Bohemian Region CoA CZ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136" y="3430588"/>
            <a:ext cx="2231932" cy="26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505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Středočeský kraj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040" y="2099773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4634" y="2882335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308689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5047564" y="249295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985074" y="378635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4036962" y="3268400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675874" y="303202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4111889" y="296575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4542658" y="258798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4776872" y="364653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5454653" y="333300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5209597" y="28831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5403857" y="318061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2027559"/>
            <a:ext cx="865878" cy="1078395"/>
            <a:chOff x="3629848" y="2027559"/>
            <a:chExt cx="865878" cy="1078395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70906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4226843" y="1569325"/>
            <a:ext cx="851515" cy="1018656"/>
            <a:chOff x="4226843" y="1569325"/>
            <a:chExt cx="851515" cy="1018656"/>
          </a:xfrm>
        </p:grpSpPr>
        <p:sp>
          <p:nvSpPr>
            <p:cNvPr id="98" name="TextovéPole 97"/>
            <p:cNvSpPr txBox="1"/>
            <p:nvPr/>
          </p:nvSpPr>
          <p:spPr>
            <a:xfrm>
              <a:off x="4226843" y="1569325"/>
              <a:ext cx="85151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Mělník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2" name="Přímá spojnice se šipkou 11"/>
            <p:cNvCxnSpPr>
              <a:stCxn id="98" idx="2"/>
              <a:endCxn id="86" idx="0"/>
            </p:cNvCxnSpPr>
            <p:nvPr/>
          </p:nvCxnSpPr>
          <p:spPr>
            <a:xfrm flipH="1">
              <a:off x="4565518" y="1938657"/>
              <a:ext cx="87083" cy="649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86588" y="1381418"/>
            <a:ext cx="1726837" cy="1118236"/>
            <a:chOff x="5086588" y="1381418"/>
            <a:chExt cx="1726837" cy="1118236"/>
          </a:xfrm>
        </p:grpSpPr>
        <p:sp>
          <p:nvSpPr>
            <p:cNvPr id="99" name="TextovéPole 98"/>
            <p:cNvSpPr txBox="1"/>
            <p:nvPr/>
          </p:nvSpPr>
          <p:spPr>
            <a:xfrm>
              <a:off x="5173232" y="1381418"/>
              <a:ext cx="164019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Mladá Boleslav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5" name="Přímá spojnice se šipkou 14"/>
            <p:cNvCxnSpPr>
              <a:stCxn id="99" idx="2"/>
              <a:endCxn id="74" idx="7"/>
            </p:cNvCxnSpPr>
            <p:nvPr/>
          </p:nvCxnSpPr>
          <p:spPr>
            <a:xfrm flipH="1">
              <a:off x="5086588" y="1750750"/>
              <a:ext cx="906741" cy="74890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5209597" y="2171544"/>
            <a:ext cx="1532655" cy="734455"/>
            <a:chOff x="5209597" y="2171544"/>
            <a:chExt cx="1532655" cy="73445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5672728" y="2171544"/>
              <a:ext cx="106952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Nymburk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00" idx="1"/>
              <a:endCxn id="90" idx="2"/>
            </p:cNvCxnSpPr>
            <p:nvPr/>
          </p:nvCxnSpPr>
          <p:spPr>
            <a:xfrm flipH="1">
              <a:off x="5209597" y="2356210"/>
              <a:ext cx="463131" cy="5497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5442881" y="2847356"/>
            <a:ext cx="1141257" cy="369332"/>
            <a:chOff x="5442881" y="2847356"/>
            <a:chExt cx="1141257" cy="369332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73687" y="2847356"/>
              <a:ext cx="71045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Kolín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01" idx="1"/>
              <a:endCxn id="91" idx="7"/>
            </p:cNvCxnSpPr>
            <p:nvPr/>
          </p:nvCxnSpPr>
          <p:spPr>
            <a:xfrm flipH="1">
              <a:off x="5442881" y="3032022"/>
              <a:ext cx="430806" cy="15528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5493677" y="3372029"/>
            <a:ext cx="1248575" cy="737489"/>
            <a:chOff x="5493677" y="3372029"/>
            <a:chExt cx="1248575" cy="737489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993329" y="3463187"/>
              <a:ext cx="748923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Kutná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Hora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1"/>
              <a:endCxn id="88" idx="5"/>
            </p:cNvCxnSpPr>
            <p:nvPr/>
          </p:nvCxnSpPr>
          <p:spPr>
            <a:xfrm flipH="1" flipV="1">
              <a:off x="5493677" y="3372029"/>
              <a:ext cx="499652" cy="414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815896" y="3685555"/>
            <a:ext cx="1151493" cy="817775"/>
            <a:chOff x="4815896" y="3685555"/>
            <a:chExt cx="1151493" cy="817775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4987634" y="4133998"/>
              <a:ext cx="9797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Benešov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03" idx="0"/>
              <a:endCxn id="87" idx="5"/>
            </p:cNvCxnSpPr>
            <p:nvPr/>
          </p:nvCxnSpPr>
          <p:spPr>
            <a:xfrm flipH="1" flipV="1">
              <a:off x="4815896" y="3685555"/>
              <a:ext cx="661616" cy="44844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4" name="Skupina 2053"/>
          <p:cNvGrpSpPr/>
          <p:nvPr/>
        </p:nvGrpSpPr>
        <p:grpSpPr>
          <a:xfrm>
            <a:off x="3816758" y="3825377"/>
            <a:ext cx="928459" cy="706022"/>
            <a:chOff x="3816758" y="3825377"/>
            <a:chExt cx="928459" cy="706022"/>
          </a:xfrm>
        </p:grpSpPr>
        <p:sp>
          <p:nvSpPr>
            <p:cNvPr id="107" name="TextovéPole 106"/>
            <p:cNvSpPr txBox="1"/>
            <p:nvPr/>
          </p:nvSpPr>
          <p:spPr>
            <a:xfrm>
              <a:off x="3816758" y="4162067"/>
              <a:ext cx="92845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Příbram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3" name="Přímá spojnice se šipkou 2052"/>
            <p:cNvCxnSpPr>
              <a:stCxn id="107" idx="0"/>
              <a:endCxn id="82" idx="5"/>
            </p:cNvCxnSpPr>
            <p:nvPr/>
          </p:nvCxnSpPr>
          <p:spPr>
            <a:xfrm flipH="1" flipV="1">
              <a:off x="4024098" y="3825377"/>
              <a:ext cx="256890" cy="33669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2697450" y="3307424"/>
            <a:ext cx="1378536" cy="644486"/>
            <a:chOff x="2697450" y="3307424"/>
            <a:chExt cx="1378536" cy="644486"/>
          </a:xfrm>
        </p:grpSpPr>
        <p:sp>
          <p:nvSpPr>
            <p:cNvPr id="105" name="TextovéPole 104"/>
            <p:cNvSpPr txBox="1"/>
            <p:nvPr/>
          </p:nvSpPr>
          <p:spPr>
            <a:xfrm>
              <a:off x="2697450" y="3582578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Beroun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105" idx="3"/>
              <a:endCxn id="83" idx="5"/>
            </p:cNvCxnSpPr>
            <p:nvPr/>
          </p:nvCxnSpPr>
          <p:spPr>
            <a:xfrm flipV="1">
              <a:off x="3561789" y="3307424"/>
              <a:ext cx="514197" cy="45982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2627785" y="2396891"/>
            <a:ext cx="1490799" cy="575560"/>
            <a:chOff x="2627785" y="2396891"/>
            <a:chExt cx="1490799" cy="575560"/>
          </a:xfrm>
        </p:grpSpPr>
        <p:sp>
          <p:nvSpPr>
            <p:cNvPr id="106" name="TextovéPole 105"/>
            <p:cNvSpPr txBox="1"/>
            <p:nvPr/>
          </p:nvSpPr>
          <p:spPr>
            <a:xfrm>
              <a:off x="2627785" y="2396891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Kladno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9" name="Přímá spojnice se šipkou 2058"/>
            <p:cNvCxnSpPr>
              <a:stCxn id="106" idx="3"/>
              <a:endCxn id="85" idx="1"/>
            </p:cNvCxnSpPr>
            <p:nvPr/>
          </p:nvCxnSpPr>
          <p:spPr>
            <a:xfrm>
              <a:off x="3492124" y="2581557"/>
              <a:ext cx="626460" cy="39089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3" name="Skupina 2062"/>
          <p:cNvGrpSpPr/>
          <p:nvPr/>
        </p:nvGrpSpPr>
        <p:grpSpPr>
          <a:xfrm>
            <a:off x="2064737" y="2967302"/>
            <a:ext cx="1633997" cy="369332"/>
            <a:chOff x="2064737" y="2967302"/>
            <a:chExt cx="1633997" cy="369332"/>
          </a:xfrm>
        </p:grpSpPr>
        <p:sp>
          <p:nvSpPr>
            <p:cNvPr id="104" name="TextovéPole 103"/>
            <p:cNvSpPr txBox="1"/>
            <p:nvPr/>
          </p:nvSpPr>
          <p:spPr>
            <a:xfrm>
              <a:off x="2064737" y="2967302"/>
              <a:ext cx="108234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Rakovník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62" name="Přímá spojnice se šipkou 2061"/>
            <p:cNvCxnSpPr>
              <a:stCxn id="104" idx="3"/>
              <a:endCxn id="84" idx="0"/>
            </p:cNvCxnSpPr>
            <p:nvPr/>
          </p:nvCxnSpPr>
          <p:spPr>
            <a:xfrm flipV="1">
              <a:off x="3147085" y="3032022"/>
              <a:ext cx="551649" cy="1199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14185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74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90" grpId="0" animBg="1"/>
      <p:bldP spid="9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Mělník, náměstí Mír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4" y="3212976"/>
            <a:ext cx="4860032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Melnik - souto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" y="0"/>
            <a:ext cx="6281363" cy="422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236" y="27421"/>
            <a:ext cx="2277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Soutok </a:t>
            </a:r>
            <a:r>
              <a:rPr lang="cs-CZ" dirty="0">
                <a:solidFill>
                  <a:schemeClr val="tx2"/>
                </a:solidFill>
              </a:rPr>
              <a:t>Labe a Vltavy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08384" y="6468974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Historické náměstí s </a:t>
            </a:r>
            <a:r>
              <a:rPr lang="cs-CZ" dirty="0">
                <a:solidFill>
                  <a:srgbClr val="FFFF00"/>
                </a:solidFill>
              </a:rPr>
              <a:t>radnicí</a:t>
            </a:r>
          </a:p>
        </p:txBody>
      </p:sp>
      <p:pic>
        <p:nvPicPr>
          <p:cNvPr id="6" name="Picture 2" descr="Soubor:Melnik zam arkady DSC006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5106" y="3657370"/>
            <a:ext cx="4278894" cy="3229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Soubor:Melnik zam portal DSC0065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2071" y="5629"/>
            <a:ext cx="3022831" cy="403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Mělník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613666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Středověká brána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99159" y="4115189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Zámek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9539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Soubor:Zámek Nelahozev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5135225" cy="385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Nelahozeves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" y="3851419"/>
            <a:ext cx="3852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Severní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stěna zámku Nelahozeves</a:t>
            </a:r>
            <a:endParaRPr lang="cs-CZ" dirty="0"/>
          </a:p>
        </p:txBody>
      </p:sp>
      <p:pic>
        <p:nvPicPr>
          <p:cNvPr id="3080" name="Picture 8" descr="Soubor:Nelahozeves birthhouse of Antonin Dvora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1951" y="3025980"/>
            <a:ext cx="5183342" cy="388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5520552" y="2627620"/>
            <a:ext cx="3262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Rodný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dům Antonína Dvořáka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620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Veltrusy chateau CZ 2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8" y="16453"/>
            <a:ext cx="5343025" cy="400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9896" y="-19631"/>
            <a:ext cx="3095887" cy="64031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Zámek Veltrusy</a:t>
            </a:r>
            <a:endParaRPr lang="cs-CZ" sz="3200" dirty="0"/>
          </a:p>
        </p:txBody>
      </p:sp>
      <p:pic>
        <p:nvPicPr>
          <p:cNvPr id="4102" name="Picture 6" descr="Soubor:Mšené Spa, Dvo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567" y="2645500"/>
            <a:ext cx="5569782" cy="421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3643158" y="6181231"/>
            <a:ext cx="5400600" cy="640319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Mšené Lázně – hlavní budova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7238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tiněves, Říp a obe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514" y="0"/>
            <a:ext cx="5628117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235602"/>
            <a:ext cx="1872208" cy="548680"/>
          </a:xfrm>
        </p:spPr>
        <p:txBody>
          <a:bodyPr>
            <a:noAutofit/>
          </a:bodyPr>
          <a:lstStyle/>
          <a:p>
            <a:r>
              <a:rPr lang="cs-CZ" sz="3200" dirty="0" smtClean="0"/>
              <a:t> Hora Říp</a:t>
            </a:r>
            <a:endParaRPr lang="cs-CZ" sz="3200" dirty="0"/>
          </a:p>
        </p:txBody>
      </p:sp>
      <p:pic>
        <p:nvPicPr>
          <p:cNvPr id="5124" name="Picture 4" descr="http://upload.wikimedia.org/wikipedia/commons/thumb/d/dc/RotundaRip.jpg/220px-RotundaRi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7284" y="1393382"/>
            <a:ext cx="3967708" cy="546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1310825" y="5775112"/>
            <a:ext cx="3866459" cy="1068374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 Rotunda svatého Jiří </a:t>
            </a:r>
          </a:p>
          <a:p>
            <a:pPr algn="ctr"/>
            <a:r>
              <a:rPr lang="cs-CZ" sz="3200" dirty="0" smtClean="0"/>
              <a:t>na Hoře Říp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2187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Soubor:Skoda-museum-mlada-boleslav-rr-0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676" y="2090175"/>
            <a:ext cx="3585804" cy="268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Stara radnice Mlada Boleslav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848597" cy="288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2909868"/>
            <a:ext cx="140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Stará radnice</a:t>
            </a:r>
            <a:endParaRPr lang="cs-CZ" dirty="0"/>
          </a:p>
        </p:txBody>
      </p:sp>
      <p:pic>
        <p:nvPicPr>
          <p:cNvPr id="1028" name="Picture 4" descr="Soubor:Mladá Boleslav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-9858"/>
            <a:ext cx="3924299" cy="286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403003" y="289508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</a:p>
        </p:txBody>
      </p:sp>
      <p:pic>
        <p:nvPicPr>
          <p:cNvPr id="1030" name="Picture 6" descr="Soubor:Mladá Boleslav, old factor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981174"/>
            <a:ext cx="3848597" cy="28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98192" y="3404492"/>
            <a:ext cx="2359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Původní budova firmy </a:t>
            </a:r>
            <a:endParaRPr lang="cs-CZ" dirty="0" smtClean="0"/>
          </a:p>
          <a:p>
            <a:pPr algn="ctr"/>
            <a:r>
              <a:rPr lang="cs-CZ" dirty="0" err="1" smtClean="0"/>
              <a:t>Laurin</a:t>
            </a:r>
            <a:r>
              <a:rPr lang="cs-CZ" dirty="0" smtClean="0"/>
              <a:t> a </a:t>
            </a:r>
            <a:r>
              <a:rPr lang="cs-CZ" dirty="0"/>
              <a:t>Klement </a:t>
            </a:r>
          </a:p>
        </p:txBody>
      </p:sp>
      <p:pic>
        <p:nvPicPr>
          <p:cNvPr id="1032" name="Picture 8" descr="Soubor:2007-08-cesko-15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5206" y="3937406"/>
            <a:ext cx="3888794" cy="29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312938" y="3366010"/>
            <a:ext cx="2826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/>
              <a:t>Laurin</a:t>
            </a:r>
            <a:r>
              <a:rPr lang="cs-CZ" dirty="0"/>
              <a:t> &amp; Klement A (1905), </a:t>
            </a:r>
          </a:p>
          <a:p>
            <a:pPr algn="ctr"/>
            <a:r>
              <a:rPr lang="cs-CZ" dirty="0"/>
              <a:t>Škoda Auto </a:t>
            </a:r>
            <a:r>
              <a:rPr lang="cs-CZ" dirty="0" smtClean="0"/>
              <a:t>Museum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100" y="-4734"/>
            <a:ext cx="9120899" cy="5249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Mladá Boleslav</a:t>
            </a:r>
            <a:br>
              <a:rPr lang="cs-CZ" sz="36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478980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Jabkenická mysliv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9" y="9398"/>
            <a:ext cx="9112117" cy="683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Jabkenice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859" y="6021288"/>
            <a:ext cx="2858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Jabkenická </a:t>
            </a:r>
            <a:r>
              <a:rPr lang="cs-CZ" dirty="0">
                <a:solidFill>
                  <a:srgbClr val="0000FF"/>
                </a:solidFill>
              </a:rPr>
              <a:t>myslivna</a:t>
            </a:r>
            <a:r>
              <a:rPr lang="cs-CZ" dirty="0" smtClean="0">
                <a:solidFill>
                  <a:srgbClr val="0000FF"/>
                </a:solidFill>
              </a:rPr>
              <a:t>,</a:t>
            </a:r>
          </a:p>
          <a:p>
            <a:r>
              <a:rPr lang="cs-CZ" dirty="0" smtClean="0">
                <a:solidFill>
                  <a:srgbClr val="0000FF"/>
                </a:solidFill>
              </a:rPr>
              <a:t> </a:t>
            </a:r>
            <a:r>
              <a:rPr lang="cs-CZ" dirty="0">
                <a:solidFill>
                  <a:srgbClr val="0000FF"/>
                </a:solidFill>
              </a:rPr>
              <a:t>památník Bedřicha Smetany</a:t>
            </a:r>
          </a:p>
        </p:txBody>
      </p:sp>
    </p:spTree>
    <p:extLst>
      <p:ext uri="{BB962C8B-B14F-4D97-AF65-F5344CB8AC3E}">
        <p14:creationId xmlns:p14="http://schemas.microsoft.com/office/powerpoint/2010/main" xmlns="" val="35670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Soubor:Lysá nad Labem, zám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3821" y="2276872"/>
            <a:ext cx="6180179" cy="463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Soubor:Nymburk CZ town wall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61" y="-15822"/>
            <a:ext cx="4881127" cy="366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062" y="2939189"/>
            <a:ext cx="4139953" cy="47667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 Nymburské hradby</a:t>
            </a:r>
            <a:endParaRPr lang="cs-CZ" sz="3200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364088" y="1237729"/>
            <a:ext cx="3312368" cy="1017113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 Zámek</a:t>
            </a:r>
          </a:p>
          <a:p>
            <a:pPr algn="ctr"/>
            <a:r>
              <a:rPr lang="cs-CZ" sz="3200" dirty="0" smtClean="0"/>
              <a:t>Lysá nad Labem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5496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0" name="Picture 6" descr="Soubor:George of Poděbrady Sq monumen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75282"/>
            <a:ext cx="5580114" cy="418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Soutok Labe s Cidlino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0338" y="2126747"/>
            <a:ext cx="4851878" cy="363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Soubor:Podebradsky zame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3106"/>
            <a:ext cx="5040728" cy="373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3695887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</a:t>
            </a:r>
            <a:r>
              <a:rPr lang="cs-CZ" dirty="0"/>
              <a:t>Poděbrady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2188" y="6182610"/>
            <a:ext cx="3016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Socha </a:t>
            </a:r>
            <a:r>
              <a:rPr lang="cs-CZ" dirty="0"/>
              <a:t>krále Jiřího z </a:t>
            </a:r>
            <a:r>
              <a:rPr lang="cs-CZ" dirty="0" smtClean="0"/>
              <a:t>Poděbrad</a:t>
            </a:r>
          </a:p>
          <a:p>
            <a:pPr algn="ctr"/>
            <a:r>
              <a:rPr lang="cs-CZ" dirty="0" smtClean="0"/>
              <a:t>na </a:t>
            </a:r>
            <a:r>
              <a:rPr lang="cs-CZ" dirty="0"/>
              <a:t>náměstí v </a:t>
            </a:r>
            <a:r>
              <a:rPr lang="cs-CZ" dirty="0" smtClean="0"/>
              <a:t>Poděbradech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Poděbrady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9854" y="1525145"/>
            <a:ext cx="3204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na soutok Labe a Cidliny</a:t>
            </a:r>
          </a:p>
          <a:p>
            <a:r>
              <a:rPr lang="cs-CZ" dirty="0"/>
              <a:t>s</a:t>
            </a:r>
            <a:r>
              <a:rPr lang="cs-CZ" dirty="0" smtClean="0"/>
              <a:t> dálničním mostem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755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Soubor:Kolin bas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8256" y="2049226"/>
            <a:ext cx="3609875" cy="481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Kolin CZ town h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710" y="0"/>
            <a:ext cx="6012158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Kolín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509120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Budova Kolínské radnice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7721" y="6486823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Bašta středověkého opevnění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106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attle of Lipany memorial 4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7086" y="14512"/>
            <a:ext cx="7219124" cy="540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Bitva u Lipan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02593" y="836712"/>
            <a:ext cx="19736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Lipanská mohyla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Bitva u Lipan 1434</a:t>
            </a:r>
          </a:p>
          <a:p>
            <a:pPr algn="ctr"/>
            <a:r>
              <a:rPr lang="cs-CZ" dirty="0" smtClean="0">
                <a:solidFill>
                  <a:srgbClr val="000000"/>
                </a:solidFill>
              </a:rPr>
              <a:t>(Husitské války)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7170" name="Picture 2" descr="Soubor:Bitva u Lipa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2104" y="2276547"/>
            <a:ext cx="3443771" cy="460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-42979" y="2278396"/>
            <a:ext cx="34546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Část </a:t>
            </a:r>
            <a:r>
              <a:rPr lang="cs-CZ" dirty="0"/>
              <a:t>panorámatu bitvy u Lipan</a:t>
            </a:r>
            <a:r>
              <a:rPr lang="cs-CZ" dirty="0" smtClean="0"/>
              <a:t>,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teré ztvárnil </a:t>
            </a:r>
            <a:r>
              <a:rPr lang="cs-CZ" dirty="0"/>
              <a:t>roku 1898 </a:t>
            </a:r>
            <a:r>
              <a:rPr lang="cs-CZ" dirty="0" smtClean="0"/>
              <a:t>malíř </a:t>
            </a:r>
          </a:p>
          <a:p>
            <a:pPr algn="ctr"/>
            <a:r>
              <a:rPr lang="cs-CZ" dirty="0" smtClean="0"/>
              <a:t>Luděk </a:t>
            </a:r>
            <a:r>
              <a:rPr lang="cs-CZ" dirty="0" err="1" smtClean="0"/>
              <a:t>Marold</a:t>
            </a:r>
            <a:r>
              <a:rPr lang="cs-CZ" dirty="0" smtClean="0"/>
              <a:t> </a:t>
            </a:r>
            <a:r>
              <a:rPr lang="cs-CZ" dirty="0"/>
              <a:t>pro Výstavu </a:t>
            </a:r>
            <a:endParaRPr lang="cs-CZ" dirty="0" smtClean="0"/>
          </a:p>
          <a:p>
            <a:pPr algn="ctr"/>
            <a:r>
              <a:rPr lang="cs-CZ" dirty="0" smtClean="0"/>
              <a:t>architektury </a:t>
            </a:r>
            <a:r>
              <a:rPr lang="cs-CZ" dirty="0"/>
              <a:t>a inženýrství.</a:t>
            </a:r>
          </a:p>
        </p:txBody>
      </p:sp>
      <p:pic>
        <p:nvPicPr>
          <p:cNvPr id="7172" name="Picture 4" descr="Soubor:Adolf Liebscher - Bitva mezi Tábory a Pražany u Lipan r. 14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0672" y="4063518"/>
            <a:ext cx="3966011" cy="282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058751" y="4063518"/>
            <a:ext cx="25790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/>
              <a:t>Adolf </a:t>
            </a:r>
            <a:r>
              <a:rPr lang="cs-CZ" sz="1600" dirty="0" err="1"/>
              <a:t>Liebscher</a:t>
            </a:r>
            <a:r>
              <a:rPr lang="cs-CZ" sz="1600" dirty="0"/>
              <a:t> </a:t>
            </a:r>
            <a:endParaRPr lang="cs-CZ" sz="1600" dirty="0" smtClean="0"/>
          </a:p>
          <a:p>
            <a:pPr algn="ctr"/>
            <a:r>
              <a:rPr lang="cs-CZ" sz="1600" dirty="0" smtClean="0"/>
              <a:t>Bitva </a:t>
            </a:r>
            <a:r>
              <a:rPr lang="cs-CZ" sz="1600" dirty="0"/>
              <a:t>mezi Tábory a </a:t>
            </a:r>
            <a:r>
              <a:rPr lang="cs-CZ" sz="1600" dirty="0" smtClean="0"/>
              <a:t>Pražany</a:t>
            </a:r>
          </a:p>
          <a:p>
            <a:pPr algn="ctr"/>
            <a:r>
              <a:rPr lang="cs-CZ" sz="1600" dirty="0" smtClean="0"/>
              <a:t> </a:t>
            </a:r>
            <a:r>
              <a:rPr lang="cs-CZ" sz="1600" dirty="0"/>
              <a:t>u Lipan r. 1434</a:t>
            </a:r>
          </a:p>
        </p:txBody>
      </p:sp>
    </p:spTree>
    <p:extLst>
      <p:ext uri="{BB962C8B-B14F-4D97-AF65-F5344CB8AC3E}">
        <p14:creationId xmlns:p14="http://schemas.microsoft.com/office/powerpoint/2010/main" xmlns="" val="68752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Kutná Hora - pohled od Svaté Barbor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3475" y="3429000"/>
            <a:ext cx="514671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KUTNA HORA (js) 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0157" y="-1"/>
            <a:ext cx="5293843" cy="345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Silver mining in Kutná Hora 1490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11476" cy="598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6767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Kutná hora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987585"/>
            <a:ext cx="3850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Těžba a úprava stříbrné </a:t>
            </a:r>
            <a:r>
              <a:rPr lang="cs-CZ" dirty="0" smtClean="0"/>
              <a:t>rudy -15</a:t>
            </a:r>
            <a:r>
              <a:rPr lang="cs-CZ" dirty="0"/>
              <a:t>. </a:t>
            </a:r>
            <a:r>
              <a:rPr lang="cs-CZ" dirty="0" smtClean="0"/>
              <a:t>století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07226" y="0"/>
            <a:ext cx="1932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Chrám sv. Barbory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59145" y="6488668"/>
            <a:ext cx="2234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od sv. Barbory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728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Soubor:Hřbitovní kaple Všech Svatých v Sedlci u Kutné Hor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8635" y="11681"/>
            <a:ext cx="4195810" cy="279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Kostnice v Sedlci</a:t>
            </a:r>
            <a:endParaRPr lang="cs-CZ" dirty="0"/>
          </a:p>
        </p:txBody>
      </p:sp>
      <p:pic>
        <p:nvPicPr>
          <p:cNvPr id="4100" name="Picture 4" descr="Soubor:Kostnice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5078" y="8001"/>
            <a:ext cx="2558429" cy="3856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Kostnice Sedlec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4749" y="1590899"/>
            <a:ext cx="3969252" cy="529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Schwarzenberg coat-of-arms bir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3339" y="2794993"/>
            <a:ext cx="3066182" cy="408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-15078" y="3864930"/>
            <a:ext cx="1719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Erb rodu</a:t>
            </a:r>
          </a:p>
          <a:p>
            <a:r>
              <a:rPr lang="cs-CZ" dirty="0" smtClean="0"/>
              <a:t>Schwarzenbergů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717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0819890"/>
              </p:ext>
            </p:extLst>
          </p:nvPr>
        </p:nvGraphicFramePr>
        <p:xfrm>
          <a:off x="-30658" y="23688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Vyplňte </a:t>
                      </a:r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slepou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 mapu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9585" y="1983650"/>
            <a:ext cx="3488527" cy="285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3029" y="3041981"/>
            <a:ext cx="792847" cy="634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0170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Kontrola doplnění slepé mapy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040" y="2099773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4634" y="2882335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308689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5047564" y="249295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985074" y="378635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4036962" y="3268400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675874" y="303202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4111889" y="296575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4542658" y="258798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4776872" y="364653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5454653" y="333300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5209597" y="28831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5403857" y="318061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2027559"/>
            <a:ext cx="865878" cy="1078395"/>
            <a:chOff x="3629848" y="2027559"/>
            <a:chExt cx="865878" cy="1078395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70906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4226843" y="1569325"/>
            <a:ext cx="851515" cy="1018656"/>
            <a:chOff x="4226843" y="1569325"/>
            <a:chExt cx="851515" cy="1018656"/>
          </a:xfrm>
        </p:grpSpPr>
        <p:sp>
          <p:nvSpPr>
            <p:cNvPr id="98" name="TextovéPole 97"/>
            <p:cNvSpPr txBox="1"/>
            <p:nvPr/>
          </p:nvSpPr>
          <p:spPr>
            <a:xfrm>
              <a:off x="4226843" y="1569325"/>
              <a:ext cx="85151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Mělník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2" name="Přímá spojnice se šipkou 11"/>
            <p:cNvCxnSpPr>
              <a:stCxn id="98" idx="2"/>
              <a:endCxn id="86" idx="0"/>
            </p:cNvCxnSpPr>
            <p:nvPr/>
          </p:nvCxnSpPr>
          <p:spPr>
            <a:xfrm flipH="1">
              <a:off x="4565518" y="1938657"/>
              <a:ext cx="87083" cy="649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86588" y="1381418"/>
            <a:ext cx="1726837" cy="1118236"/>
            <a:chOff x="5086588" y="1381418"/>
            <a:chExt cx="1726837" cy="1118236"/>
          </a:xfrm>
        </p:grpSpPr>
        <p:sp>
          <p:nvSpPr>
            <p:cNvPr id="99" name="TextovéPole 98"/>
            <p:cNvSpPr txBox="1"/>
            <p:nvPr/>
          </p:nvSpPr>
          <p:spPr>
            <a:xfrm>
              <a:off x="5173232" y="1381418"/>
              <a:ext cx="164019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Mladá Boleslav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5" name="Přímá spojnice se šipkou 14"/>
            <p:cNvCxnSpPr>
              <a:stCxn id="99" idx="2"/>
              <a:endCxn id="74" idx="7"/>
            </p:cNvCxnSpPr>
            <p:nvPr/>
          </p:nvCxnSpPr>
          <p:spPr>
            <a:xfrm flipH="1">
              <a:off x="5086588" y="1750750"/>
              <a:ext cx="906741" cy="74890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5209597" y="2171544"/>
            <a:ext cx="1532655" cy="734455"/>
            <a:chOff x="5209597" y="2171544"/>
            <a:chExt cx="1532655" cy="73445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5672728" y="2171544"/>
              <a:ext cx="106952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Nymburk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00" idx="1"/>
              <a:endCxn id="90" idx="2"/>
            </p:cNvCxnSpPr>
            <p:nvPr/>
          </p:nvCxnSpPr>
          <p:spPr>
            <a:xfrm flipH="1">
              <a:off x="5209597" y="2356210"/>
              <a:ext cx="463131" cy="5497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5442881" y="2847356"/>
            <a:ext cx="1141257" cy="369332"/>
            <a:chOff x="5442881" y="2847356"/>
            <a:chExt cx="1141257" cy="369332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73687" y="2847356"/>
              <a:ext cx="71045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Kolín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01" idx="1"/>
              <a:endCxn id="91" idx="7"/>
            </p:cNvCxnSpPr>
            <p:nvPr/>
          </p:nvCxnSpPr>
          <p:spPr>
            <a:xfrm flipH="1">
              <a:off x="5442881" y="3032022"/>
              <a:ext cx="430806" cy="15528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5493677" y="3372029"/>
            <a:ext cx="1248575" cy="737489"/>
            <a:chOff x="5493677" y="3372029"/>
            <a:chExt cx="1248575" cy="737489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993329" y="3463187"/>
              <a:ext cx="748923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Kutná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Hora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1"/>
              <a:endCxn id="88" idx="5"/>
            </p:cNvCxnSpPr>
            <p:nvPr/>
          </p:nvCxnSpPr>
          <p:spPr>
            <a:xfrm flipH="1" flipV="1">
              <a:off x="5493677" y="3372029"/>
              <a:ext cx="499652" cy="414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815896" y="3685555"/>
            <a:ext cx="1151493" cy="817775"/>
            <a:chOff x="4815896" y="3685555"/>
            <a:chExt cx="1151493" cy="817775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4987634" y="4133998"/>
              <a:ext cx="9797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Benešov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03" idx="0"/>
              <a:endCxn id="87" idx="5"/>
            </p:cNvCxnSpPr>
            <p:nvPr/>
          </p:nvCxnSpPr>
          <p:spPr>
            <a:xfrm flipH="1" flipV="1">
              <a:off x="4815896" y="3685555"/>
              <a:ext cx="661616" cy="44844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4" name="Skupina 2053"/>
          <p:cNvGrpSpPr/>
          <p:nvPr/>
        </p:nvGrpSpPr>
        <p:grpSpPr>
          <a:xfrm>
            <a:off x="3816758" y="3825377"/>
            <a:ext cx="928459" cy="706022"/>
            <a:chOff x="3816758" y="3825377"/>
            <a:chExt cx="928459" cy="706022"/>
          </a:xfrm>
        </p:grpSpPr>
        <p:sp>
          <p:nvSpPr>
            <p:cNvPr id="107" name="TextovéPole 106"/>
            <p:cNvSpPr txBox="1"/>
            <p:nvPr/>
          </p:nvSpPr>
          <p:spPr>
            <a:xfrm>
              <a:off x="3816758" y="4162067"/>
              <a:ext cx="92845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Příbram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3" name="Přímá spojnice se šipkou 2052"/>
            <p:cNvCxnSpPr>
              <a:stCxn id="107" idx="0"/>
              <a:endCxn id="82" idx="5"/>
            </p:cNvCxnSpPr>
            <p:nvPr/>
          </p:nvCxnSpPr>
          <p:spPr>
            <a:xfrm flipH="1" flipV="1">
              <a:off x="4024098" y="3825377"/>
              <a:ext cx="256890" cy="33669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2697450" y="3307424"/>
            <a:ext cx="1378536" cy="644486"/>
            <a:chOff x="2697450" y="3307424"/>
            <a:chExt cx="1378536" cy="644486"/>
          </a:xfrm>
        </p:grpSpPr>
        <p:sp>
          <p:nvSpPr>
            <p:cNvPr id="105" name="TextovéPole 104"/>
            <p:cNvSpPr txBox="1"/>
            <p:nvPr/>
          </p:nvSpPr>
          <p:spPr>
            <a:xfrm>
              <a:off x="2697450" y="3582578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Beroun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105" idx="3"/>
              <a:endCxn id="83" idx="5"/>
            </p:cNvCxnSpPr>
            <p:nvPr/>
          </p:nvCxnSpPr>
          <p:spPr>
            <a:xfrm flipV="1">
              <a:off x="3561789" y="3307424"/>
              <a:ext cx="514197" cy="45982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2627785" y="2396891"/>
            <a:ext cx="1490799" cy="575560"/>
            <a:chOff x="2627785" y="2396891"/>
            <a:chExt cx="1490799" cy="575560"/>
          </a:xfrm>
        </p:grpSpPr>
        <p:sp>
          <p:nvSpPr>
            <p:cNvPr id="106" name="TextovéPole 105"/>
            <p:cNvSpPr txBox="1"/>
            <p:nvPr/>
          </p:nvSpPr>
          <p:spPr>
            <a:xfrm>
              <a:off x="2627785" y="2396891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Kladno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9" name="Přímá spojnice se šipkou 2058"/>
            <p:cNvCxnSpPr>
              <a:stCxn id="106" idx="3"/>
              <a:endCxn id="85" idx="1"/>
            </p:cNvCxnSpPr>
            <p:nvPr/>
          </p:nvCxnSpPr>
          <p:spPr>
            <a:xfrm>
              <a:off x="3492124" y="2581557"/>
              <a:ext cx="626460" cy="39089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3" name="Skupina 2062"/>
          <p:cNvGrpSpPr/>
          <p:nvPr/>
        </p:nvGrpSpPr>
        <p:grpSpPr>
          <a:xfrm>
            <a:off x="2064737" y="2967302"/>
            <a:ext cx="1633997" cy="369332"/>
            <a:chOff x="2064737" y="2967302"/>
            <a:chExt cx="1633997" cy="369332"/>
          </a:xfrm>
        </p:grpSpPr>
        <p:sp>
          <p:nvSpPr>
            <p:cNvPr id="104" name="TextovéPole 103"/>
            <p:cNvSpPr txBox="1"/>
            <p:nvPr/>
          </p:nvSpPr>
          <p:spPr>
            <a:xfrm>
              <a:off x="2064737" y="2967302"/>
              <a:ext cx="108234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Rakovník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62" name="Přímá spojnice se šipkou 2061"/>
            <p:cNvCxnSpPr>
              <a:stCxn id="104" idx="3"/>
              <a:endCxn id="84" idx="0"/>
            </p:cNvCxnSpPr>
            <p:nvPr/>
          </p:nvCxnSpPr>
          <p:spPr>
            <a:xfrm flipV="1">
              <a:off x="3147085" y="3032022"/>
              <a:ext cx="551649" cy="1199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84591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74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90" grpId="0" animBg="1"/>
      <p:bldP spid="9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fontScale="92500" lnSpcReduction="20000"/>
          </a:bodyPr>
          <a:lstStyle/>
          <a:p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Central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Bohemian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1.8.2008, 1.8.2008 [cit. 2012-03-01].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cs.wikipedia.org/wiki/Soubor:Flag_of_Central_Bohemian_Region.svg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URBAN, Tomáš.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Soubor:Central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Bohemian Region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21.5.2007, 21.5.2007 [cit. 2012-03-01]. Dostupné z: http://cs.wikipedia.org/wiki/Soubor:Central_Bohemian_Region_CoA_CZ.svg</a:t>
            </a:r>
          </a:p>
          <a:p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Soubor:Mělník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náměstí Míru.JPG.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12.7.2009, 12.7.2009 [cit. 2012-03-01].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http://cs.wikipedia.org/wiki/Soubor:M%C4%9Bln%C3%ADk,_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3"/>
              </a:rPr>
              <a:t>n%C3%A1m%C4%9Bst%C3%AD_M%C3%ADru.JPG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ŠPAČKOVÁ, Renata.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Soubor:Melnik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- soutok1.jpg.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2001-, 9.11.2009 [cit. 2012-03-01].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http://cs.wikipedia.org/wiki/Soubor:Melnik_-_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4"/>
              </a:rPr>
              <a:t>soutok1.jpg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SOKOL, Jan.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Soubor:Melnik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zam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portal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DSC00651.JPG.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24.12.2010, 24.12.2010 [cit. 2012-03-01]. Dostupné z: http://cs.wikipedia.org/wiki/Soubor:Melnik_zam_portal_DSC00651.JPG</a:t>
            </a: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SOKOL, Jan.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Soubor:Melnik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zam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arkady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DSC00650.JPG.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24.12.2010, 24.12.2010 [cit. 2012-03-01]. Dostupné z: http://cs.wikipedia.org/wiki/Soubor:Melnik_zam_arkady_DSC00650.JPG</a:t>
            </a:r>
          </a:p>
          <a:p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Soubor:Nelahozeves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birthhouse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Antonin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Dvorak.JPG.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8.4.2005 [cit. 2012-03-01]. Dostupné z: http://cs.wikipedia.org/wiki/Soubor:Nelahozeves_birthhouse_of_Antonin_Dvorak.JPG</a:t>
            </a: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PACLÍK, Jiří.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Nelahozeves.jpg.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17.2.2008, 17.2.2008 [cit. 2012-03-01].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cs.wikipedia.org/wiki/Soubor:Z%C3%A1mek_Nelahozeves.jpg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Soubor:Veltrusy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chateau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CZ 245.jpg.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6.2.2008, 6.2.2008 [cit. 2012-03-01]. Dostupné z: http://cs.wikipedia.org/wiki/Soubor:Veltrusy_chateau_CZ_245.jpg</a:t>
            </a: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PACKA.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Soubor:Mšené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Spa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Dvorana.jpg.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29.7.2010, 29.7.2010 [cit. 2012-03-01].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http://cs.wikipedia.org/wiki/Soubor:M%C5%A1en%C3%A9_Spa,_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6"/>
              </a:rPr>
              <a:t>Dvorana.jpg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Soubor:Ctiněves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Říp a obec.jpg.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8.8.2008, 8.8.2008 [cit. 2012-03-02].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http://cs.wikipedia.org/wiki/Soubor:Ctin%C4%9Bves,_%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7"/>
              </a:rPr>
              <a:t>C5%98%C3%ADp_a_obec.jpg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400" dirty="0">
                <a:solidFill>
                  <a:srgbClr val="000000"/>
                </a:solidFill>
                <a:latin typeface="arial"/>
              </a:rPr>
              <a:t>BORAK,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Matt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Soubor:RotundaRip.jpg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arial"/>
              </a:rPr>
              <a:t>, 15.6.2010, 15.6.2010 [cit. 2012-03-02]. Dostupné z: </a:t>
            </a:r>
            <a:r>
              <a:rPr lang="cs-CZ" sz="14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4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cs.wikipedia.org/wiki/Soubor:RotundaRip.jpg</a:t>
            </a:r>
            <a:endParaRPr lang="cs-CZ" sz="1400" dirty="0" smtClean="0">
              <a:solidFill>
                <a:srgbClr val="000000"/>
              </a:solidFill>
              <a:latin typeface="arial"/>
            </a:endParaRPr>
          </a:p>
          <a:p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8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406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Soubor:Stara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radnice Mlada Boleslav.jpg. In: 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 smtClean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, 3.6.2011, 3.6.2011 [cit. 2012-03-02]. Dostupné z: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http://cs.wikipedia.org/wiki/Soubor:Stara_radnice_Mlada_Boleslav.jpg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Soubor:Mladá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Boleslav.JPG.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27.2.2007, 27.2.2007 [cit. 2012-03-02]. Dostupné z: http://cs.wikipedia.org/wiki/Soubor:Mlad%C3%A1_Boleslav.JPG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PACKA.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Soubor:Mladá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Boleslav,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old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factory.jpg.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4.11.2007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http://cs.wikipedia.org/wiki/Soubor:Mlad%C3%A1_Boleslav,_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old_factory.jpg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ROLETSCHEK, Ralf. Soubor:2007-08-cesko-153.jpg.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31.8.2007, 31.8.2007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cs.wikipedia.org/wiki/Soubor:2007-08-cesko-153.jpg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ROLETSCHEK, Ralf. Soubor:Skoda-museum-mlada-boleslav-rr-034.jpg.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13.4.2009, 13.4.2009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cs.wikipedia.org/wiki/Soubor:Skoda-museum-mlada-boleslav-rr-034.jpg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PALICKA.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Soubor:Jabkenická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myslivna.jpg.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7.7.2010, 7.7.2010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cs.wikipedia.org/wiki/Soubor:Jabkenick%C3%A1_myslivna.jpg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Soubor:Nymburk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town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walls.JPG.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15.5.2005, 15.5.2005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cs.wikipedia.org/wiki/Soubor:Nymburk_CZ_town_walls.JPG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GROH, Honza.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Soubor:Lysá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Labem, zámek.jpg.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11.6.2009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http://cs.wikipedia.org/wiki/Soubor:Lys%C3%A1_nad_Labem,_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z%C3%A1mek.jpg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RUDOMILOV,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Ilya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Soubor:Podebradsky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zamek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(01).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20.12.2011, 20.12.2011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http://cs.wikipedia.org/wiki/Soubor:Podebradsky_zamek_(01).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CHEVA.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Soubor:George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Poděbrady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Sq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monument.jpg.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cs.wikipedia.org/wiki/Soubor:George_of_Pod%C4%9Bbrady_Sq_monument.jpg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ŽVÁČEK,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Soubor:Soutok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Labe s Cidlinou.JPG.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17.7.2008, 17.7.2008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cs.wikipedia.org/wiki/Soubor:Soutok_Labe_s_Cidlinou.JPG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0274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Soubor:Kolin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town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hall.JPG.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13.5.2005, 13.5.2005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cs.wikipedia.org/wiki/Soubor:Kolin_CZ_town_hall.JPG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PAJAST, Pavel.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Soubor:Kolin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basta.JPG.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16.6.2008, 16.6.2008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cs.wikipedia.org/wiki/Soubor:Kolin_basta.JPG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1200" dirty="0" err="1">
                <a:solidFill>
                  <a:srgbClr val="000000"/>
                </a:solidFill>
                <a:latin typeface="arial"/>
              </a:rPr>
              <a:t>Soubor:Battle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of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Lipany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memorial 486.jpg. In: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Wikipedia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the free encyclopedia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 [online]. San Francisco (CA): Wikimedia Foundation, 25.3.2008, 25.3.2008 [cit. 2012-03-02].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Dostupné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z: </a:t>
            </a:r>
            <a:r>
              <a:rPr lang="en-US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en-US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cs.wikipedia.org/wiki/Soubor:Battle_of_Lipany_memorial_486.jpg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ACOMA.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Soubor:Bitva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u Lipan.jpg.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20.9.2010, 20.9.2010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cs.wikipedia.org/wiki/Soubor:Bitva_u_Lipan.jpg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LIEBSCHER, Adolf.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Soubor:Adolf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Liebscher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Bitva mezi Tábory a Pražany u Lipan r. 1434.jpg.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9.1.2009, 9.1.2009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http://cs.wikipedia.org/wiki/Soubor:Adolf_Liebscher_-_Bitva_mezi_T%C3%A1bory_a_Pra%C5%BEany_u_Lipan_r._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1434.jpg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PRAZAK.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Soubor:Kutná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Hora - pohled od Svaté Barbory.jpg.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24.2.2006, 24.2.2006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http://cs.wikipedia.org/wiki/Soubor:Kutn%C3%A1_Hora_-_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pohled_od_Svat%C3%A9_Barbory.jpg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STRZELECKI,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Jerzy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Soubor:KUTNA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HORA (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) 11.jpg.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21.12.2007, 21.12.2007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http://cs.wikipedia.org/wiki/Soubor:KUTNA_HORA_(js)_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11.jpg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Soubor:Silver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mining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in Kutná Hora 1490s.jpg.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8.12.2009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cs.wikipedia.org/wiki/Soubor:Silver_mining_in_Kutn%C3%A1_Hora_1490s.jpg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Soubor:Hřbitovní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kaple Všech Svatých v Sedlci u Kutné Hory.jpg.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29.12.2006, 29.12.2006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cs.wikipedia.org/wiki/Soubor:H%C5%99bitovn%C3%AD_kaple_V%C5%A1ech_Svat%C3%BDch_v_Sedlci_u_Kutn%C3%A9_Hory.jpg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SZALA, Marcin.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Soubor:Kostnice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Sedlec.JPG.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25.12.2008, 25.12.2008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cs.wikipedia.org/wiki/Soubor:Kostnice_Sedlec.JPG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Soubor:Kostnice03.jpg.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6.5.2007, 6.5.2007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cs.wikipedia.org/wiki/Soubor:Kostnice03.jpg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RINT, František.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Soubor:Schwarzenberg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coat-of-arms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bird.jpg.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30.9.2005, 30.9.2005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3"/>
              </a:rPr>
              <a:t>cs.wikipedia.org/wiki/Soubor:Schwarzenberg_coat-of-arms_bird.jpg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941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4430</TotalTime>
  <Words>576</Words>
  <Application>Microsoft Office PowerPoint</Application>
  <PresentationFormat>Předvádění na obrazovce (4:3)</PresentationFormat>
  <Paragraphs>203</Paragraphs>
  <Slides>25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25</vt:i4>
      </vt:variant>
    </vt:vector>
  </HeadingPairs>
  <TitlesOfParts>
    <vt:vector size="30" baseType="lpstr">
      <vt:lpstr>Mountain</vt:lpstr>
      <vt:lpstr>1_Mountain</vt:lpstr>
      <vt:lpstr>2_Mountain</vt:lpstr>
      <vt:lpstr>3_Mountain</vt:lpstr>
      <vt:lpstr>Motiv systému Office</vt:lpstr>
      <vt:lpstr>Snímek 1</vt:lpstr>
      <vt:lpstr>Anotace</vt:lpstr>
      <vt:lpstr>Datum vytvoření:</vt:lpstr>
      <vt:lpstr>Snímek 4</vt:lpstr>
      <vt:lpstr>Snímek 5</vt:lpstr>
      <vt:lpstr>Snímek 6</vt:lpstr>
      <vt:lpstr> Středočeský kraj</vt:lpstr>
      <vt:lpstr> Středočeský kraj</vt:lpstr>
      <vt:lpstr> Mělník </vt:lpstr>
      <vt:lpstr> Nelahozeves</vt:lpstr>
      <vt:lpstr>Zámek Veltrusy</vt:lpstr>
      <vt:lpstr> Hora Říp</vt:lpstr>
      <vt:lpstr> Mladá Boleslav </vt:lpstr>
      <vt:lpstr> Jabkenice </vt:lpstr>
      <vt:lpstr> Nymburské hradby</vt:lpstr>
      <vt:lpstr> Poděbrady</vt:lpstr>
      <vt:lpstr> Kolín</vt:lpstr>
      <vt:lpstr> Bitva u Lipan</vt:lpstr>
      <vt:lpstr> Kutná hora</vt:lpstr>
      <vt:lpstr> Kostnice v Sedlci</vt:lpstr>
      <vt:lpstr>Snímek 21</vt:lpstr>
      <vt:lpstr> Kontrola doplnění slepé mapy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366</cp:revision>
  <dcterms:created xsi:type="dcterms:W3CDTF">2011-11-08T12:26:57Z</dcterms:created>
  <dcterms:modified xsi:type="dcterms:W3CDTF">2013-12-17T14:11:25Z</dcterms:modified>
</cp:coreProperties>
</file>