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20" r:id="rId3"/>
    <p:sldMasterId id="2147483732" r:id="rId4"/>
    <p:sldMasterId id="2147483744" r:id="rId5"/>
  </p:sldMasterIdLst>
  <p:notesMasterIdLst>
    <p:notesMasterId r:id="rId35"/>
  </p:notesMasterIdLst>
  <p:sldIdLst>
    <p:sldId id="363" r:id="rId6"/>
    <p:sldId id="364" r:id="rId7"/>
    <p:sldId id="365" r:id="rId8"/>
    <p:sldId id="366" r:id="rId9"/>
    <p:sldId id="367" r:id="rId10"/>
    <p:sldId id="368" r:id="rId11"/>
    <p:sldId id="369" r:id="rId12"/>
    <p:sldId id="315" r:id="rId13"/>
    <p:sldId id="316" r:id="rId14"/>
    <p:sldId id="331" r:id="rId15"/>
    <p:sldId id="376" r:id="rId16"/>
    <p:sldId id="335" r:id="rId17"/>
    <p:sldId id="342" r:id="rId18"/>
    <p:sldId id="343" r:id="rId19"/>
    <p:sldId id="347" r:id="rId20"/>
    <p:sldId id="349" r:id="rId21"/>
    <p:sldId id="353" r:id="rId22"/>
    <p:sldId id="354" r:id="rId23"/>
    <p:sldId id="355" r:id="rId24"/>
    <p:sldId id="356" r:id="rId25"/>
    <p:sldId id="359" r:id="rId26"/>
    <p:sldId id="361" r:id="rId27"/>
    <p:sldId id="362" r:id="rId28"/>
    <p:sldId id="377" r:id="rId29"/>
    <p:sldId id="381" r:id="rId30"/>
    <p:sldId id="375" r:id="rId31"/>
    <p:sldId id="378" r:id="rId32"/>
    <p:sldId id="379" r:id="rId33"/>
    <p:sldId id="380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6600"/>
    <a:srgbClr val="6600CC"/>
    <a:srgbClr val="00FFFF"/>
    <a:srgbClr val="000000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55" autoAdjust="0"/>
    <p:restoredTop sz="94676" autoAdjust="0"/>
  </p:normalViewPr>
  <p:slideViewPr>
    <p:cSldViewPr showGuides="1">
      <p:cViewPr varScale="1">
        <p:scale>
          <a:sx n="63" d="100"/>
          <a:sy n="63" d="100"/>
        </p:scale>
        <p:origin x="1252" y="56"/>
      </p:cViewPr>
      <p:guideLst>
        <p:guide orient="horz" pos="2160"/>
        <p:guide pos="2880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ableStyles" Target="tableStyles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3.xml"/><Relationship Id="rId3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0727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20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21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22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23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25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1656202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918336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032721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232206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73941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8385102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060602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0772074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1022271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351999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1393623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98033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8577225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335222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2588718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545124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7044261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562921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5090650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605312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4330509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0261903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561336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963943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16126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581881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630772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309723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77071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09525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243165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13243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5371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5688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9625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62700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emf"/><Relationship Id="rId3" Type="http://schemas.openxmlformats.org/officeDocument/2006/relationships/image" Target="../media/image7.emf"/><Relationship Id="rId7" Type="http://schemas.openxmlformats.org/officeDocument/2006/relationships/image" Target="../media/image11.emf"/><Relationship Id="rId12" Type="http://schemas.openxmlformats.org/officeDocument/2006/relationships/image" Target="../media/image16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emf"/><Relationship Id="rId11" Type="http://schemas.openxmlformats.org/officeDocument/2006/relationships/image" Target="../media/image15.png"/><Relationship Id="rId5" Type="http://schemas.openxmlformats.org/officeDocument/2006/relationships/image" Target="../media/image9.emf"/><Relationship Id="rId10" Type="http://schemas.openxmlformats.org/officeDocument/2006/relationships/image" Target="../media/image14.emf"/><Relationship Id="rId4" Type="http://schemas.openxmlformats.org/officeDocument/2006/relationships/image" Target="../media/image8.png"/><Relationship Id="rId9" Type="http://schemas.openxmlformats.org/officeDocument/2006/relationships/image" Target="../media/image13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7" Type="http://schemas.openxmlformats.org/officeDocument/2006/relationships/image" Target="../media/image5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4.jpeg"/><Relationship Id="rId5" Type="http://schemas.openxmlformats.org/officeDocument/2006/relationships/image" Target="../media/image53.jpeg"/><Relationship Id="rId4" Type="http://schemas.openxmlformats.org/officeDocument/2006/relationships/image" Target="../media/image52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4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chwarzenbergscher_Schwemmkanal.jpg" TargetMode="External"/><Relationship Id="rId3" Type="http://schemas.openxmlformats.org/officeDocument/2006/relationships/hyperlink" Target="http://cs.wikipedia.org/wiki/Soubor:Prachatice2.jpg" TargetMode="External"/><Relationship Id="rId7" Type="http://schemas.openxmlformats.org/officeDocument/2006/relationships/hyperlink" Target="http://cs.wikipedia.org/wiki/Soubor:GuentherZ_2005-04-24_0194_Jeleni_Vrchy_Schwarzenbergkanal_Tunneleingang.jpg" TargetMode="External"/><Relationship Id="rId2" Type="http://schemas.openxmlformats.org/officeDocument/2006/relationships/hyperlink" Target="http://cs.wikipedia.org/wiki/Soubor:Town_hall_in_Prachatice_in_2011_(3).JPG" TargetMode="Externa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cs.wikipedia.org/wiki/Soubor:Rozhledna_Boubin_ukazka_vyhledu_2.JPG" TargetMode="External"/><Relationship Id="rId11" Type="http://schemas.openxmlformats.org/officeDocument/2006/relationships/hyperlink" Target="http://cs.wikipedia.org/wiki/Soubor:Pam%C3%A1tn%C3%ADk_Jana_%C5%BDi%C5%BEky_u_Sudom%C4%9B%C5%99e_(2).JPG" TargetMode="External"/><Relationship Id="rId5" Type="http://schemas.openxmlformats.org/officeDocument/2006/relationships/hyperlink" Target="http://cs.wikipedia.org/wiki/Soubor:Muttich,_Kamil_Vladislav_-_Mistr_Jan_Hus_na_hranici_v_Kostnici_1415.jpg" TargetMode="External"/><Relationship Id="rId10" Type="http://schemas.openxmlformats.org/officeDocument/2006/relationships/hyperlink" Target="http://cs.wikipedia.org/wiki/Soubor:Z%C3%A1mek_Blatn%C3%A1_(2010).JPG" TargetMode="External"/><Relationship Id="rId4" Type="http://schemas.openxmlformats.org/officeDocument/2006/relationships/hyperlink" Target="http://cs.wikipedia.org/wiki/Soubor:Jan_Vil%C3%ADmek_-_Mistr_Jan_Hus.jpg" TargetMode="External"/><Relationship Id="rId9" Type="http://schemas.openxmlformats.org/officeDocument/2006/relationships/hyperlink" Target="http://cs.wikipedia.org/wiki/Soubor:Blatna_(CZE)_-_castle_(front).jpg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echyn%C4%9B,_kostel.JPG" TargetMode="External"/><Relationship Id="rId13" Type="http://schemas.openxmlformats.org/officeDocument/2006/relationships/hyperlink" Target="http://cs.wikipedia.org/wiki/Soubor:Ch%C3%BDnovsk%C3%A1_jeskyn%C4%9B(6).jpg" TargetMode="External"/><Relationship Id="rId3" Type="http://schemas.openxmlformats.org/officeDocument/2006/relationships/hyperlink" Target="http://cs.wikipedia.org/wiki/Soubor:P%C3%ADsek-n%C3%A1b%C5%99e%C5%BE%C3%AD.jpg" TargetMode="External"/><Relationship Id="rId7" Type="http://schemas.openxmlformats.org/officeDocument/2006/relationships/hyperlink" Target="http://cs.wikipedia.org/wiki/Soubor:Kozi_Hradek_2005-4.jpg" TargetMode="External"/><Relationship Id="rId12" Type="http://schemas.openxmlformats.org/officeDocument/2006/relationships/hyperlink" Target="http://cs.wikipedia.org/wiki/Soubor:Ch%C3%BDnovsk%C3%A1_jeskyn%C4%9B(4).jpg" TargetMode="External"/><Relationship Id="rId2" Type="http://schemas.openxmlformats.org/officeDocument/2006/relationships/hyperlink" Target="http://cs.wikipedia.org/wiki/Soubor:Pisecke_namesti.jpg" TargetMode="Externa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cs.wikipedia.org/wiki/Soubor:Kozi_Hradek_2005-1.jpg" TargetMode="External"/><Relationship Id="rId11" Type="http://schemas.openxmlformats.org/officeDocument/2006/relationships/hyperlink" Target="http://cs.wikipedia.org/wiki/Soubor:Ch%C3%BDnovsk%C3%A1_jeskyn%C4%9B(vchod).jpg" TargetMode="External"/><Relationship Id="rId5" Type="http://schemas.openxmlformats.org/officeDocument/2006/relationships/hyperlink" Target="http://cs.wikipedia.org/wiki/Soubor:Orl%C3%ADk_7.jpg" TargetMode="External"/><Relationship Id="rId10" Type="http://schemas.openxmlformats.org/officeDocument/2006/relationships/hyperlink" Target="http://cs.wikipedia.org/wiki/Soubor:Most-bechy%C5%88sk%C3%A1_duha.jpg" TargetMode="External"/><Relationship Id="rId4" Type="http://schemas.openxmlformats.org/officeDocument/2006/relationships/hyperlink" Target="http://cs.wikipedia.org/wiki/Soubor:Zv%C3%ADkov_4.jpg" TargetMode="External"/><Relationship Id="rId9" Type="http://schemas.openxmlformats.org/officeDocument/2006/relationships/hyperlink" Target="http://cs.wikipedia.org/wiki/Soubor:Bechyn%C4%9B,_z%C3%A1mek.JPG" TargetMode="External"/><Relationship Id="rId14" Type="http://schemas.openxmlformats.org/officeDocument/2006/relationships/hyperlink" Target="http://cs.wikipedia.org/wiki/Soubor:Ch%C3%BDnovsk%C3%A1_jeskyn%C4%9B(3).jpg" TargetMode="Externa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%C5%99_z%C3%A1mek_slun_hodiny.jpg" TargetMode="External"/><Relationship Id="rId3" Type="http://schemas.openxmlformats.org/officeDocument/2006/relationships/hyperlink" Target="http://cs.wikipedia.org/wiki/Soubor:St%C3%A1dleck_most_(10).JPG" TargetMode="External"/><Relationship Id="rId7" Type="http://schemas.openxmlformats.org/officeDocument/2006/relationships/hyperlink" Target="http://cs.wikipedia.org/wiki/Soubor:T%C5%99ebo%C5%88_Schloss_-_Rosenberger_Tor_2.jpg" TargetMode="External"/><Relationship Id="rId2" Type="http://schemas.openxmlformats.org/officeDocument/2006/relationships/hyperlink" Target="http://cs.wikipedia.org/wiki/Soubor:St%C3%A1dleck%C3%BD_most_panorama_(2).jpg" TargetMode="Externa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cs.wikipedia.org/wiki/Soubor:Jind%C5%99ich%C5%AFv_Hradec-z%C3%A1mek.jpg" TargetMode="External"/><Relationship Id="rId11" Type="http://schemas.openxmlformats.org/officeDocument/2006/relationships/hyperlink" Target="http://cs.wikipedia.org/wiki/Soubor:Da%C4%8Dice,_Palack%C3%A9ho_n%C3%A1m%C4%9Bst%C3%AD_z_v%C4%9B%C5%BEe.jpg" TargetMode="External"/><Relationship Id="rId5" Type="http://schemas.openxmlformats.org/officeDocument/2006/relationships/hyperlink" Target="http://cs.wikipedia.org/wiki/Soubor:Jindrichuv_Hradec-square2.jpg" TargetMode="External"/><Relationship Id="rId10" Type="http://schemas.openxmlformats.org/officeDocument/2006/relationships/hyperlink" Target="http://cs.wikipedia.org/wiki/Soubor:T%C5%99ebo%C5%88_Schloss_-_Archiv.jpg" TargetMode="External"/><Relationship Id="rId4" Type="http://schemas.openxmlformats.org/officeDocument/2006/relationships/hyperlink" Target="http://cs.wikipedia.org/wiki/Soubor:St%C3%A1dleck_most_(8).JPG" TargetMode="External"/><Relationship Id="rId9" Type="http://schemas.openxmlformats.org/officeDocument/2006/relationships/hyperlink" Target="http://cs.wikipedia.org/wiki/Soubor:T%C5%99_z%C3%A1mek_2.jpg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acice_chateau.jpg" TargetMode="External"/><Relationship Id="rId2" Type="http://schemas.openxmlformats.org/officeDocument/2006/relationships/hyperlink" Target="http://cs.wikipedia.org/wiki/Soubor:Da%C4%8Dice,_Palack%C3%A9ho_n%C3%A1m%C4%9Bst%C3%AD_z_v%C4%9B%C5%BEe.jpg" TargetMode="External"/><Relationship Id="rId1" Type="http://schemas.openxmlformats.org/officeDocument/2006/relationships/slideLayout" Target="../slideLayouts/slideLayout35.xml"/><Relationship Id="rId4" Type="http://schemas.openxmlformats.org/officeDocument/2006/relationships/hyperlink" Target="http://cs.wikipedia.org/wiki/Soubor:Saint_Lorenc_church_Da%C4%8Di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7863762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VY_32_INOVACE_533_ČESKÁ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REPUBLIKA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JIHOČESKÝ KRAJ – 2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863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19615"/>
            <a:ext cx="9144000" cy="413838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Člověk a jeho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svět pro 5. ročník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Cílem Microsoft PowerPointové prezentace je opakování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Jihočeského kraje ČR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Prezentace je doplněna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obrázky, které přibližují nejkrásnější místa tohoto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kraje 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Součástí prezentace je pracovní list se slepou mapou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8324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– Jihočeský kraj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(znak, vlajka)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8: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Jihočeský kraj (krajské město, okresní města)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9: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Řeky protékající Jihočeským krajem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Prachatice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Jan Hus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</a:rPr>
              <a:t>Říjen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393302" y="1261719"/>
            <a:ext cx="6840760" cy="653947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JIHOČESKÝ </a:t>
            </a:r>
            <a:r>
              <a:rPr lang="cs-CZ" sz="1600" b="0" dirty="0">
                <a:solidFill>
                  <a:prstClr val="black"/>
                </a:solidFill>
                <a:effectLst/>
              </a:rPr>
              <a:t>KRAJ</a:t>
            </a:r>
            <a:r>
              <a:rPr lang="cs-CZ" sz="1600" b="0" dirty="0" smtClean="0">
                <a:solidFill>
                  <a:prstClr val="black"/>
                </a:solidFill>
                <a:effectLst/>
              </a:rPr>
              <a:t>, LUŽNICE, VLTAVA, PRACHATICE, JAN HUS, </a:t>
            </a:r>
          </a:p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 BLATNÁ, SUDOMĚŘ, PÍSEK, ZVÍKOV, ORLÍK, TŘEBOŇ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2350391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Boubínský prales, Schwarzenberský plavební kanál  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13: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Blatná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Sudoměř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Písek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Zvíkov, Orlík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17: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Kozí Hrádek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18: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Bechyně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865641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19: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Chýnovská jeskyně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Stádlecký most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Jindřichův Hradec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22: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Třeboň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2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Dačice</a:t>
            </a: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24: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Slepá mapa Jihočeského kraje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25: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vyplnění slepé mapy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3239504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685" y="1134383"/>
            <a:ext cx="7820025" cy="450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38685" y="404664"/>
            <a:ext cx="7776864" cy="3323987"/>
          </a:xfrm>
          <a:prstGeom prst="rect">
            <a:avLst/>
          </a:prstGeom>
          <a:noFill/>
          <a:ln>
            <a:solidFill>
              <a:schemeClr val="bg2">
                <a:lumMod val="75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ČLOVĚK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A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JEHO SVĚT</a:t>
            </a:r>
          </a:p>
        </p:txBody>
      </p:sp>
      <p:sp>
        <p:nvSpPr>
          <p:cNvPr id="6" name="Obdélník 5"/>
          <p:cNvSpPr/>
          <p:nvPr/>
        </p:nvSpPr>
        <p:spPr>
          <a:xfrm>
            <a:off x="702589" y="3717032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rgbClr val="71685A">
                        <a:tint val="70000"/>
                        <a:satMod val="245000"/>
                      </a:srgbClr>
                    </a:gs>
                    <a:gs pos="75000">
                      <a:srgbClr val="71685A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1685A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5. ročník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58031" y="5085184"/>
            <a:ext cx="7027937" cy="92333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100000">
                <a:schemeClr val="accent1">
                  <a:lumMod val="75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/>
          <a:scene3d>
            <a:camera prst="perspectiveContrastingLeftFacing"/>
            <a:lightRig rig="contrasting" dir="t">
              <a:rot lat="0" lon="0" rev="12000000"/>
            </a:lightRig>
          </a:scene3d>
          <a:sp3d prstMaterial="powder">
            <a:bevelT h="508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Jihočeský kraj </a:t>
            </a:r>
            <a:endParaRPr lang="cs-CZ" sz="5400" b="1" spc="50" dirty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8" name="Picture 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246" y="1268760"/>
            <a:ext cx="2495550" cy="1938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4108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5" presetClass="entr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Jihočeský kraj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562729" y="2706065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Znak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841517" y="2700064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Vlajka</a:t>
            </a:r>
            <a:endParaRPr lang="cs-CZ" dirty="0">
              <a:solidFill>
                <a:srgbClr val="000000"/>
              </a:solidFill>
            </a:endParaRPr>
          </a:p>
        </p:txBody>
      </p:sp>
      <p:pic>
        <p:nvPicPr>
          <p:cNvPr id="19" name="Picture 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836712"/>
            <a:ext cx="2495550" cy="1938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Ovál 22"/>
          <p:cNvSpPr/>
          <p:nvPr/>
        </p:nvSpPr>
        <p:spPr>
          <a:xfrm>
            <a:off x="3902901" y="1986171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48" name="Skupina 47"/>
          <p:cNvGrpSpPr/>
          <p:nvPr/>
        </p:nvGrpSpPr>
        <p:grpSpPr>
          <a:xfrm>
            <a:off x="4035646" y="2116320"/>
            <a:ext cx="2137682" cy="658730"/>
            <a:chOff x="4678666" y="3484472"/>
            <a:chExt cx="2137682" cy="658730"/>
          </a:xfrm>
        </p:grpSpPr>
        <p:sp>
          <p:nvSpPr>
            <p:cNvPr id="51" name="TextovéPole 50"/>
            <p:cNvSpPr txBox="1"/>
            <p:nvPr/>
          </p:nvSpPr>
          <p:spPr>
            <a:xfrm>
              <a:off x="5580112" y="3496871"/>
              <a:ext cx="1236236" cy="646331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rgbClr val="000000"/>
                  </a:solidFill>
                </a:rPr>
                <a:t>České</a:t>
              </a:r>
            </a:p>
            <a:p>
              <a:r>
                <a:rPr lang="cs-CZ" dirty="0" smtClean="0">
                  <a:solidFill>
                    <a:srgbClr val="000000"/>
                  </a:solidFill>
                </a:rPr>
                <a:t>Budějovice</a:t>
              </a:r>
            </a:p>
          </p:txBody>
        </p:sp>
        <p:cxnSp>
          <p:nvCxnSpPr>
            <p:cNvPr id="52" name="Přímá spojnice se šipkou 51"/>
            <p:cNvCxnSpPr>
              <a:stCxn id="51" idx="1"/>
            </p:cNvCxnSpPr>
            <p:nvPr/>
          </p:nvCxnSpPr>
          <p:spPr>
            <a:xfrm flipH="1" flipV="1">
              <a:off x="4678666" y="3484472"/>
              <a:ext cx="901446" cy="335565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" name="Picture 2" descr="Soubor:Flag of South Bohemian Region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90" y="3429000"/>
            <a:ext cx="4204786" cy="2801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Soubor:South Bohemian Region CoA CZ.sv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2216" y="3428999"/>
            <a:ext cx="2325196" cy="2801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1940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Jihočeský kraj</a:t>
            </a:r>
            <a:endParaRPr lang="cs-CZ" dirty="0"/>
          </a:p>
        </p:txBody>
      </p:sp>
      <p:pic>
        <p:nvPicPr>
          <p:cNvPr id="3091" name="Picture 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6828" y="2204864"/>
            <a:ext cx="2495550" cy="1938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5" name="Ovál 34"/>
          <p:cNvSpPr/>
          <p:nvPr/>
        </p:nvSpPr>
        <p:spPr>
          <a:xfrm>
            <a:off x="4545921" y="3354323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77" name="Ovál 76"/>
          <p:cNvSpPr/>
          <p:nvPr/>
        </p:nvSpPr>
        <p:spPr>
          <a:xfrm>
            <a:off x="3922039" y="2868038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78" name="Ovál 77"/>
          <p:cNvSpPr/>
          <p:nvPr/>
        </p:nvSpPr>
        <p:spPr>
          <a:xfrm>
            <a:off x="4242611" y="2789299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79" name="Ovál 78"/>
          <p:cNvSpPr/>
          <p:nvPr/>
        </p:nvSpPr>
        <p:spPr>
          <a:xfrm>
            <a:off x="4881628" y="2606039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0" name="Ovál 79"/>
          <p:cNvSpPr/>
          <p:nvPr/>
        </p:nvSpPr>
        <p:spPr>
          <a:xfrm>
            <a:off x="5249133" y="3072085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91" name="Ovál 90"/>
          <p:cNvSpPr/>
          <p:nvPr/>
        </p:nvSpPr>
        <p:spPr>
          <a:xfrm>
            <a:off x="4396779" y="3745498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92" name="Ovál 91"/>
          <p:cNvSpPr/>
          <p:nvPr/>
        </p:nvSpPr>
        <p:spPr>
          <a:xfrm>
            <a:off x="4083020" y="3325716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4077978" y="3791217"/>
            <a:ext cx="1653017" cy="808401"/>
            <a:chOff x="4077978" y="3791217"/>
            <a:chExt cx="1653017" cy="808401"/>
          </a:xfrm>
        </p:grpSpPr>
        <p:sp>
          <p:nvSpPr>
            <p:cNvPr id="5" name="TextovéPole 4"/>
            <p:cNvSpPr txBox="1"/>
            <p:nvPr/>
          </p:nvSpPr>
          <p:spPr>
            <a:xfrm>
              <a:off x="4077978" y="4230286"/>
              <a:ext cx="1653017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Český Krumlov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7" name="Přímá spojnice se šipkou 6"/>
            <p:cNvCxnSpPr>
              <a:stCxn id="5" idx="0"/>
            </p:cNvCxnSpPr>
            <p:nvPr/>
          </p:nvCxnSpPr>
          <p:spPr>
            <a:xfrm flipH="1" flipV="1">
              <a:off x="4419638" y="3791217"/>
              <a:ext cx="484849" cy="439069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Skupina 11"/>
          <p:cNvGrpSpPr/>
          <p:nvPr/>
        </p:nvGrpSpPr>
        <p:grpSpPr>
          <a:xfrm>
            <a:off x="2775571" y="3375855"/>
            <a:ext cx="1302407" cy="874742"/>
            <a:chOff x="2775571" y="3419397"/>
            <a:chExt cx="1302407" cy="874742"/>
          </a:xfrm>
        </p:grpSpPr>
        <p:sp>
          <p:nvSpPr>
            <p:cNvPr id="9" name="TextovéPole 8"/>
            <p:cNvSpPr txBox="1"/>
            <p:nvPr/>
          </p:nvSpPr>
          <p:spPr>
            <a:xfrm>
              <a:off x="2775571" y="3924807"/>
              <a:ext cx="1146468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Prachatice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1" name="Přímá spojnice se šipkou 10"/>
            <p:cNvCxnSpPr>
              <a:stCxn id="9" idx="0"/>
            </p:cNvCxnSpPr>
            <p:nvPr/>
          </p:nvCxnSpPr>
          <p:spPr>
            <a:xfrm flipV="1">
              <a:off x="3348805" y="3419397"/>
              <a:ext cx="729173" cy="50541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8" name="Skupina 37"/>
          <p:cNvGrpSpPr/>
          <p:nvPr/>
        </p:nvGrpSpPr>
        <p:grpSpPr>
          <a:xfrm>
            <a:off x="2024895" y="2753583"/>
            <a:ext cx="1885972" cy="369332"/>
            <a:chOff x="2104119" y="2742143"/>
            <a:chExt cx="1885972" cy="369332"/>
          </a:xfrm>
        </p:grpSpPr>
        <p:sp>
          <p:nvSpPr>
            <p:cNvPr id="13" name="TextovéPole 12"/>
            <p:cNvSpPr txBox="1"/>
            <p:nvPr/>
          </p:nvSpPr>
          <p:spPr>
            <a:xfrm>
              <a:off x="2104119" y="2742143"/>
              <a:ext cx="1172116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Strakonice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1" name="Přímá spojnice se šipkou 20"/>
            <p:cNvCxnSpPr>
              <a:stCxn id="13" idx="3"/>
              <a:endCxn id="77" idx="5"/>
            </p:cNvCxnSpPr>
            <p:nvPr/>
          </p:nvCxnSpPr>
          <p:spPr>
            <a:xfrm flipV="1">
              <a:off x="3276235" y="2878034"/>
              <a:ext cx="713856" cy="48775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Skupina 53"/>
          <p:cNvGrpSpPr/>
          <p:nvPr/>
        </p:nvGrpSpPr>
        <p:grpSpPr>
          <a:xfrm>
            <a:off x="3553939" y="1827371"/>
            <a:ext cx="684803" cy="984787"/>
            <a:chOff x="3553939" y="1827371"/>
            <a:chExt cx="684803" cy="984787"/>
          </a:xfrm>
        </p:grpSpPr>
        <p:sp>
          <p:nvSpPr>
            <p:cNvPr id="102" name="TextovéPole 101"/>
            <p:cNvSpPr txBox="1"/>
            <p:nvPr/>
          </p:nvSpPr>
          <p:spPr>
            <a:xfrm>
              <a:off x="3553939" y="1827371"/>
              <a:ext cx="684803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Písek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51" name="Přímá spojnice se šipkou 50"/>
            <p:cNvCxnSpPr>
              <a:stCxn id="102" idx="2"/>
            </p:cNvCxnSpPr>
            <p:nvPr/>
          </p:nvCxnSpPr>
          <p:spPr>
            <a:xfrm>
              <a:off x="3896341" y="2196703"/>
              <a:ext cx="342401" cy="615455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51" name="Skupina 2050"/>
          <p:cNvGrpSpPr/>
          <p:nvPr/>
        </p:nvGrpSpPr>
        <p:grpSpPr>
          <a:xfrm>
            <a:off x="4927347" y="1827371"/>
            <a:ext cx="860654" cy="778668"/>
            <a:chOff x="4927347" y="1827371"/>
            <a:chExt cx="860654" cy="778668"/>
          </a:xfrm>
        </p:grpSpPr>
        <p:sp>
          <p:nvSpPr>
            <p:cNvPr id="112" name="TextovéPole 111"/>
            <p:cNvSpPr txBox="1"/>
            <p:nvPr/>
          </p:nvSpPr>
          <p:spPr>
            <a:xfrm>
              <a:off x="5051902" y="1827371"/>
              <a:ext cx="736099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Tábor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49" name="Přímá spojnice se šipkou 2048"/>
            <p:cNvCxnSpPr>
              <a:stCxn id="112" idx="2"/>
            </p:cNvCxnSpPr>
            <p:nvPr/>
          </p:nvCxnSpPr>
          <p:spPr>
            <a:xfrm flipH="1">
              <a:off x="4927347" y="2196703"/>
              <a:ext cx="492605" cy="409336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57" name="Skupina 2056"/>
          <p:cNvGrpSpPr/>
          <p:nvPr/>
        </p:nvGrpSpPr>
        <p:grpSpPr>
          <a:xfrm>
            <a:off x="5294852" y="2282873"/>
            <a:ext cx="1738479" cy="789212"/>
            <a:chOff x="5294852" y="2282873"/>
            <a:chExt cx="1738479" cy="789212"/>
          </a:xfrm>
        </p:grpSpPr>
        <p:sp>
          <p:nvSpPr>
            <p:cNvPr id="2052" name="TextovéPole 2051"/>
            <p:cNvSpPr txBox="1"/>
            <p:nvPr/>
          </p:nvSpPr>
          <p:spPr>
            <a:xfrm>
              <a:off x="5816331" y="2282873"/>
              <a:ext cx="1217000" cy="646331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Jindřichův </a:t>
              </a:r>
            </a:p>
            <a:p>
              <a:pPr algn="ctr"/>
              <a:r>
                <a:rPr lang="cs-CZ" dirty="0" smtClean="0">
                  <a:solidFill>
                    <a:srgbClr val="000000"/>
                  </a:solidFill>
                </a:rPr>
                <a:t>Hradec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56" name="Přímá spojnice se šipkou 2055"/>
            <p:cNvCxnSpPr>
              <a:stCxn id="2052" idx="1"/>
            </p:cNvCxnSpPr>
            <p:nvPr/>
          </p:nvCxnSpPr>
          <p:spPr>
            <a:xfrm flipH="1">
              <a:off x="5294852" y="2606039"/>
              <a:ext cx="521479" cy="466046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60" name="Skupina 2059"/>
          <p:cNvGrpSpPr/>
          <p:nvPr/>
        </p:nvGrpSpPr>
        <p:grpSpPr>
          <a:xfrm>
            <a:off x="4678666" y="3484472"/>
            <a:ext cx="2137682" cy="658730"/>
            <a:chOff x="4678666" y="3484472"/>
            <a:chExt cx="2137682" cy="658730"/>
          </a:xfrm>
        </p:grpSpPr>
        <p:sp>
          <p:nvSpPr>
            <p:cNvPr id="120" name="TextovéPole 119"/>
            <p:cNvSpPr txBox="1"/>
            <p:nvPr/>
          </p:nvSpPr>
          <p:spPr>
            <a:xfrm>
              <a:off x="5580112" y="3496871"/>
              <a:ext cx="1236236" cy="646331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rgbClr val="000000"/>
                  </a:solidFill>
                </a:rPr>
                <a:t>České</a:t>
              </a:r>
            </a:p>
            <a:p>
              <a:r>
                <a:rPr lang="cs-CZ" dirty="0" smtClean="0">
                  <a:solidFill>
                    <a:srgbClr val="000000"/>
                  </a:solidFill>
                </a:rPr>
                <a:t>Budějovice</a:t>
              </a:r>
            </a:p>
          </p:txBody>
        </p:sp>
        <p:cxnSp>
          <p:nvCxnSpPr>
            <p:cNvPr id="2059" name="Přímá spojnice se šipkou 2058"/>
            <p:cNvCxnSpPr>
              <a:stCxn id="120" idx="1"/>
            </p:cNvCxnSpPr>
            <p:nvPr/>
          </p:nvCxnSpPr>
          <p:spPr>
            <a:xfrm flipH="1" flipV="1">
              <a:off x="4678666" y="3484472"/>
              <a:ext cx="901446" cy="335565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12459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77" grpId="0" animBg="1"/>
      <p:bldP spid="78" grpId="0" animBg="1"/>
      <p:bldP spid="79" grpId="0" animBg="1"/>
      <p:bldP spid="80" grpId="0" animBg="1"/>
      <p:bldP spid="91" grpId="0" animBg="1"/>
      <p:bldP spid="9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548" y="1295623"/>
            <a:ext cx="8143875" cy="470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9979" y="4010941"/>
            <a:ext cx="2600230" cy="2001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2176459" y="2678982"/>
            <a:ext cx="1217318" cy="3252215"/>
            <a:chOff x="2176459" y="2678982"/>
            <a:chExt cx="1217318" cy="3252215"/>
          </a:xfrm>
        </p:grpSpPr>
        <p:pic>
          <p:nvPicPr>
            <p:cNvPr id="2061" name="Picture 13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31840" y="2678982"/>
              <a:ext cx="261937" cy="1096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62" name="Picture 14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20374" y="3747516"/>
              <a:ext cx="403225" cy="6619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63" name="Picture 15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09617" y="4367510"/>
              <a:ext cx="361950" cy="15636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64" name="Picture 16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75752" y="5575596"/>
              <a:ext cx="385763" cy="3460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65" name="Picture 17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76459" y="5135273"/>
              <a:ext cx="541337" cy="465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071" name="Picture 2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9107" y="4403070"/>
            <a:ext cx="742950" cy="1195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9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Řeky protékající Jihočeským krajem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8632" y="4542698"/>
            <a:ext cx="493713" cy="938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23599" y="4150807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Lužnice</a:t>
            </a:r>
            <a:endParaRPr lang="cs-CZ" b="1" dirty="0">
              <a:solidFill>
                <a:srgbClr val="000099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219143">
            <a:off x="3566206" y="5147999"/>
            <a:ext cx="102070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3617241" y="4224837"/>
            <a:ext cx="2086712" cy="910436"/>
            <a:chOff x="3617241" y="4224837"/>
            <a:chExt cx="2086712" cy="910436"/>
          </a:xfrm>
        </p:grpSpPr>
        <p:sp>
          <p:nvSpPr>
            <p:cNvPr id="68" name="TextovéPole 67"/>
            <p:cNvSpPr txBox="1"/>
            <p:nvPr/>
          </p:nvSpPr>
          <p:spPr>
            <a:xfrm>
              <a:off x="4557485" y="4224837"/>
              <a:ext cx="1146468" cy="369332"/>
            </a:xfrm>
            <a:prstGeom prst="rect">
              <a:avLst/>
            </a:prstGeom>
            <a:solidFill>
              <a:srgbClr val="0000FF">
                <a:alpha val="25000"/>
              </a:srgbClr>
            </a:solidFill>
          </p:spPr>
          <p:txBody>
            <a:bodyPr wrap="none" rtlCol="0">
              <a:spAutoFit/>
            </a:bodyPr>
            <a:lstStyle/>
            <a:p>
              <a:r>
                <a:rPr lang="cs-CZ" b="1" i="1" dirty="0" smtClean="0">
                  <a:solidFill>
                    <a:srgbClr val="000099"/>
                  </a:solidFill>
                </a:rPr>
                <a:t>Rožmberk</a:t>
              </a:r>
              <a:endParaRPr lang="cs-CZ" b="1" i="1" dirty="0">
                <a:solidFill>
                  <a:srgbClr val="000099"/>
                </a:solidFill>
              </a:endParaRPr>
            </a:p>
          </p:txBody>
        </p:sp>
        <p:cxnSp>
          <p:nvCxnSpPr>
            <p:cNvPr id="8" name="Přímá spojnice se šipkou 7"/>
            <p:cNvCxnSpPr>
              <a:stCxn id="68" idx="2"/>
            </p:cNvCxnSpPr>
            <p:nvPr/>
          </p:nvCxnSpPr>
          <p:spPr>
            <a:xfrm flipH="1">
              <a:off x="3617241" y="4594169"/>
              <a:ext cx="1513478" cy="541104"/>
            </a:xfrm>
            <a:prstGeom prst="straightConnector1">
              <a:avLst/>
            </a:prstGeom>
            <a:ln>
              <a:solidFill>
                <a:srgbClr val="0000FF"/>
              </a:solidFill>
              <a:prstDash val="sys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89577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Town hall in Prachatice in 2011 (3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5" y="2708920"/>
            <a:ext cx="6292258" cy="4192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4255" y="2339588"/>
            <a:ext cx="1858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Náměstí s radnicí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948264" y="82974"/>
            <a:ext cx="1524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Městská brána</a:t>
            </a:r>
            <a:endParaRPr lang="cs-CZ" dirty="0"/>
          </a:p>
        </p:txBody>
      </p:sp>
      <p:pic>
        <p:nvPicPr>
          <p:cNvPr id="7172" name="Picture 4" descr="Soubor:Prachatice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5962" y="-7108"/>
            <a:ext cx="5445572" cy="4084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Prachatice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890556" y="4077072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Městská brána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929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Soubor:Muttich, Kamil Vladislav - Mistr Jan Hus na hranici v Kostnici 141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7965" y="2543628"/>
            <a:ext cx="3086100" cy="434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22079" y="836712"/>
            <a:ext cx="18117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aseline="-25000" dirty="0" smtClean="0">
                <a:solidFill>
                  <a:srgbClr val="000000"/>
                </a:solidFill>
              </a:rPr>
              <a:t>*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1370 Husinec</a:t>
            </a:r>
            <a:endParaRPr lang="cs-CZ" sz="2000" dirty="0">
              <a:solidFill>
                <a:srgbClr val="0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15589" y="1373580"/>
            <a:ext cx="25827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aseline="-25000" dirty="0" smtClean="0">
                <a:solidFill>
                  <a:srgbClr val="000000"/>
                </a:solidFill>
              </a:rPr>
              <a:t>†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14. </a:t>
            </a:r>
            <a:r>
              <a:rPr lang="cs-CZ" sz="2000" dirty="0">
                <a:solidFill>
                  <a:srgbClr val="000000"/>
                </a:solidFill>
              </a:rPr>
              <a:t>7</a:t>
            </a:r>
            <a:r>
              <a:rPr lang="cs-CZ" sz="2000" dirty="0" smtClean="0">
                <a:solidFill>
                  <a:srgbClr val="000000"/>
                </a:solidFill>
              </a:rPr>
              <a:t>. 1415 Kostnice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04147" y="884235"/>
            <a:ext cx="958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Byl:</a:t>
            </a:r>
            <a:endParaRPr lang="cs-CZ" sz="3200" b="1" i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65128" y="884235"/>
            <a:ext cx="253787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0000"/>
                </a:solidFill>
                <a:cs typeface="Times New Roman" pitchFamily="18" charset="0"/>
              </a:rPr>
              <a:t>Kazatel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0000"/>
                </a:solidFill>
                <a:cs typeface="Times New Roman" pitchFamily="18" charset="0"/>
              </a:rPr>
              <a:t>Reformátor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0000"/>
                </a:solidFill>
                <a:cs typeface="Times New Roman" pitchFamily="18" charset="0"/>
              </a:rPr>
              <a:t>Myslitel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0040" y="3304276"/>
            <a:ext cx="882966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Učil na univerzitě, kde byl rektorem 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Psal traktáty latinsky a pro prostý lid v češtině, jejichž žánr byl určen pro šíření </a:t>
            </a:r>
          </a:p>
          <a:p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náboženských a politických idejí 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Nejznámější dílo je </a:t>
            </a:r>
            <a:r>
              <a:rPr lang="cs-CZ" sz="2000" dirty="0" err="1" smtClean="0">
                <a:solidFill>
                  <a:srgbClr val="000000"/>
                </a:solidFill>
                <a:cs typeface="Times New Roman" pitchFamily="18" charset="0"/>
              </a:rPr>
              <a:t>Ortographia</a:t>
            </a: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  <a:cs typeface="Times New Roman" pitchFamily="18" charset="0"/>
              </a:rPr>
              <a:t>Bohemica</a:t>
            </a: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, které pojednává o českém pravopise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Hus za svoje myšlenky byl prohlášen kacířem a v  roce 1415 v Kostnici upálen</a:t>
            </a:r>
            <a:endParaRPr lang="cs-CZ" sz="2000" dirty="0">
              <a:solidFill>
                <a:srgbClr val="000000"/>
              </a:solidFill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37166" y="5882788"/>
            <a:ext cx="36215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Mistr Jan Hus na hranici v Kostnici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94226" y="0"/>
            <a:ext cx="7131784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Jan Hus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Soubor:Jan Vilímek - Mistr Jan Hu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56727" cy="3223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716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0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 build="allAtOnce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Rozhledna Boubin ukazka vyhledu 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3" y="0"/>
            <a:ext cx="5373106" cy="4029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173" y="0"/>
            <a:ext cx="2573511" cy="5486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 Boubínský prales</a:t>
            </a:r>
            <a:endParaRPr lang="cs-CZ" sz="2400" dirty="0"/>
          </a:p>
        </p:txBody>
      </p:sp>
      <p:pic>
        <p:nvPicPr>
          <p:cNvPr id="8196" name="Picture 4" descr="Soubor:GuentherZ 2005-04-24 0194 Jeleni Vrchy Schwarzenbergkanal Tunneleingang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800" y="3429001"/>
            <a:ext cx="5169346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Soubor:Schwarzenbergscher Schwemmkanal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9933" y="1839787"/>
            <a:ext cx="3761537" cy="5018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669337" y="3452887"/>
            <a:ext cx="34730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FFFF"/>
                </a:solidFill>
              </a:rPr>
              <a:t>Horní portál u Jeleních </a:t>
            </a:r>
            <a:r>
              <a:rPr lang="cs-CZ" sz="2000" b="1" dirty="0">
                <a:solidFill>
                  <a:srgbClr val="00FFFF"/>
                </a:solidFill>
              </a:rPr>
              <a:t>V</a:t>
            </a:r>
            <a:r>
              <a:rPr lang="cs-CZ" sz="2000" b="1" dirty="0" smtClean="0">
                <a:solidFill>
                  <a:srgbClr val="00FFFF"/>
                </a:solidFill>
              </a:rPr>
              <a:t>rchů</a:t>
            </a:r>
            <a:endParaRPr lang="cs-CZ" sz="2000" b="1" dirty="0">
              <a:solidFill>
                <a:srgbClr val="00FFFF"/>
              </a:solidFill>
            </a:endParaRPr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3275856" y="4500466"/>
            <a:ext cx="4729679" cy="643035"/>
          </a:xfrm>
          <a:prstGeom prst="rect">
            <a:avLst/>
          </a:prstGeom>
        </p:spPr>
        <p:txBody>
          <a:bodyPr vert="horz" rtlCol="0" anchor="ctr">
            <a:normAutofit fontScale="55000" lnSpcReduction="20000"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400" dirty="0" smtClean="0"/>
              <a:t> </a:t>
            </a:r>
          </a:p>
          <a:p>
            <a:r>
              <a:rPr lang="cs-CZ" dirty="0" smtClean="0"/>
              <a:t>Schwarzenberský</a:t>
            </a:r>
            <a:r>
              <a:rPr lang="cs-CZ" sz="5100" dirty="0" smtClean="0"/>
              <a:t> plavební kanál</a:t>
            </a:r>
            <a:endParaRPr lang="cs-CZ" sz="51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303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0" name="Picture 4" descr="Soubor:Blatna (CZE) - castle (front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80" y="0"/>
            <a:ext cx="4892486" cy="407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Soubor:Zámek Blatná (2010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047502"/>
            <a:ext cx="5158071" cy="3868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Zámek – Blatná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4268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Památník Jana Žižky u Sudoměře (2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-43544"/>
            <a:ext cx="4602088" cy="6903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 Sudoměř – Památník Jana Žižky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16380" y="6432661"/>
            <a:ext cx="2371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Bitva u Sudoměře 1420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954268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4" name="Picture 6" descr="Soubor:Písek-nábřeží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211243"/>
            <a:ext cx="6234381" cy="4675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0" y="3646845"/>
            <a:ext cx="23371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Velké náměstí v Písku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915816" y="6181787"/>
            <a:ext cx="22685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Nové nábřeží v Písku</a:t>
            </a:r>
          </a:p>
          <a:p>
            <a:pPr algn="ctr"/>
            <a:r>
              <a:rPr lang="cs-CZ" b="1" dirty="0" smtClean="0">
                <a:solidFill>
                  <a:srgbClr val="FFFF00"/>
                </a:solidFill>
              </a:rPr>
              <a:t>(tzv. </a:t>
            </a:r>
            <a:r>
              <a:rPr lang="cs-CZ" b="1" i="1" dirty="0" smtClean="0">
                <a:solidFill>
                  <a:srgbClr val="FFFF00"/>
                </a:solidFill>
              </a:rPr>
              <a:t>Titanic)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22530" name="Picture 2" descr="Soubor:Pisecke namesti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77"/>
            <a:ext cx="4861024" cy="3645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61024" y="0"/>
            <a:ext cx="4282976" cy="837306"/>
          </a:xfrm>
        </p:spPr>
        <p:txBody>
          <a:bodyPr/>
          <a:lstStyle/>
          <a:p>
            <a:pPr algn="ctr"/>
            <a:r>
              <a:rPr lang="cs-CZ" dirty="0" smtClean="0"/>
              <a:t> Písek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2188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Soubor:Orlík 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4386" y="1316008"/>
            <a:ext cx="5706663" cy="5549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195736" y="2924944"/>
            <a:ext cx="1396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FF00"/>
                </a:solidFill>
              </a:rPr>
              <a:t>Zámek Orlík</a:t>
            </a:r>
            <a:endParaRPr lang="cs-CZ" b="1" i="1" dirty="0">
              <a:solidFill>
                <a:srgbClr val="FFFF00"/>
              </a:solidFill>
            </a:endParaRPr>
          </a:p>
        </p:txBody>
      </p:sp>
      <p:pic>
        <p:nvPicPr>
          <p:cNvPr id="17" name="Picture 2" descr="Soubor:Zvíkov 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750" y="-2998"/>
            <a:ext cx="5345589" cy="3561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3131840" cy="83730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Hrad Zvíkov</a:t>
            </a:r>
            <a:endParaRPr lang="cs-CZ" dirty="0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6012160" y="1324083"/>
            <a:ext cx="3128889" cy="837306"/>
          </a:xfrm>
          <a:prstGeom prst="rect">
            <a:avLst/>
          </a:prstGeom>
        </p:spPr>
        <p:txBody>
          <a:bodyPr vert="horz" rtlCol="0" anchor="ctr">
            <a:normAutofit fontScale="92500"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/>
              <a:t> </a:t>
            </a:r>
            <a:r>
              <a:rPr lang="cs-CZ" sz="4300" dirty="0" smtClean="0"/>
              <a:t>Zámek Orlík</a:t>
            </a:r>
            <a:endParaRPr lang="cs-CZ" sz="4300" dirty="0"/>
          </a:p>
        </p:txBody>
      </p:sp>
    </p:spTree>
    <p:extLst>
      <p:ext uri="{BB962C8B-B14F-4D97-AF65-F5344CB8AC3E}">
        <p14:creationId xmlns:p14="http://schemas.microsoft.com/office/powerpoint/2010/main" val="325954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2" name="Picture 4" descr="Soubor:Kozi Hradek 2005-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" y="0"/>
            <a:ext cx="5662280" cy="3793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50" name="Picture 2" descr="Soubor:Kozi Hradek 2005-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403" y="2531356"/>
            <a:ext cx="6311598" cy="4331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Kozí Hrádek – zřícenina gotického hradu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0484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8" name="Picture 4" descr="Soubor:Bechyně, koste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5925" y="0"/>
            <a:ext cx="5272187" cy="3532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26" name="Picture 2" descr="Soubor:Bechyně, záme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51" y="17113"/>
            <a:ext cx="5296249" cy="3972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Bechyně</a:t>
            </a:r>
            <a:endParaRPr lang="cs-CZ" dirty="0"/>
          </a:p>
        </p:txBody>
      </p:sp>
      <p:pic>
        <p:nvPicPr>
          <p:cNvPr id="26630" name="Picture 6" descr="Soubor:Most-bechyňská duh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0212" y="3284985"/>
            <a:ext cx="4775365" cy="3581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166518" y="3519227"/>
            <a:ext cx="1954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Náměstí v Bechyni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7624" y="3945756"/>
            <a:ext cx="18710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Bechyňský zámek</a:t>
            </a:r>
            <a:endParaRPr lang="cs-CZ" b="1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10212" y="5948285"/>
            <a:ext cx="35317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FFFF"/>
                </a:solidFill>
              </a:rPr>
              <a:t>Železobetonový most nazývaný</a:t>
            </a:r>
          </a:p>
          <a:p>
            <a:r>
              <a:rPr lang="cs-CZ" dirty="0" smtClean="0">
                <a:solidFill>
                  <a:srgbClr val="00FFFF"/>
                </a:solidFill>
              </a:rPr>
              <a:t> „Bechyňská Duha“</a:t>
            </a:r>
          </a:p>
          <a:p>
            <a:r>
              <a:rPr lang="cs-CZ" dirty="0" smtClean="0">
                <a:solidFill>
                  <a:srgbClr val="00FFFF"/>
                </a:solidFill>
              </a:rPr>
              <a:t> nad údolím Lužnice ve výšce 50 m </a:t>
            </a:r>
            <a:endParaRPr lang="cs-CZ" dirty="0">
              <a:solidFill>
                <a:srgbClr val="00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0484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10" name="Picture 10" descr="Soubor:Myotis nattereri copulatio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7" y="3328682"/>
            <a:ext cx="4706750" cy="353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6" name="Picture 6" descr="Soubor:Chýnovská jeskyně(6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8681" y="2778967"/>
            <a:ext cx="3059833" cy="4079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2" name="Picture 2" descr="Soubor:Chýnovská jeskyně(4)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4776" y="-18142"/>
            <a:ext cx="5098584" cy="3823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4" name="Picture 4" descr="Soubor:Chýnovská jeskyně(3)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514" y="-7371"/>
            <a:ext cx="5084223" cy="3813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Chýnovská jeskyně</a:t>
            </a:r>
            <a:endParaRPr lang="cs-CZ" dirty="0"/>
          </a:p>
        </p:txBody>
      </p:sp>
      <p:pic>
        <p:nvPicPr>
          <p:cNvPr id="25608" name="Picture 8" descr="Soubor:Chýnovská jeskyně(vchod)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79074"/>
            <a:ext cx="2847635" cy="3796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0484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700" name="Picture 4" descr="Soubor:Stádlecký most panorama (2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506" y="0"/>
            <a:ext cx="9158514" cy="2575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704" name="Picture 8" descr="Soubor:Stádleck most (10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73609"/>
            <a:ext cx="5940152" cy="3979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45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Stádlecký empírový řetězový most přes </a:t>
            </a:r>
            <a:br>
              <a:rPr lang="cs-CZ" dirty="0" smtClean="0"/>
            </a:br>
            <a:r>
              <a:rPr lang="cs-CZ" dirty="0" smtClean="0"/>
              <a:t>řeku Lužnici</a:t>
            </a:r>
            <a:endParaRPr lang="cs-CZ" dirty="0"/>
          </a:p>
        </p:txBody>
      </p:sp>
      <p:pic>
        <p:nvPicPr>
          <p:cNvPr id="29702" name="Picture 6" descr="Soubor:Stádleck most (8)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5" y="3423277"/>
            <a:ext cx="5162579" cy="3458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6111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Jindřichův Hradec-záme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27"/>
            <a:ext cx="5940152" cy="4455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794" name="Picture 2" descr="Soubor:Jindrichuv Hradec-square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939723"/>
            <a:ext cx="7828688" cy="3933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10" y="25400"/>
            <a:ext cx="4077072" cy="95532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</a:t>
            </a:r>
            <a:r>
              <a:rPr lang="cs-CZ" sz="3600" dirty="0" smtClean="0"/>
              <a:t>Zámek v Jindřichově Hradci </a:t>
            </a:r>
            <a:endParaRPr lang="cs-CZ" sz="3600" dirty="0"/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4859361" y="2973556"/>
            <a:ext cx="4253345" cy="910887"/>
          </a:xfrm>
          <a:prstGeom prst="rect">
            <a:avLst/>
          </a:prstGeom>
        </p:spPr>
        <p:txBody>
          <a:bodyPr vert="horz" rtlCol="0" anchor="ctr">
            <a:normAutofit fontScale="52500" lnSpcReduction="20000"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600" dirty="0" smtClean="0"/>
              <a:t> </a:t>
            </a:r>
            <a:r>
              <a:rPr lang="cs-CZ" sz="6100" dirty="0"/>
              <a:t>Centrum v Jindřichově Hradci </a:t>
            </a:r>
          </a:p>
        </p:txBody>
      </p:sp>
    </p:spTree>
    <p:extLst>
      <p:ext uri="{BB962C8B-B14F-4D97-AF65-F5344CB8AC3E}">
        <p14:creationId xmlns:p14="http://schemas.microsoft.com/office/powerpoint/2010/main" val="3267942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Soubor:Tř zámek 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370" y="0"/>
            <a:ext cx="6227512" cy="414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Zámek Třeboň</a:t>
            </a:r>
            <a:endParaRPr lang="cs-CZ" dirty="0"/>
          </a:p>
        </p:txBody>
      </p:sp>
      <p:pic>
        <p:nvPicPr>
          <p:cNvPr id="31750" name="Picture 6" descr="Soubor:Třeboň Schloss - Archiv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3452" y="4150724"/>
            <a:ext cx="3648405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754" name="Picture 10" descr="Soubor:Třeboň Schloss - Rosenberger Tor 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9" y="1796452"/>
            <a:ext cx="3828818" cy="5105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756" name="Picture 12" descr="Soubor:Třeboň Schloss - Rosenberger Tor 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3012" y="0"/>
            <a:ext cx="1894530" cy="2526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442689" y="1"/>
            <a:ext cx="1704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FF00"/>
                </a:solidFill>
              </a:rPr>
              <a:t>Rožmberský erb</a:t>
            </a:r>
            <a:endParaRPr lang="cs-CZ" b="1" i="1" dirty="0">
              <a:solidFill>
                <a:srgbClr val="FFFF00"/>
              </a:solidFill>
            </a:endParaRPr>
          </a:p>
        </p:txBody>
      </p:sp>
      <p:pic>
        <p:nvPicPr>
          <p:cNvPr id="2050" name="Picture 2" descr="Soubor:Tř zámek slun hodiny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371" y="3140968"/>
            <a:ext cx="2486388" cy="3729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8370" y="6254153"/>
            <a:ext cx="2332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FF00"/>
                </a:solidFill>
              </a:rPr>
              <a:t>Schwarnzenberský erb</a:t>
            </a:r>
            <a:endParaRPr lang="cs-CZ" b="1" i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872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Soubor:Dačice, Palackého náměstí z věž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3499" y="2716148"/>
            <a:ext cx="5546014" cy="4159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848" name="Picture 8" descr="Soubor:Dacice chateau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561" y="-14514"/>
            <a:ext cx="5014609" cy="2958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850" name="Picture 10" descr="Soubor:Cube sugar statue Dacic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535" y="2397345"/>
            <a:ext cx="2510278" cy="4475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652122" y="6488668"/>
            <a:ext cx="2351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Centrum města Dačice</a:t>
            </a:r>
            <a:endParaRPr lang="cs-CZ" b="1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26555" y="5934670"/>
            <a:ext cx="223009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i="1" dirty="0" smtClean="0">
                <a:solidFill>
                  <a:srgbClr val="0000FF"/>
                </a:solidFill>
              </a:rPr>
              <a:t>Památník první </a:t>
            </a:r>
          </a:p>
          <a:p>
            <a:pPr algn="ctr"/>
            <a:r>
              <a:rPr lang="cs-CZ" b="1" i="1" dirty="0" smtClean="0">
                <a:solidFill>
                  <a:srgbClr val="0000FF"/>
                </a:solidFill>
              </a:rPr>
              <a:t>kostky cukru na světě</a:t>
            </a:r>
          </a:p>
          <a:p>
            <a:pPr algn="ctr"/>
            <a:r>
              <a:rPr lang="cs-CZ" b="1" i="1" dirty="0" smtClean="0">
                <a:solidFill>
                  <a:srgbClr val="0000FF"/>
                </a:solidFill>
              </a:rPr>
              <a:t>r. 1843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3401" y="518"/>
            <a:ext cx="1550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Zámek Dačice</a:t>
            </a:r>
            <a:endParaRPr lang="cs-CZ" b="1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811584" y="4454549"/>
            <a:ext cx="13324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Městská věž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Dačice</a:t>
            </a:r>
            <a:endParaRPr lang="cs-CZ" dirty="0"/>
          </a:p>
        </p:txBody>
      </p:sp>
      <p:pic>
        <p:nvPicPr>
          <p:cNvPr id="35844" name="Picture 4" descr="Soubor:Saint Lorenc church Dačice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9198" y="-14515"/>
            <a:ext cx="1994802" cy="4518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3276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037311"/>
              </p:ext>
            </p:extLst>
          </p:nvPr>
        </p:nvGraphicFramePr>
        <p:xfrm>
          <a:off x="2547" y="0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4050196"/>
                <a:gridCol w="4050196"/>
              </a:tblGrid>
              <a:tr h="370840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533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Vyplňte</a:t>
                      </a:r>
                      <a:r>
                        <a:rPr lang="cs-CZ" baseline="0" dirty="0" smtClean="0"/>
                        <a:t> slepou mapu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25" name="Picture 1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3446" y="1992212"/>
            <a:ext cx="4296161" cy="33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0199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Kontrola doplnění slepé mapy</a:t>
            </a:r>
            <a:endParaRPr lang="cs-CZ" dirty="0"/>
          </a:p>
        </p:txBody>
      </p:sp>
      <p:pic>
        <p:nvPicPr>
          <p:cNvPr id="3091" name="Picture 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6828" y="2204864"/>
            <a:ext cx="2495550" cy="1938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5" name="Ovál 34"/>
          <p:cNvSpPr/>
          <p:nvPr/>
        </p:nvSpPr>
        <p:spPr>
          <a:xfrm>
            <a:off x="4545921" y="3354323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77" name="Ovál 76"/>
          <p:cNvSpPr/>
          <p:nvPr/>
        </p:nvSpPr>
        <p:spPr>
          <a:xfrm>
            <a:off x="3922039" y="2868038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78" name="Ovál 77"/>
          <p:cNvSpPr/>
          <p:nvPr/>
        </p:nvSpPr>
        <p:spPr>
          <a:xfrm>
            <a:off x="4242611" y="2789299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79" name="Ovál 78"/>
          <p:cNvSpPr/>
          <p:nvPr/>
        </p:nvSpPr>
        <p:spPr>
          <a:xfrm>
            <a:off x="4881628" y="2606039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80" name="Ovál 79"/>
          <p:cNvSpPr/>
          <p:nvPr/>
        </p:nvSpPr>
        <p:spPr>
          <a:xfrm>
            <a:off x="5249133" y="3072085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91" name="Ovál 90"/>
          <p:cNvSpPr/>
          <p:nvPr/>
        </p:nvSpPr>
        <p:spPr>
          <a:xfrm>
            <a:off x="4396779" y="3745498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92" name="Ovál 91"/>
          <p:cNvSpPr/>
          <p:nvPr/>
        </p:nvSpPr>
        <p:spPr>
          <a:xfrm>
            <a:off x="4083020" y="3325716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4077978" y="3791217"/>
            <a:ext cx="1653017" cy="808401"/>
            <a:chOff x="4077978" y="3791217"/>
            <a:chExt cx="1653017" cy="808401"/>
          </a:xfrm>
        </p:grpSpPr>
        <p:sp>
          <p:nvSpPr>
            <p:cNvPr id="5" name="TextovéPole 4"/>
            <p:cNvSpPr txBox="1"/>
            <p:nvPr/>
          </p:nvSpPr>
          <p:spPr>
            <a:xfrm>
              <a:off x="4077978" y="4230286"/>
              <a:ext cx="1653017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Český Krumlov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7" name="Přímá spojnice se šipkou 6"/>
            <p:cNvCxnSpPr>
              <a:stCxn id="5" idx="0"/>
            </p:cNvCxnSpPr>
            <p:nvPr/>
          </p:nvCxnSpPr>
          <p:spPr>
            <a:xfrm flipH="1" flipV="1">
              <a:off x="4419638" y="3791217"/>
              <a:ext cx="484849" cy="439069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Skupina 11"/>
          <p:cNvGrpSpPr/>
          <p:nvPr/>
        </p:nvGrpSpPr>
        <p:grpSpPr>
          <a:xfrm>
            <a:off x="2775571" y="3375855"/>
            <a:ext cx="1302407" cy="874742"/>
            <a:chOff x="2775571" y="3419397"/>
            <a:chExt cx="1302407" cy="874742"/>
          </a:xfrm>
        </p:grpSpPr>
        <p:sp>
          <p:nvSpPr>
            <p:cNvPr id="9" name="TextovéPole 8"/>
            <p:cNvSpPr txBox="1"/>
            <p:nvPr/>
          </p:nvSpPr>
          <p:spPr>
            <a:xfrm>
              <a:off x="2775571" y="3924807"/>
              <a:ext cx="1146468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Prachatice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1" name="Přímá spojnice se šipkou 10"/>
            <p:cNvCxnSpPr>
              <a:stCxn id="9" idx="0"/>
            </p:cNvCxnSpPr>
            <p:nvPr/>
          </p:nvCxnSpPr>
          <p:spPr>
            <a:xfrm flipV="1">
              <a:off x="3348805" y="3419397"/>
              <a:ext cx="729173" cy="50541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8" name="Skupina 37"/>
          <p:cNvGrpSpPr/>
          <p:nvPr/>
        </p:nvGrpSpPr>
        <p:grpSpPr>
          <a:xfrm>
            <a:off x="2024895" y="2753583"/>
            <a:ext cx="1885972" cy="369332"/>
            <a:chOff x="2104119" y="2742143"/>
            <a:chExt cx="1885972" cy="369332"/>
          </a:xfrm>
        </p:grpSpPr>
        <p:sp>
          <p:nvSpPr>
            <p:cNvPr id="13" name="TextovéPole 12"/>
            <p:cNvSpPr txBox="1"/>
            <p:nvPr/>
          </p:nvSpPr>
          <p:spPr>
            <a:xfrm>
              <a:off x="2104119" y="2742143"/>
              <a:ext cx="1172116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Strakonice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1" name="Přímá spojnice se šipkou 20"/>
            <p:cNvCxnSpPr>
              <a:stCxn id="13" idx="3"/>
              <a:endCxn id="77" idx="5"/>
            </p:cNvCxnSpPr>
            <p:nvPr/>
          </p:nvCxnSpPr>
          <p:spPr>
            <a:xfrm flipV="1">
              <a:off x="3276235" y="2878034"/>
              <a:ext cx="713856" cy="48775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Skupina 53"/>
          <p:cNvGrpSpPr/>
          <p:nvPr/>
        </p:nvGrpSpPr>
        <p:grpSpPr>
          <a:xfrm>
            <a:off x="3553939" y="1827371"/>
            <a:ext cx="684803" cy="984787"/>
            <a:chOff x="3553939" y="1827371"/>
            <a:chExt cx="684803" cy="984787"/>
          </a:xfrm>
        </p:grpSpPr>
        <p:sp>
          <p:nvSpPr>
            <p:cNvPr id="102" name="TextovéPole 101"/>
            <p:cNvSpPr txBox="1"/>
            <p:nvPr/>
          </p:nvSpPr>
          <p:spPr>
            <a:xfrm>
              <a:off x="3553939" y="1827371"/>
              <a:ext cx="684803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Písek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51" name="Přímá spojnice se šipkou 50"/>
            <p:cNvCxnSpPr>
              <a:stCxn id="102" idx="2"/>
            </p:cNvCxnSpPr>
            <p:nvPr/>
          </p:nvCxnSpPr>
          <p:spPr>
            <a:xfrm>
              <a:off x="3896341" y="2196703"/>
              <a:ext cx="342401" cy="615455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51" name="Skupina 2050"/>
          <p:cNvGrpSpPr/>
          <p:nvPr/>
        </p:nvGrpSpPr>
        <p:grpSpPr>
          <a:xfrm>
            <a:off x="4927347" y="1827371"/>
            <a:ext cx="860654" cy="778668"/>
            <a:chOff x="4927347" y="1827371"/>
            <a:chExt cx="860654" cy="778668"/>
          </a:xfrm>
        </p:grpSpPr>
        <p:sp>
          <p:nvSpPr>
            <p:cNvPr id="112" name="TextovéPole 111"/>
            <p:cNvSpPr txBox="1"/>
            <p:nvPr/>
          </p:nvSpPr>
          <p:spPr>
            <a:xfrm>
              <a:off x="5051902" y="1827371"/>
              <a:ext cx="736099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Tábor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49" name="Přímá spojnice se šipkou 2048"/>
            <p:cNvCxnSpPr>
              <a:stCxn id="112" idx="2"/>
            </p:cNvCxnSpPr>
            <p:nvPr/>
          </p:nvCxnSpPr>
          <p:spPr>
            <a:xfrm flipH="1">
              <a:off x="4927347" y="2196703"/>
              <a:ext cx="492605" cy="409336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57" name="Skupina 2056"/>
          <p:cNvGrpSpPr/>
          <p:nvPr/>
        </p:nvGrpSpPr>
        <p:grpSpPr>
          <a:xfrm>
            <a:off x="5294852" y="2282873"/>
            <a:ext cx="1738479" cy="789212"/>
            <a:chOff x="5294852" y="2282873"/>
            <a:chExt cx="1738479" cy="789212"/>
          </a:xfrm>
        </p:grpSpPr>
        <p:sp>
          <p:nvSpPr>
            <p:cNvPr id="2052" name="TextovéPole 2051"/>
            <p:cNvSpPr txBox="1"/>
            <p:nvPr/>
          </p:nvSpPr>
          <p:spPr>
            <a:xfrm>
              <a:off x="5816331" y="2282873"/>
              <a:ext cx="1217000" cy="646331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Jindřichův </a:t>
              </a:r>
            </a:p>
            <a:p>
              <a:pPr algn="ctr"/>
              <a:r>
                <a:rPr lang="cs-CZ" dirty="0" smtClean="0">
                  <a:solidFill>
                    <a:srgbClr val="000000"/>
                  </a:solidFill>
                </a:rPr>
                <a:t>Hradec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56" name="Přímá spojnice se šipkou 2055"/>
            <p:cNvCxnSpPr>
              <a:stCxn id="2052" idx="1"/>
            </p:cNvCxnSpPr>
            <p:nvPr/>
          </p:nvCxnSpPr>
          <p:spPr>
            <a:xfrm flipH="1">
              <a:off x="5294852" y="2606039"/>
              <a:ext cx="521479" cy="466046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60" name="Skupina 2059"/>
          <p:cNvGrpSpPr/>
          <p:nvPr/>
        </p:nvGrpSpPr>
        <p:grpSpPr>
          <a:xfrm>
            <a:off x="4678666" y="3484472"/>
            <a:ext cx="2137682" cy="658730"/>
            <a:chOff x="4678666" y="3484472"/>
            <a:chExt cx="2137682" cy="658730"/>
          </a:xfrm>
        </p:grpSpPr>
        <p:sp>
          <p:nvSpPr>
            <p:cNvPr id="120" name="TextovéPole 119"/>
            <p:cNvSpPr txBox="1"/>
            <p:nvPr/>
          </p:nvSpPr>
          <p:spPr>
            <a:xfrm>
              <a:off x="5580112" y="3496871"/>
              <a:ext cx="1236236" cy="646331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rgbClr val="000000"/>
                  </a:solidFill>
                </a:rPr>
                <a:t>České</a:t>
              </a:r>
            </a:p>
            <a:p>
              <a:r>
                <a:rPr lang="cs-CZ" dirty="0" smtClean="0">
                  <a:solidFill>
                    <a:srgbClr val="000000"/>
                  </a:solidFill>
                </a:rPr>
                <a:t>Budějovice</a:t>
              </a:r>
            </a:p>
          </p:txBody>
        </p:sp>
        <p:cxnSp>
          <p:nvCxnSpPr>
            <p:cNvPr id="2059" name="Přímá spojnice se šipkou 2058"/>
            <p:cNvCxnSpPr>
              <a:stCxn id="120" idx="1"/>
            </p:cNvCxnSpPr>
            <p:nvPr/>
          </p:nvCxnSpPr>
          <p:spPr>
            <a:xfrm flipH="1" flipV="1">
              <a:off x="4678666" y="3484472"/>
              <a:ext cx="901446" cy="335565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29110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77" grpId="0" animBg="1"/>
      <p:bldP spid="78" grpId="0" animBg="1"/>
      <p:bldP spid="79" grpId="0" animBg="1"/>
      <p:bldP spid="80" grpId="0" animBg="1"/>
      <p:bldP spid="91" grpId="0" animBg="1"/>
      <p:bldP spid="9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BROŽ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Petr.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Soubor:Town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hall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in Prachatice in 2011 (3).JPG.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30.5.2011 [cit. 2012-03-16].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http://cs.wikipedia.org/wiki/Soubor:Town_hall_in_Prachatice_in_2011_(3).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TOMASOVSKY, Petr. Soubor:Prachatice2.jpg.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10.12.2006 [cit. 2012-03-16].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cs.wikipedia.org/wiki/Soubor:Prachatice2.jpg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VILÍMEK, Jan.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Soubor:Jan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Vilímek - Mistr Jan Hus.jpg.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15.2009 [cit. 2012-03-16].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http://cs.wikipedia.org/wiki/Soubor:Jan_Vil%C3%ADmek_-_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Mistr_Jan_Hus.jpg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MUTTICH, Kamil, Vladislav.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Soubor:Muttich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Kamil Vladislav - Mistr Jan Hus na hranici v Kostnici 1415.jpg.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: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8.11.2008 [cit. 2012-03-16].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http://cs.wikipedia.org/wiki/Soubor:Muttich,_Kamil_Vladislav_-_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Mistr_Jan_Hus_na_hranici_v_Kostnici_1415.jpg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Soubor:Rozhledna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Boubin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ukazka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vyhledu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2.JPG.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11.7.2007 [cit. 2012-03-16].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cs.wikipedia.org/wiki/Soubor:Rozhledna_Boubin_ukazka_vyhledu_2.JPG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Soubor:GuentherZ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2005-04-24 0194 Jeleni Vrchy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Schwarzenbergkanal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Tunneleingang.jpg.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27.4.2007 [cit. 2012-03-16].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cs.wikipedia.org/wiki/Soubor:GuentherZ_2005-04-24_0194_Jeleni_Vrchy_Schwarzenbergkanal_Tunneleingang.jpg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Soubor:Schwarzenbergscher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Schwemmkanal.jpg.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26.7.2007 [cit. 2012-03-16].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cs.wikipedia.org/wiki/Soubor:Schwarzenbergscher_Schwemmkanal.jpg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PALOCH, David.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Soubor:Blatna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(CZE) -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castle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(front).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11.9.2006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9"/>
              </a:rPr>
              <a:t>http://cs.wikipedia.org/wiki/Soubor:Blatna_(CZE)_-_castle_(front).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9"/>
              </a:rPr>
              <a:t>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Soubor:Zámek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Blatná (2010).JPG.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12.8.2010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0"/>
              </a:rPr>
              <a:t>http://cs.wikipedia.org/wiki/Soubor:Z%C3%A1mek_Blatn%C3%A1_(2010).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0"/>
              </a:rPr>
              <a:t>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BROŽ, Petr.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Soubor:Památník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Jana Žižky u Sudoměře (2).JPG.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26.2.2011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1"/>
              </a:rPr>
              <a:t>http://cs.wikipedia.org/wiki/Soubor:Pam%C3%A1tn%C3%ADk_Jana_%C5%BDi%C5%BEky_u_Sudom%C4%9B%C5%99e_(2).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1"/>
              </a:rPr>
              <a:t>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99349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 lnSpcReduction="10000"/>
          </a:bodyPr>
          <a:lstStyle/>
          <a:p>
            <a:r>
              <a:rPr lang="cs-CZ" sz="1200" dirty="0" err="1" smtClean="0">
                <a:solidFill>
                  <a:srgbClr val="000000"/>
                </a:solidFill>
                <a:latin typeface="arial"/>
              </a:rPr>
              <a:t>Soubor:Pisecke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namesti.jpg.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23.1.2010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cs.wikipedia.org/wiki/Soubor:Pisecke_namesti.jpg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CHEVA.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Soubor:Písek-nábřeží.jpg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27.7.2008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cs.wikipedia.org/wiki/Soubor:P%C3%ADsek-n%C3%A1b%C5%99e%C5%BE%C3%AD.jpg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JAKUBEC, Karel.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Soubor:Zvíkov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4.jpg.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21.10.2009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cs.wikipedia.org/wiki/Soubor:Zv%C3%ADkov_4.jpg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JAKUBEC, Karel.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Soubor:Orlík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7.jpg.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2001-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cs.wikipedia.org/wiki/Soubor:Orl%C3%ADk_7.jpg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KUKAČKA, Rudolf.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Soubor:Kozi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Hradek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2005-1.jpg.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16.2.2008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cs.wikipedia.org/wiki/Soubor:Kozi_Hradek_2005-1.jpg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KUKAČKA, Rudolf.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Soubor:Kozi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Hradek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2005-4.jpg.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17.2.2008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cs.wikipedia.org/wiki/Soubor:Kozi_Hradek_2005-4.jpg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Soubor:Bechyně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kostel.JPG.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7.5.2011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http://cs.wikipedia.org/wiki/Soubor:Bechyn%C4%9B,_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kostel.JPG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Soubor:Bechyně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zámek.JPG.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7.5.2011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9"/>
              </a:rPr>
              <a:t>http://cs.wikipedia.org/wiki/Soubor:Bechyn%C4%9B,_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9"/>
              </a:rPr>
              <a:t>z%C3%A1mek.JPG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Soubor:Most-bechyňská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duha.jpg.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20.8.2006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0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0"/>
              </a:rPr>
              <a:t>cs.wikipedia.org/wiki/Soubor:Most-bechy%C5%88sk%C3%A1_duha.jpg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BROŽ, Petr.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Soubor:Chýnovská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jeskyně(vchod).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29.9.2007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1"/>
              </a:rPr>
              <a:t>http://cs.wikipedia.org/wiki/Soubor:Ch%C3%BDnovsk%C3%A1_jeskyn%C4%9B(vchod).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1"/>
              </a:rPr>
              <a:t>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BROŽ, Petr.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Soubor:Chýnovská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jeskyně(4).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29.9.2007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2"/>
              </a:rPr>
              <a:t>http://cs.wikipedia.org/wiki/Soubor:Ch%C3%BDnovsk%C3%A1_jeskyn%C4%9B(4).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2"/>
              </a:rPr>
              <a:t>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BROŽ, Petr.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Soubor:Chýnovská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jeskyně(6).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29.9.2007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3"/>
              </a:rPr>
              <a:t>http://cs.wikipedia.org/wiki/Soubor:Ch%C3%BDnovsk%C3%A1_jeskyn%C4%9B(6).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3"/>
              </a:rPr>
              <a:t>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BROŽ, Petr.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Soubor:Chýnovská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jeskyně(3).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29.9.2007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4"/>
              </a:rPr>
              <a:t>http://cs.wikipedia.org/wiki/Soubor:Ch%C3%BDnovsk%C3%A1_jeskyn%C4%9B(3).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4"/>
              </a:rPr>
              <a:t>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MARTIN,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Gilles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San.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Soubor:Myotis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nattereri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copulation.jpg.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19.9.2009 [cit. 2012-03-17]. Dostupné z: 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cs.wikipedia.org/wiki/Soubor:Myotis_nattereri_copulation.jpg</a:t>
            </a:r>
          </a:p>
          <a:p>
            <a:endParaRPr lang="cs-CZ" sz="1200" dirty="0" smtClean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21029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BROŽ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Petr.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Soubor:Stádlecký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most panorama (2).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3.3.2010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http://cs.wikipedia.org/wiki/Soubor:St%C3%A1dleck%C3%BD_most_panorama_(2).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BROŽ, Petr.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Soubor:Stádleck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most (10).JPG.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3.3.2010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http://cs.wikipedia.org/wiki/Soubor:St%C3%A1dleck_most_(10).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BROŽ, Petr.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Soubor:Stádleck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most (8).JPG.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3.3.2010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http://cs.wikipedia.org/wiki/Soubor:St%C3%A1dleck_most_(8).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VESELÝ, Pavel.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Soubor:Jindrichuv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Hradec-square2.jpg.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12.5.2007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cs.wikipedia.org/wiki/Soubor:Jindrichuv_Hradec-square2.jpg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Soubor:Jindřichův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Hradec-zámek.jpg.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21.4.2006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cs.wikipedia.org/wiki/Soubor:Jind%C5%99ich%C5%AFv_Hradec-z%C3%A1mek.jpg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SAUBER, Wolfgang.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Soubor:Třeboň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Schloss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-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Rosenberger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Tor 2.jpg.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22.12.2011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http://cs.wikipedia.org/wiki/Soubor:T%C5%99ebo%C5%88_Schloss_-_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Rosenberger_Tor_2.jpg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JAKUBEC, Karel.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Soubor:Tř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zámek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slun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hodiny.jpg.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13.10.2008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cs.wikipedia.org/wiki/Soubor:T%C5%99_z%C3%A1mek_slun_hodiny.jpg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JAKUBEC, Karel.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Soubor:Tř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zámek 2.jpg.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13.10.2008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9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9"/>
              </a:rPr>
              <a:t>cs.wikipedia.org/wiki/Soubor:T%C5%99_z%C3%A1mek_2.jpg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SAUBER, Wolfgang.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Soubor:Třeboň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Schloss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-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Rosenberger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Tor 1.jpg.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22.12.2011 [cit. 2012-03-17]. Dostupné z: http://cs.wikipedia.org/wiki/Soubor:T%C5%99ebo%C5%88_Schloss_-_Rosenberger_Tor_1.jpg</a:t>
            </a: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SAUBER, Wolfgang.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Soubor:Třeboň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Schloss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- Archiv.jpg.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2.6.2009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0"/>
              </a:rPr>
              <a:t>http://cs.wikipedia.org/wiki/Soubor:T%C5%99ebo%C5%88_Schloss_-_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0"/>
              </a:rPr>
              <a:t>Archiv.jpg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Soubor:Dačice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Palackého náměstí z věže.jpg.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6.5.2009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1"/>
              </a:rPr>
              <a:t>http://cs.wikipedia.org/wiki/Soubor:Da%C4%8Dice,_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1"/>
              </a:rPr>
              <a:t>Palack%C3%A9ho_n%C3%A1m%C4%9Bst%C3%AD_z_v%C4%9B%C5%BEe.jpg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 smtClean="0">
                <a:solidFill>
                  <a:srgbClr val="000000"/>
                </a:solidFill>
                <a:latin typeface="arial"/>
              </a:rPr>
            </a:br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47174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solidFill>
                  <a:srgbClr val="000000"/>
                </a:solidFill>
                <a:latin typeface="arial"/>
              </a:rPr>
              <a:t>Soubor:Dačice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Palackého náměstí z věže.jpg.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6.5.2009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http://cs.wikipedia.org/wiki/Soubor:Da%C4%8Dice,_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Palack%C3%A9ho_n%C3%A1m%C4%9Bst%C3%AD_z_v%C4%9B%C5%BEe.jpg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LUŠTINEC, Vít.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Soubor:Dacice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chateau.jpg.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11.8.2008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cs.wikipedia.org/wiki/Soubor:Dacice_chateau.jpg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LUŠTINEC, Vít.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Soubor:Saint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Lorenc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church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Dačice.jpg.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11.8.2008 [cit. 2012-03-17].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cs.wikipedia.org/wiki/Soubor:Saint_Lorenc_church_Da%C4%8Dice.jpg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LUŠTINEC, Vít.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Soubor:Cube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sugar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statue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Dacice.jpg.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11.8.2008 [cit. 2012-03-17]. Dostupné z: http://cs.wikipedia.org/wiki/Soubor:Cube_sugar_statue_Dacice.jpg</a:t>
            </a:r>
          </a:p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</a:p>
          <a:p>
            <a:pPr marL="0" indent="0">
              <a:buNone/>
            </a:pPr>
            <a:r>
              <a:rPr lang="cs-CZ" sz="1200" dirty="0" smtClean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 smtClean="0">
                <a:solidFill>
                  <a:srgbClr val="000000"/>
                </a:solidFill>
                <a:latin typeface="arial"/>
              </a:rPr>
            </a:br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70447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3514</TotalTime>
  <Words>633</Words>
  <Application>Microsoft Office PowerPoint</Application>
  <PresentationFormat>Předvádění na obrazovce (4:3)</PresentationFormat>
  <Paragraphs>214</Paragraphs>
  <Slides>29</Slides>
  <Notes>18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5</vt:i4>
      </vt:variant>
      <vt:variant>
        <vt:lpstr>Nadpisy snímků</vt:lpstr>
      </vt:variant>
      <vt:variant>
        <vt:i4>29</vt:i4>
      </vt:variant>
    </vt:vector>
  </HeadingPairs>
  <TitlesOfParts>
    <vt:vector size="43" baseType="lpstr">
      <vt:lpstr>바탕</vt:lpstr>
      <vt:lpstr>맑은 고딕</vt:lpstr>
      <vt:lpstr>arial</vt:lpstr>
      <vt:lpstr>arial</vt:lpstr>
      <vt:lpstr>Calibri</vt:lpstr>
      <vt:lpstr>Gill Sans MT</vt:lpstr>
      <vt:lpstr>Times New Roman</vt:lpstr>
      <vt:lpstr>Wingdings</vt:lpstr>
      <vt:lpstr>Wingdings 2</vt:lpstr>
      <vt:lpstr>Mountain</vt:lpstr>
      <vt:lpstr>1_Mountain</vt:lpstr>
      <vt:lpstr>2_Mountain</vt:lpstr>
      <vt:lpstr>3_Mountain</vt:lpstr>
      <vt:lpstr>Motiv systému Office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Prezentace aplikace PowerPoint</vt:lpstr>
      <vt:lpstr> Jihočeský kraj</vt:lpstr>
      <vt:lpstr> Jihočeský kraj</vt:lpstr>
      <vt:lpstr> Řeky protékající Jihočeským krajem </vt:lpstr>
      <vt:lpstr> Prachatice</vt:lpstr>
      <vt:lpstr> Jan Hus</vt:lpstr>
      <vt:lpstr> Boubínský prales</vt:lpstr>
      <vt:lpstr> Zámek – Blatná </vt:lpstr>
      <vt:lpstr> Sudoměř – Památník Jana Žižky </vt:lpstr>
      <vt:lpstr> Písek</vt:lpstr>
      <vt:lpstr> Hrad Zvíkov</vt:lpstr>
      <vt:lpstr>Kozí Hrádek – zřícenina gotického hradu</vt:lpstr>
      <vt:lpstr> Bechyně</vt:lpstr>
      <vt:lpstr> Chýnovská jeskyně</vt:lpstr>
      <vt:lpstr> Stádlecký empírový řetězový most přes  řeku Lužnici</vt:lpstr>
      <vt:lpstr> Zámek v Jindřichově Hradci </vt:lpstr>
      <vt:lpstr>Zámek Třeboň</vt:lpstr>
      <vt:lpstr>Dačice</vt:lpstr>
      <vt:lpstr>Prezentace aplikace PowerPoint</vt:lpstr>
      <vt:lpstr> Kontrola doplnění slepé mapy</vt:lpstr>
      <vt:lpstr>Použité zdroje:</vt:lpstr>
      <vt:lpstr>Použité zdroje:</vt:lpstr>
      <vt:lpstr>Použité zdroje: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300</cp:revision>
  <dcterms:created xsi:type="dcterms:W3CDTF">2011-11-08T12:26:57Z</dcterms:created>
  <dcterms:modified xsi:type="dcterms:W3CDTF">2013-12-15T14:27:22Z</dcterms:modified>
</cp:coreProperties>
</file>