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28"/>
  </p:notesMasterIdLst>
  <p:sldIdLst>
    <p:sldId id="328" r:id="rId6"/>
    <p:sldId id="329" r:id="rId7"/>
    <p:sldId id="330" r:id="rId8"/>
    <p:sldId id="331" r:id="rId9"/>
    <p:sldId id="332" r:id="rId10"/>
    <p:sldId id="333" r:id="rId11"/>
    <p:sldId id="334" r:id="rId12"/>
    <p:sldId id="277" r:id="rId13"/>
    <p:sldId id="327" r:id="rId14"/>
    <p:sldId id="340" r:id="rId15"/>
    <p:sldId id="346" r:id="rId16"/>
    <p:sldId id="341" r:id="rId17"/>
    <p:sldId id="342" r:id="rId18"/>
    <p:sldId id="343" r:id="rId19"/>
    <p:sldId id="349" r:id="rId20"/>
    <p:sldId id="348" r:id="rId21"/>
    <p:sldId id="344" r:id="rId22"/>
    <p:sldId id="336" r:id="rId23"/>
    <p:sldId id="337" r:id="rId24"/>
    <p:sldId id="338" r:id="rId25"/>
    <p:sldId id="339" r:id="rId26"/>
    <p:sldId id="34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 pos="2160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7892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521989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25325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27467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2337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0517058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70835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9238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742261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022350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85566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1740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4025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9981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3536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5230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728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6077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2362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07508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8036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8413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60685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1225919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321112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373452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980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52437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15987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623501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8062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98922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8424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280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671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718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5" Type="http://schemas.openxmlformats.org/officeDocument/2006/relationships/image" Target="../media/image9.png"/><Relationship Id="rId10" Type="http://schemas.openxmlformats.org/officeDocument/2006/relationships/image" Target="../media/image14.emf"/><Relationship Id="rId4" Type="http://schemas.openxmlformats.org/officeDocument/2006/relationships/image" Target="../media/image8.emf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tlasceska.cz/zlinsky-kraj/arcibiskupsky-zamek-a-zahrady-v-kromerizi-unesco/zvetsit-foto/8287/" TargetMode="External"/><Relationship Id="rId13" Type="http://schemas.openxmlformats.org/officeDocument/2006/relationships/hyperlink" Target="http://cs.wikipedia.org/wiki/Soubor:Vala%C5%A1sk%C3%A9_muzeum_v_p%C5%99%C3%ADrod%C4%9B,_%C3%BAly.JPG" TargetMode="External"/><Relationship Id="rId3" Type="http://schemas.openxmlformats.org/officeDocument/2006/relationships/hyperlink" Target="http://cs.wikipedia.org/wiki/Soubor:Flag_of_Zlin_Region.svg" TargetMode="External"/><Relationship Id="rId7" Type="http://schemas.openxmlformats.org/officeDocument/2006/relationships/hyperlink" Target="http://cs.wikipedia.org/wiki/Soubor:Batovy_domky_2.jpg" TargetMode="External"/><Relationship Id="rId12" Type="http://schemas.openxmlformats.org/officeDocument/2006/relationships/hyperlink" Target="http://cs.wikipedia.org/wiki/Soubor:Vala%C5%A1sk%C3%A9_muzeum_v_p%C5%99%C3%ADrod%C4%9B,_Bill%C5%AFv_m%C4%9B%C5%A1%C5%A5ansk%C3%BD_d%C5%AFm.JPG" TargetMode="External"/><Relationship Id="rId2" Type="http://schemas.openxmlformats.org/officeDocument/2006/relationships/hyperlink" Target="http://cs.wikipedia.org/wiki/Soubor:Zlin_Region_CoA_CZ.sv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Tomas_Bata.jpg" TargetMode="External"/><Relationship Id="rId11" Type="http://schemas.openxmlformats.org/officeDocument/2006/relationships/hyperlink" Target="http://cs.wikipedia.org/wiki/Soubor:Vala%C5%A1sk%C3%A9_m%C4%9Bste%C4%8Dko,_kostel.jpg" TargetMode="External"/><Relationship Id="rId5" Type="http://schemas.openxmlformats.org/officeDocument/2006/relationships/hyperlink" Target="http://www.atlasceska.cz/zlinsky-kraj/obuvnicke-muzeum-ve-zline/galerie/16998/1/" TargetMode="External"/><Relationship Id="rId15" Type="http://schemas.openxmlformats.org/officeDocument/2006/relationships/hyperlink" Target="http://cs.wikipedia.org/wiki/Soubor:Vala%C5%A1sk%C3%A9_muzeum_v_p%C5%99%C3%ADrod%C4%9B,_Ml%C3%BDnsk%C3%A1_dolina,_pila,_kolo_01.jpg" TargetMode="External"/><Relationship Id="rId10" Type="http://schemas.openxmlformats.org/officeDocument/2006/relationships/hyperlink" Target="http://www.atlasceska.cz/zlinsky-kraj/arcibiskupsky-zamek-a-zahrady-v-kromerizi-unesco/galerie/8352/1/" TargetMode="External"/><Relationship Id="rId4" Type="http://schemas.openxmlformats.org/officeDocument/2006/relationships/hyperlink" Target="http://www.atlasceska.cz/zlinsky-kraj/obuvnicke-muzeum-ve-zline/galerie/16999/1/" TargetMode="External"/><Relationship Id="rId9" Type="http://schemas.openxmlformats.org/officeDocument/2006/relationships/hyperlink" Target="http://www.atlasceska.cz/zlinsky-kraj/arcibiskupsky-zamek-a-zahrady-v-kromerizi-unesco/galerie/8348/1/" TargetMode="External"/><Relationship Id="rId14" Type="http://schemas.openxmlformats.org/officeDocument/2006/relationships/hyperlink" Target="http://cs.wikipedia.org/wiki/Soubor:Vala%C5%A1sk%C3%A9_muzeum_v_p%C5%99%C3%ADrod%C4%9B,_Ml%C3%BDnsk%C3%A1_dolina,_mou%C4%8Dnice_02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amek_Buchlovice_-_park.JPG" TargetMode="External"/><Relationship Id="rId13" Type="http://schemas.openxmlformats.org/officeDocument/2006/relationships/hyperlink" Target="http://cs.wikipedia.org/wiki/Soubor:Pustevny,_lanovka_(4).JPG" TargetMode="External"/><Relationship Id="rId3" Type="http://schemas.openxmlformats.org/officeDocument/2006/relationships/hyperlink" Target="http://www.atlasceska.cz/zlinsky-kraj/klaster-velehrad/galerie/12160/1/" TargetMode="External"/><Relationship Id="rId7" Type="http://schemas.openxmlformats.org/officeDocument/2006/relationships/hyperlink" Target="http://cs.wikipedia.org/wiki/Soubor:Buchlovice-zamek.jpg" TargetMode="External"/><Relationship Id="rId12" Type="http://schemas.openxmlformats.org/officeDocument/2006/relationships/hyperlink" Target="http://cs.wikipedia.org/wiki/Soubor:Socha_Radegasta.jpg" TargetMode="External"/><Relationship Id="rId2" Type="http://schemas.openxmlformats.org/officeDocument/2006/relationships/hyperlink" Target="http://www.atlasceska.cz/zlinsky-kraj/klaster-velehrad/galerie/12163/1/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KyrilMethod.jpg" TargetMode="External"/><Relationship Id="rId11" Type="http://schemas.openxmlformats.org/officeDocument/2006/relationships/hyperlink" Target="http://cs.wikipedia.org/wiki/Soubor:Radho%C5%A1%C5%A5,_kaple.jpg" TargetMode="External"/><Relationship Id="rId5" Type="http://schemas.openxmlformats.org/officeDocument/2006/relationships/hyperlink" Target="http://cs.wikipedia.org/wiki/Soubor:Stojanovo_gymn%C3%A1zium.jpg" TargetMode="External"/><Relationship Id="rId10" Type="http://schemas.openxmlformats.org/officeDocument/2006/relationships/hyperlink" Target="http://www.atlasceska.cz/moravskoslezsky-kraj/moravskoslezske-beskydy/galerie/11818/2/" TargetMode="External"/><Relationship Id="rId4" Type="http://schemas.openxmlformats.org/officeDocument/2006/relationships/hyperlink" Target="http://cs.wikipedia.org/wiki/Soubor:Velehrad_-_Basilica.jpg" TargetMode="External"/><Relationship Id="rId9" Type="http://schemas.openxmlformats.org/officeDocument/2006/relationships/hyperlink" Target="http://cs.wikipedia.org/wiki/Soubor:Zamek_Buchlovice_-_ka%C5%A1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21883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VY_32_INOVACE_537_ČESKÁ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ZLÍNSKÝ KRAJ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511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Zlínského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nejdůležitější pojmy a provedou společnou kontrolu zápisu 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val="216751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Zlínský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Zlínský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Zlínským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Muzeum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buvi ve Zlíně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Tomáš Baťa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ZLÍNSKÝ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KROMĚŘÍŽ, UHERSKÉ HRADIŠTĚ, VSETÍN, TOMÁŠ BAŤA, RADHOŠŤ, RADEGAST, PUSTEVNY, VELEHRAD 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88101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Zámek Kroměříž 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Skanzen v Rožnově pod Radhoštěm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Velehrad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Konstantin a Metoděj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Zámek Buchlovice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Radhošť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43325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651297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Zlínský kraj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812" y="1457475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919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Zlínský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2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51075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>
            <a:off x="4411316" y="1631907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4568105" y="1559471"/>
            <a:ext cx="1221354" cy="369332"/>
            <a:chOff x="4568105" y="3145308"/>
            <a:chExt cx="1221354" cy="369332"/>
          </a:xfrm>
        </p:grpSpPr>
        <p:sp>
          <p:nvSpPr>
            <p:cNvPr id="20" name="TextovéPole 19"/>
            <p:cNvSpPr txBox="1"/>
            <p:nvPr/>
          </p:nvSpPr>
          <p:spPr>
            <a:xfrm>
              <a:off x="5220072" y="3145308"/>
              <a:ext cx="569387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Zlín</a:t>
              </a:r>
              <a:endParaRPr lang="cs-CZ" dirty="0"/>
            </a:p>
          </p:txBody>
        </p:sp>
        <p:cxnSp>
          <p:nvCxnSpPr>
            <p:cNvPr id="21" name="Přímá spojnice se šipkou 20"/>
            <p:cNvCxnSpPr>
              <a:stCxn id="20" idx="1"/>
            </p:cNvCxnSpPr>
            <p:nvPr/>
          </p:nvCxnSpPr>
          <p:spPr>
            <a:xfrm flipH="1">
              <a:off x="4568105" y="3329974"/>
              <a:ext cx="651967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Soubor:Flag of Zlin Region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08" y="3429000"/>
            <a:ext cx="3675236" cy="244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Zlin Region CoA CZ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731" y="3417540"/>
            <a:ext cx="2146645" cy="258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510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Zlínský kraj</a:t>
            </a:r>
            <a:endParaRPr lang="cs-CZ" dirty="0"/>
          </a:p>
        </p:txBody>
      </p:sp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1576387" cy="128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Ovál 31"/>
          <p:cNvSpPr/>
          <p:nvPr/>
        </p:nvSpPr>
        <p:spPr>
          <a:xfrm>
            <a:off x="4411316" y="321774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115970" y="312252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72111" y="3026987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4201810" y="355241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568105" y="3145308"/>
            <a:ext cx="1221354" cy="369332"/>
            <a:chOff x="4568105" y="3145308"/>
            <a:chExt cx="1221354" cy="369332"/>
          </a:xfrm>
        </p:grpSpPr>
        <p:sp>
          <p:nvSpPr>
            <p:cNvPr id="99" name="TextovéPole 98"/>
            <p:cNvSpPr txBox="1"/>
            <p:nvPr/>
          </p:nvSpPr>
          <p:spPr>
            <a:xfrm>
              <a:off x="5220072" y="3145308"/>
              <a:ext cx="569387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Zlín</a:t>
              </a:r>
              <a:endParaRPr lang="cs-CZ" dirty="0"/>
            </a:p>
          </p:txBody>
        </p:sp>
        <p:cxnSp>
          <p:nvCxnSpPr>
            <p:cNvPr id="7" name="Přímá spojnice se šipkou 6"/>
            <p:cNvCxnSpPr>
              <a:stCxn id="99" idx="1"/>
            </p:cNvCxnSpPr>
            <p:nvPr/>
          </p:nvCxnSpPr>
          <p:spPr>
            <a:xfrm flipH="1">
              <a:off x="4568105" y="3329974"/>
              <a:ext cx="651967" cy="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4817830" y="2134517"/>
            <a:ext cx="932166" cy="892470"/>
            <a:chOff x="4817830" y="2134517"/>
            <a:chExt cx="932166" cy="892470"/>
          </a:xfrm>
        </p:grpSpPr>
        <p:sp>
          <p:nvSpPr>
            <p:cNvPr id="5" name="TextovéPole 4"/>
            <p:cNvSpPr txBox="1"/>
            <p:nvPr/>
          </p:nvSpPr>
          <p:spPr>
            <a:xfrm>
              <a:off x="4962601" y="2134517"/>
              <a:ext cx="78739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Vsetín</a:t>
              </a:r>
              <a:endParaRPr lang="cs-CZ" dirty="0"/>
            </a:p>
          </p:txBody>
        </p:sp>
        <p:cxnSp>
          <p:nvCxnSpPr>
            <p:cNvPr id="10" name="Přímá spojnice se šipkou 9"/>
            <p:cNvCxnSpPr>
              <a:stCxn id="5" idx="2"/>
            </p:cNvCxnSpPr>
            <p:nvPr/>
          </p:nvCxnSpPr>
          <p:spPr>
            <a:xfrm flipH="1">
              <a:off x="4817830" y="2503849"/>
              <a:ext cx="538469" cy="52313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3131840" y="2319183"/>
            <a:ext cx="1069524" cy="803339"/>
            <a:chOff x="3131840" y="2319183"/>
            <a:chExt cx="1069524" cy="803339"/>
          </a:xfrm>
        </p:grpSpPr>
        <p:sp>
          <p:nvSpPr>
            <p:cNvPr id="92" name="TextovéPole 91"/>
            <p:cNvSpPr txBox="1"/>
            <p:nvPr/>
          </p:nvSpPr>
          <p:spPr>
            <a:xfrm>
              <a:off x="3131840" y="2319183"/>
              <a:ext cx="1069524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Kroměříž</a:t>
              </a:r>
              <a:endParaRPr lang="cs-CZ" dirty="0"/>
            </a:p>
          </p:txBody>
        </p:sp>
        <p:cxnSp>
          <p:nvCxnSpPr>
            <p:cNvPr id="13" name="Přímá spojnice se šipkou 12"/>
            <p:cNvCxnSpPr>
              <a:stCxn id="92" idx="2"/>
            </p:cNvCxnSpPr>
            <p:nvPr/>
          </p:nvCxnSpPr>
          <p:spPr>
            <a:xfrm>
              <a:off x="3666602" y="2688515"/>
              <a:ext cx="449368" cy="434007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3264648" y="3598135"/>
            <a:ext cx="1794081" cy="699047"/>
            <a:chOff x="3264648" y="3598135"/>
            <a:chExt cx="1794081" cy="699047"/>
          </a:xfrm>
        </p:grpSpPr>
        <p:sp>
          <p:nvSpPr>
            <p:cNvPr id="98" name="TextovéPole 97"/>
            <p:cNvSpPr txBox="1"/>
            <p:nvPr/>
          </p:nvSpPr>
          <p:spPr>
            <a:xfrm>
              <a:off x="3264648" y="3927850"/>
              <a:ext cx="179408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Uherské Hradiště</a:t>
              </a:r>
              <a:endParaRPr lang="cs-CZ" dirty="0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V="1">
              <a:off x="4161689" y="3598135"/>
              <a:ext cx="40121" cy="319889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4082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57" grpId="0" animBg="1"/>
      <p:bldP spid="58" grpId="0" animBg="1"/>
      <p:bldP spid="7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9" y="1295623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408" y="2882102"/>
            <a:ext cx="809304" cy="2994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550" y="4078271"/>
            <a:ext cx="1629753" cy="1325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6" name="Picture 3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325" y="5058598"/>
            <a:ext cx="661987" cy="100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Řeky protékající Zlínským krajem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304" y="4245649"/>
            <a:ext cx="556456" cy="341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1581">
            <a:off x="6846515" y="4101885"/>
            <a:ext cx="807489" cy="277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490" y="4250342"/>
            <a:ext cx="508369" cy="115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079" y="4514810"/>
            <a:ext cx="398463" cy="289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3947418">
            <a:off x="6324488" y="433014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Morava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 rot="21377837">
            <a:off x="6878645" y="3834961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Bečva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882011">
            <a:off x="7400586" y="3772391"/>
            <a:ext cx="114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rgbClr val="000099"/>
                </a:solidFill>
              </a:rPr>
              <a:t>Rožnovská </a:t>
            </a:r>
          </a:p>
          <a:p>
            <a:pPr algn="ctr"/>
            <a:r>
              <a:rPr lang="cs-CZ" sz="1600" b="1" i="1" dirty="0" smtClean="0">
                <a:solidFill>
                  <a:srgbClr val="000099"/>
                </a:solidFill>
              </a:rPr>
              <a:t>Bečva</a:t>
            </a:r>
            <a:endParaRPr lang="cs-CZ" sz="1600" b="1" i="1" dirty="0">
              <a:solidFill>
                <a:srgbClr val="0000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11027" y="4435440"/>
            <a:ext cx="15712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rgbClr val="000099"/>
                </a:solidFill>
              </a:rPr>
              <a:t>Vsetínská Bečva</a:t>
            </a:r>
            <a:endParaRPr lang="cs-CZ" sz="1600" b="1" i="1" dirty="0">
              <a:solidFill>
                <a:srgbClr val="000099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0079" y="4671482"/>
            <a:ext cx="9717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99"/>
                </a:solidFill>
              </a:rPr>
              <a:t>Dřevnice</a:t>
            </a:r>
            <a:endParaRPr lang="cs-CZ" sz="1600" b="1" dirty="0">
              <a:solidFill>
                <a:srgbClr val="000099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978952" y="5058791"/>
            <a:ext cx="7906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000099"/>
                </a:solidFill>
              </a:rPr>
              <a:t>Olšava</a:t>
            </a:r>
            <a:endParaRPr lang="cs-CZ" sz="1600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50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4" grpId="0"/>
      <p:bldP spid="4" grpId="0"/>
      <p:bldP spid="8" grpId="0"/>
      <p:bldP spid="9" grpId="0"/>
      <p:bldP spid="8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buvnické muzeum ve Zlíně -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" y="0"/>
            <a:ext cx="514349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Muzeum obuvi ve Zlíně</a:t>
            </a:r>
            <a:endParaRPr lang="cs-CZ" dirty="0"/>
          </a:p>
        </p:txBody>
      </p:sp>
      <p:pic>
        <p:nvPicPr>
          <p:cNvPr id="1028" name="Picture 4" descr="Obuvnické muzeum ve Zlíně -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77819"/>
            <a:ext cx="7020272" cy="468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7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Tomáš Baťa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09846" y="836712"/>
            <a:ext cx="1911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3. </a:t>
            </a:r>
            <a:r>
              <a:rPr lang="cs-CZ" sz="2000" dirty="0">
                <a:solidFill>
                  <a:srgbClr val="000000"/>
                </a:solidFill>
              </a:rPr>
              <a:t>4</a:t>
            </a:r>
            <a:r>
              <a:rPr lang="cs-CZ" sz="2000" dirty="0" smtClean="0">
                <a:solidFill>
                  <a:srgbClr val="000000"/>
                </a:solidFill>
              </a:rPr>
              <a:t>. 1876 Zlín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03356" y="1373580"/>
            <a:ext cx="2824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12. 7. 1932 Otrokovice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37367" y="1046318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71835" y="1045887"/>
            <a:ext cx="24016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Podnikatel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829028" y="2073042"/>
            <a:ext cx="7266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Tomáš Baťa se svým bratrem Antonínem, sestrou Annou založil </a:t>
            </a:r>
          </a:p>
          <a:p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o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buvnickou firmu s názvem 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„BAŤA“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82" y="3423736"/>
            <a:ext cx="77620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Pevná mzda ( pro administrativní a technickohospodářské pracovníky)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Individuální úkolová mzda (pro dělníky na speciálních postaveních)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Kolektivní úkolová mzda (pro dělníky v dílnách)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Mzda účasti na zisku (pro vedoucí pracovníky úseků)</a:t>
            </a:r>
          </a:p>
        </p:txBody>
      </p:sp>
      <p:pic>
        <p:nvPicPr>
          <p:cNvPr id="2050" name="Picture 2" descr="Soubor:Tomas Ba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5" y="20290"/>
            <a:ext cx="1705582" cy="276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-1" y="2781490"/>
            <a:ext cx="9096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Tomáš Baťa byl jeden z největších podnikatelů ve své době. Ve své firmě zavedl čtyři druhy mezd:</a:t>
            </a:r>
          </a:p>
        </p:txBody>
      </p:sp>
      <p:pic>
        <p:nvPicPr>
          <p:cNvPr id="2052" name="Picture 4" descr="Soubor:Batovy domky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66346"/>
            <a:ext cx="3223398" cy="241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-7484" y="5529426"/>
            <a:ext cx="9096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Tomáš Baťa začal se stavbou domků pro své dělníky</a:t>
            </a:r>
          </a:p>
          <a:p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z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 červených pálených cihel tzv.: 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„BAŤOVY DOMKY“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2487" y="4675348"/>
            <a:ext cx="90960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Tomáš Baťa  ve svém podniku zavedl 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„pokuty“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za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špatně provedenou práci , formou srážek ze mzdy</a:t>
            </a:r>
            <a:endParaRPr lang="cs-CZ" sz="2000" b="1" i="1" dirty="0" smtClean="0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03415" y="6421978"/>
            <a:ext cx="4236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Domky postavené T. Baťou v Otrokovicích</a:t>
            </a:r>
          </a:p>
        </p:txBody>
      </p:sp>
    </p:spTree>
    <p:extLst>
      <p:ext uri="{BB962C8B-B14F-4D97-AF65-F5344CB8AC3E}">
        <p14:creationId xmlns:p14="http://schemas.microsoft.com/office/powerpoint/2010/main" val="154637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1" grpId="0"/>
      <p:bldP spid="21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Arcibiskupský zámek a zahrady v Kroměříži - UNESCO - Památky zapsané na seznamu UNESCO. Kroměříž.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97829"/>
            <a:ext cx="3563888" cy="237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Arcibiskupský zámek a zahrady v Kroměříži - UNESCO - Památky zapsané na seznamu UNESCO. Kroměříž.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27" y="3068961"/>
            <a:ext cx="5707189" cy="380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Arcibiskupský zámek a zahrady v Kroměříži - UNESC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119" y="1"/>
            <a:ext cx="5791570" cy="386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rcibiskupský zámek a zahrady v Kroměříži - UNESCO - Památky zapsané na seznamu UNESCO. Kroměříž. 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2" y="-2"/>
            <a:ext cx="4603443" cy="3068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Zámek Kroměříž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34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Valašské muzeum v přírodě, Billův měšťanský dů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559650"/>
            <a:ext cx="4461941" cy="334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Skanzen Valašská dědina - větrný mlýn z Kladní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30378"/>
            <a:ext cx="2704433" cy="405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Valašské muzeum v přírodě, Mlýnská dolina, pila, kolo 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-1"/>
            <a:ext cx="4572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Valašské muzeum v přírodě, Mlýnská dolina, moučnice 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50" y="0"/>
            <a:ext cx="4746200" cy="355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Valašské městečko, kostel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79055"/>
            <a:ext cx="3744416" cy="249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ubor:Valašské muzeum v přírodě, úl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118" y="4725144"/>
            <a:ext cx="2901008" cy="2175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Skanzen Rožnov pod Radhoštěm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34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Stojanovo gymnázi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22" y="456171"/>
            <a:ext cx="7083243" cy="531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Velehrad - Basilic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842" y="-1"/>
            <a:ext cx="3611895" cy="270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Klášter Velehrad - Klášter Velehrad, okres Uherské Hradiště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182" y="4293243"/>
            <a:ext cx="3868904" cy="2579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Velehrad</a:t>
            </a:r>
            <a:endParaRPr lang="cs-CZ" dirty="0"/>
          </a:p>
        </p:txBody>
      </p:sp>
      <p:pic>
        <p:nvPicPr>
          <p:cNvPr id="5132" name="Picture 12" descr="Klášter Velehrad - Klášter Velehrad, okres Uherské Hradiště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243"/>
            <a:ext cx="3851921" cy="256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34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09880" y="706086"/>
            <a:ext cx="3970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Konstantin  </a:t>
            </a:r>
            <a:r>
              <a:rPr lang="cs-CZ" sz="2000" baseline="-25000" dirty="0" smtClean="0">
                <a:solidFill>
                  <a:srgbClr val="000000"/>
                </a:solidFill>
              </a:rPr>
              <a:t>*</a:t>
            </a:r>
            <a:r>
              <a:rPr lang="cs-CZ" sz="2000" dirty="0" smtClean="0">
                <a:solidFill>
                  <a:srgbClr val="000000"/>
                </a:solidFill>
              </a:rPr>
              <a:t> 826 </a:t>
            </a:r>
            <a:r>
              <a:rPr lang="cs-CZ" sz="2000" i="1" dirty="0" smtClean="0">
                <a:solidFill>
                  <a:srgbClr val="000000"/>
                </a:solidFill>
              </a:rPr>
              <a:t>nebo</a:t>
            </a:r>
            <a:r>
              <a:rPr lang="cs-CZ" sz="2000" dirty="0" smtClean="0">
                <a:solidFill>
                  <a:srgbClr val="000000"/>
                </a:solidFill>
              </a:rPr>
              <a:t> 827  v Soluni</a:t>
            </a:r>
          </a:p>
          <a:p>
            <a:pPr lvl="0"/>
            <a:r>
              <a:rPr lang="cs-CZ" sz="2000" baseline="-25000" dirty="0" smtClean="0">
                <a:solidFill>
                  <a:srgbClr val="000000"/>
                </a:solidFill>
              </a:rPr>
              <a:t>                             †</a:t>
            </a:r>
            <a:r>
              <a:rPr lang="cs-CZ" sz="2000" dirty="0" smtClean="0">
                <a:solidFill>
                  <a:srgbClr val="000000"/>
                </a:solidFill>
              </a:rPr>
              <a:t> 14. 2. 869 Řím 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6929" y="2160758"/>
            <a:ext cx="4022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Jsou označováni jako:</a:t>
            </a:r>
            <a:endParaRPr lang="cs-CZ" sz="28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11295" y="2673471"/>
            <a:ext cx="405271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Slovanští věrozvěstové </a:t>
            </a:r>
          </a:p>
          <a:p>
            <a:pPr algn="ctr"/>
            <a:r>
              <a:rPr lang="cs-CZ" sz="2800" i="1" dirty="0">
                <a:solidFill>
                  <a:srgbClr val="000000"/>
                </a:solidFill>
                <a:cs typeface="Times New Roman" pitchFamily="18" charset="0"/>
              </a:rPr>
              <a:t>n</a:t>
            </a:r>
            <a:r>
              <a:rPr lang="cs-CZ" sz="2800" i="1" dirty="0" smtClean="0">
                <a:solidFill>
                  <a:srgbClr val="000000"/>
                </a:solidFill>
                <a:cs typeface="Times New Roman" pitchFamily="18" charset="0"/>
              </a:rPr>
              <a:t>ebo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000000"/>
                </a:solidFill>
                <a:cs typeface="Times New Roman" pitchFamily="18" charset="0"/>
              </a:rPr>
              <a:t>Bratři ze Soluně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50103" y="5208125"/>
            <a:ext cx="3826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Vytvořili písmo Hlaholici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56673" y="4056325"/>
            <a:ext cx="41985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Konstantin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řijal řeholní jméno </a:t>
            </a:r>
            <a:r>
              <a:rPr lang="cs-CZ" sz="2000" b="1" dirty="0" smtClean="0">
                <a:solidFill>
                  <a:srgbClr val="000000"/>
                </a:solidFill>
                <a:cs typeface="Times New Roman" pitchFamily="18" charset="0"/>
              </a:rPr>
              <a:t>Cyril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také je nazýván  jako </a:t>
            </a:r>
            <a:r>
              <a:rPr lang="cs-CZ" sz="2000" b="1" i="1" dirty="0" smtClean="0">
                <a:solidFill>
                  <a:srgbClr val="000000"/>
                </a:solidFill>
                <a:cs typeface="Times New Roman" pitchFamily="18" charset="0"/>
              </a:rPr>
              <a:t>„FILOSOF“</a:t>
            </a:r>
          </a:p>
        </p:txBody>
      </p:sp>
      <p:pic>
        <p:nvPicPr>
          <p:cNvPr id="7172" name="Picture 4" descr="Soubor:KyrilMetho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" y="0"/>
            <a:ext cx="46114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0"/>
            <a:ext cx="4571999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onstantin a Metoděj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09509" y="1438360"/>
            <a:ext cx="3717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Metoděj       </a:t>
            </a:r>
            <a:r>
              <a:rPr lang="cs-CZ" sz="2000" baseline="-25000" dirty="0" smtClean="0">
                <a:solidFill>
                  <a:srgbClr val="000000"/>
                </a:solidFill>
              </a:rPr>
              <a:t>*</a:t>
            </a:r>
            <a:r>
              <a:rPr lang="cs-CZ" sz="2000" dirty="0" smtClean="0">
                <a:solidFill>
                  <a:srgbClr val="000000"/>
                </a:solidFill>
              </a:rPr>
              <a:t> 815 v Soluni</a:t>
            </a:r>
          </a:p>
          <a:p>
            <a:pPr lvl="0"/>
            <a:r>
              <a:rPr lang="cs-CZ" sz="2000" baseline="-25000" dirty="0" smtClean="0">
                <a:solidFill>
                  <a:srgbClr val="000000"/>
                </a:solidFill>
              </a:rPr>
              <a:t>                             †</a:t>
            </a:r>
            <a:r>
              <a:rPr lang="cs-CZ" sz="2000" dirty="0" smtClean="0">
                <a:solidFill>
                  <a:srgbClr val="000000"/>
                </a:solidFill>
              </a:rPr>
              <a:t> 6. 4. 885 na Moravě 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48979" y="5632782"/>
            <a:ext cx="4395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Zasloužili se o prosazení</a:t>
            </a:r>
            <a:endParaRPr lang="cs-CZ" sz="2400" dirty="0">
              <a:solidFill>
                <a:srgbClr val="000000"/>
              </a:solidFill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staroslověnštiny jako bohoslužebného jazyka</a:t>
            </a:r>
          </a:p>
        </p:txBody>
      </p:sp>
    </p:spTree>
    <p:extLst>
      <p:ext uri="{BB962C8B-B14F-4D97-AF65-F5344CB8AC3E}">
        <p14:creationId xmlns:p14="http://schemas.microsoft.com/office/powerpoint/2010/main" val="302692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Buchlovice-zam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35596"/>
            <a:ext cx="5970240" cy="447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Zamek Buchlovice - par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4861"/>
            <a:ext cx="3779912" cy="283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79686" y="0"/>
            <a:ext cx="5664313" cy="837306"/>
          </a:xfrm>
        </p:spPr>
        <p:txBody>
          <a:bodyPr/>
          <a:lstStyle/>
          <a:p>
            <a:pPr algn="ctr"/>
            <a:r>
              <a:rPr lang="cs-CZ" dirty="0" smtClean="0"/>
              <a:t>Zámek Buchlovice </a:t>
            </a:r>
            <a:endParaRPr lang="cs-CZ" dirty="0"/>
          </a:p>
        </p:txBody>
      </p:sp>
      <p:pic>
        <p:nvPicPr>
          <p:cNvPr id="6150" name="Picture 6" descr="Soubor:Zamek Buchlovice - kašn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93096"/>
            <a:ext cx="341987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57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Radhošť, kap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346" y="-9758"/>
            <a:ext cx="6525285" cy="589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Socha Radegast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400"/>
            <a:ext cx="3347864" cy="445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96" y="2671286"/>
            <a:ext cx="2404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Bůh Slunce a hojnosti Radegast</a:t>
            </a:r>
          </a:p>
        </p:txBody>
      </p:sp>
      <p:pic>
        <p:nvPicPr>
          <p:cNvPr id="8200" name="Picture 8" descr="Moravskoslezské Beskydy - Radhošť, Beskydy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82" y="0"/>
            <a:ext cx="3955365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6020694"/>
            <a:ext cx="3312368" cy="837306"/>
          </a:xfrm>
        </p:spPr>
        <p:txBody>
          <a:bodyPr/>
          <a:lstStyle/>
          <a:p>
            <a:pPr algn="ctr"/>
            <a:r>
              <a:rPr lang="cs-CZ" dirty="0" smtClean="0"/>
              <a:t>Radhošť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13832" y="401263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Pustevny</a:t>
            </a:r>
          </a:p>
        </p:txBody>
      </p:sp>
      <p:pic>
        <p:nvPicPr>
          <p:cNvPr id="8204" name="Picture 12" descr="Soubor:Pustevny, lanovka (4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66922"/>
            <a:ext cx="2654770" cy="199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76028" y="6488668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Lanovka Pustevny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034257"/>
            <a:ext cx="2880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Kaple sv. Cyrila a Metoděje</a:t>
            </a:r>
          </a:p>
          <a:p>
            <a:r>
              <a:rPr lang="cs-CZ" b="1" i="1" dirty="0">
                <a:solidFill>
                  <a:srgbClr val="FFFF00"/>
                </a:solidFill>
              </a:rPr>
              <a:t>n</a:t>
            </a:r>
            <a:r>
              <a:rPr lang="cs-CZ" b="1" i="1" dirty="0" smtClean="0">
                <a:solidFill>
                  <a:srgbClr val="FFFF00"/>
                </a:solidFill>
              </a:rPr>
              <a:t>a vrcholu hory Radhošť</a:t>
            </a:r>
          </a:p>
        </p:txBody>
      </p:sp>
    </p:spTree>
    <p:extLst>
      <p:ext uri="{BB962C8B-B14F-4D97-AF65-F5344CB8AC3E}">
        <p14:creationId xmlns:p14="http://schemas.microsoft.com/office/powerpoint/2010/main" val="149234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Největší řeka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Nejvýznamnější moravské lázně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nazývá barokní kostel Panny Marie a svatého Cyrila a Metoděje s klášterem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Nejvyšší hora Moravskoslezských Beskyd</a:t>
            </a:r>
            <a:r>
              <a:rPr lang="cs-CZ" dirty="0"/>
              <a:t> </a:t>
            </a:r>
            <a:r>
              <a:rPr lang="cs-CZ" dirty="0" smtClean="0"/>
              <a:t>(měří 1324m)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podhůří zemědělci pěstují zejména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tomto kraji se nachází ložiska stavebních materiálů, zejména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Příjmení nejvýznamnějšího podnikatele s obuví ze Zlína </a:t>
            </a:r>
          </a:p>
        </p:txBody>
      </p:sp>
    </p:spTree>
    <p:extLst>
      <p:ext uri="{BB962C8B-B14F-4D97-AF65-F5344CB8AC3E}">
        <p14:creationId xmlns:p14="http://schemas.microsoft.com/office/powerpoint/2010/main" val="387769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7727708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537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3" name="Skupina 2"/>
          <p:cNvGrpSpPr/>
          <p:nvPr/>
        </p:nvGrpSpPr>
        <p:grpSpPr>
          <a:xfrm>
            <a:off x="211610" y="1988840"/>
            <a:ext cx="8700262" cy="2589312"/>
            <a:chOff x="211610" y="1988840"/>
            <a:chExt cx="8700262" cy="2589312"/>
          </a:xfrm>
        </p:grpSpPr>
        <p:sp>
          <p:nvSpPr>
            <p:cNvPr id="881" name="Obdélník 880"/>
            <p:cNvSpPr/>
            <p:nvPr/>
          </p:nvSpPr>
          <p:spPr>
            <a:xfrm>
              <a:off x="211610" y="198884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2" name="Obdélník 881"/>
            <p:cNvSpPr/>
            <p:nvPr/>
          </p:nvSpPr>
          <p:spPr>
            <a:xfrm>
              <a:off x="214107" y="23584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3" name="Obdélník 882"/>
            <p:cNvSpPr/>
            <p:nvPr/>
          </p:nvSpPr>
          <p:spPr>
            <a:xfrm>
              <a:off x="214091" y="272990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4" name="Obdélník 883"/>
            <p:cNvSpPr/>
            <p:nvPr/>
          </p:nvSpPr>
          <p:spPr>
            <a:xfrm>
              <a:off x="214075" y="31014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5" name="Obdélník 884"/>
            <p:cNvSpPr/>
            <p:nvPr/>
          </p:nvSpPr>
          <p:spPr>
            <a:xfrm>
              <a:off x="214059" y="34729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6" name="Obdélník 885"/>
            <p:cNvSpPr/>
            <p:nvPr/>
          </p:nvSpPr>
          <p:spPr>
            <a:xfrm>
              <a:off x="214043" y="383169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7" name="TextovéPole 886"/>
            <p:cNvSpPr txBox="1"/>
            <p:nvPr/>
          </p:nvSpPr>
          <p:spPr>
            <a:xfrm>
              <a:off x="289364" y="198907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8" name="TextovéPole 887"/>
            <p:cNvSpPr txBox="1"/>
            <p:nvPr/>
          </p:nvSpPr>
          <p:spPr>
            <a:xfrm>
              <a:off x="292581" y="236328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889" name="TextovéPole 888"/>
            <p:cNvSpPr txBox="1"/>
            <p:nvPr/>
          </p:nvSpPr>
          <p:spPr>
            <a:xfrm>
              <a:off x="294529" y="273536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890" name="TextovéPole 889"/>
            <p:cNvSpPr txBox="1"/>
            <p:nvPr/>
          </p:nvSpPr>
          <p:spPr>
            <a:xfrm>
              <a:off x="289348" y="310360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891" name="TextovéPole 890"/>
            <p:cNvSpPr txBox="1"/>
            <p:nvPr/>
          </p:nvSpPr>
          <p:spPr>
            <a:xfrm>
              <a:off x="289348" y="347787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892" name="TextovéPole 891"/>
            <p:cNvSpPr txBox="1"/>
            <p:nvPr/>
          </p:nvSpPr>
          <p:spPr>
            <a:xfrm>
              <a:off x="289332" y="383985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3" name="Obdélník 892"/>
            <p:cNvSpPr/>
            <p:nvPr/>
          </p:nvSpPr>
          <p:spPr>
            <a:xfrm>
              <a:off x="214027" y="42031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4" name="TextovéPole 893"/>
            <p:cNvSpPr txBox="1"/>
            <p:nvPr/>
          </p:nvSpPr>
          <p:spPr>
            <a:xfrm>
              <a:off x="289316" y="420341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895" name="Obdélník 894"/>
            <p:cNvSpPr/>
            <p:nvPr/>
          </p:nvSpPr>
          <p:spPr>
            <a:xfrm>
              <a:off x="3882358" y="4208820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6" name="Obdélník 895"/>
            <p:cNvSpPr/>
            <p:nvPr/>
          </p:nvSpPr>
          <p:spPr>
            <a:xfrm>
              <a:off x="4339590" y="420880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7" name="Obdélník 896"/>
            <p:cNvSpPr/>
            <p:nvPr/>
          </p:nvSpPr>
          <p:spPr>
            <a:xfrm>
              <a:off x="2958796" y="420873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8" name="Obdélník 897"/>
            <p:cNvSpPr/>
            <p:nvPr/>
          </p:nvSpPr>
          <p:spPr>
            <a:xfrm>
              <a:off x="3416028" y="420871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3" name="Obdélník 902"/>
            <p:cNvSpPr/>
            <p:nvPr/>
          </p:nvSpPr>
          <p:spPr>
            <a:xfrm>
              <a:off x="3882358" y="3840520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4" name="Obdélník 903"/>
            <p:cNvSpPr/>
            <p:nvPr/>
          </p:nvSpPr>
          <p:spPr>
            <a:xfrm>
              <a:off x="4339590" y="384050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5" name="Obdélník 904"/>
            <p:cNvSpPr/>
            <p:nvPr/>
          </p:nvSpPr>
          <p:spPr>
            <a:xfrm>
              <a:off x="4796822" y="38404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6" name="Obdélník 905"/>
            <p:cNvSpPr/>
            <p:nvPr/>
          </p:nvSpPr>
          <p:spPr>
            <a:xfrm>
              <a:off x="5254054" y="38404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7" name="Obdélník 906"/>
            <p:cNvSpPr/>
            <p:nvPr/>
          </p:nvSpPr>
          <p:spPr>
            <a:xfrm>
              <a:off x="5711286" y="384045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8" name="Obdélník 907"/>
            <p:cNvSpPr/>
            <p:nvPr/>
          </p:nvSpPr>
          <p:spPr>
            <a:xfrm>
              <a:off x="6168518" y="384044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9" name="Obdélník 908"/>
            <p:cNvSpPr/>
            <p:nvPr/>
          </p:nvSpPr>
          <p:spPr>
            <a:xfrm>
              <a:off x="6625750" y="384042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0" name="Obdélník 909"/>
            <p:cNvSpPr/>
            <p:nvPr/>
          </p:nvSpPr>
          <p:spPr>
            <a:xfrm>
              <a:off x="7082982" y="384049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1" name="Obdélník 910"/>
            <p:cNvSpPr/>
            <p:nvPr/>
          </p:nvSpPr>
          <p:spPr>
            <a:xfrm>
              <a:off x="7540214" y="384048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2" name="Obdélník 911"/>
            <p:cNvSpPr/>
            <p:nvPr/>
          </p:nvSpPr>
          <p:spPr>
            <a:xfrm>
              <a:off x="7997446" y="384046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3" name="Obdélník 912"/>
            <p:cNvSpPr/>
            <p:nvPr/>
          </p:nvSpPr>
          <p:spPr>
            <a:xfrm>
              <a:off x="8454678" y="384044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5" name="Obdélník 1104"/>
            <p:cNvSpPr/>
            <p:nvPr/>
          </p:nvSpPr>
          <p:spPr>
            <a:xfrm>
              <a:off x="1590566" y="347152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6" name="Obdélník 1105"/>
            <p:cNvSpPr/>
            <p:nvPr/>
          </p:nvSpPr>
          <p:spPr>
            <a:xfrm>
              <a:off x="2047798" y="347150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7" name="Obdélník 1106"/>
            <p:cNvSpPr/>
            <p:nvPr/>
          </p:nvSpPr>
          <p:spPr>
            <a:xfrm>
              <a:off x="2505030" y="347149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8" name="Obdélník 1107"/>
            <p:cNvSpPr/>
            <p:nvPr/>
          </p:nvSpPr>
          <p:spPr>
            <a:xfrm>
              <a:off x="3882358" y="3471476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9" name="Obdélník 1108"/>
            <p:cNvSpPr/>
            <p:nvPr/>
          </p:nvSpPr>
          <p:spPr>
            <a:xfrm>
              <a:off x="4339590" y="34714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0" name="Obdélník 1109"/>
            <p:cNvSpPr/>
            <p:nvPr/>
          </p:nvSpPr>
          <p:spPr>
            <a:xfrm>
              <a:off x="4796822" y="347144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1" name="Obdélník 1110"/>
            <p:cNvSpPr/>
            <p:nvPr/>
          </p:nvSpPr>
          <p:spPr>
            <a:xfrm>
              <a:off x="2958796" y="34713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2" name="Obdélník 1111"/>
            <p:cNvSpPr/>
            <p:nvPr/>
          </p:nvSpPr>
          <p:spPr>
            <a:xfrm>
              <a:off x="3416028" y="34713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1" name="Obdélník 1120"/>
            <p:cNvSpPr/>
            <p:nvPr/>
          </p:nvSpPr>
          <p:spPr>
            <a:xfrm>
              <a:off x="2047798" y="310320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2" name="Obdélník 1121"/>
            <p:cNvSpPr/>
            <p:nvPr/>
          </p:nvSpPr>
          <p:spPr>
            <a:xfrm>
              <a:off x="2505030" y="310319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3" name="Obdélník 1122"/>
            <p:cNvSpPr/>
            <p:nvPr/>
          </p:nvSpPr>
          <p:spPr>
            <a:xfrm>
              <a:off x="3882358" y="3103176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4" name="Obdélník 1123"/>
            <p:cNvSpPr/>
            <p:nvPr/>
          </p:nvSpPr>
          <p:spPr>
            <a:xfrm>
              <a:off x="4339590" y="31031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5" name="Obdélník 1124"/>
            <p:cNvSpPr/>
            <p:nvPr/>
          </p:nvSpPr>
          <p:spPr>
            <a:xfrm>
              <a:off x="4796822" y="310314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6" name="Obdélník 1125"/>
            <p:cNvSpPr/>
            <p:nvPr/>
          </p:nvSpPr>
          <p:spPr>
            <a:xfrm>
              <a:off x="5254054" y="310312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7" name="Obdélník 1126"/>
            <p:cNvSpPr/>
            <p:nvPr/>
          </p:nvSpPr>
          <p:spPr>
            <a:xfrm>
              <a:off x="2958796" y="31030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8" name="Obdélník 1127"/>
            <p:cNvSpPr/>
            <p:nvPr/>
          </p:nvSpPr>
          <p:spPr>
            <a:xfrm>
              <a:off x="3416028" y="31030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7" name="Obdélník 1136"/>
            <p:cNvSpPr/>
            <p:nvPr/>
          </p:nvSpPr>
          <p:spPr>
            <a:xfrm>
              <a:off x="676102" y="273495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8" name="Obdélník 1137"/>
            <p:cNvSpPr/>
            <p:nvPr/>
          </p:nvSpPr>
          <p:spPr>
            <a:xfrm>
              <a:off x="1133334" y="273494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9" name="Obdélník 1138"/>
            <p:cNvSpPr/>
            <p:nvPr/>
          </p:nvSpPr>
          <p:spPr>
            <a:xfrm>
              <a:off x="1590566" y="273492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0" name="Obdélník 1139"/>
            <p:cNvSpPr/>
            <p:nvPr/>
          </p:nvSpPr>
          <p:spPr>
            <a:xfrm>
              <a:off x="2047798" y="273490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1" name="Obdélník 1140"/>
            <p:cNvSpPr/>
            <p:nvPr/>
          </p:nvSpPr>
          <p:spPr>
            <a:xfrm>
              <a:off x="2505030" y="273489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2" name="Obdélník 1141"/>
            <p:cNvSpPr/>
            <p:nvPr/>
          </p:nvSpPr>
          <p:spPr>
            <a:xfrm>
              <a:off x="3882358" y="2734876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3" name="Obdélník 1142"/>
            <p:cNvSpPr/>
            <p:nvPr/>
          </p:nvSpPr>
          <p:spPr>
            <a:xfrm>
              <a:off x="2958796" y="27347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4" name="Obdélník 1143"/>
            <p:cNvSpPr/>
            <p:nvPr/>
          </p:nvSpPr>
          <p:spPr>
            <a:xfrm>
              <a:off x="3416028" y="27347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3" name="Obdélník 1152"/>
            <p:cNvSpPr/>
            <p:nvPr/>
          </p:nvSpPr>
          <p:spPr>
            <a:xfrm>
              <a:off x="2505030" y="236659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4" name="Obdélník 1153"/>
            <p:cNvSpPr/>
            <p:nvPr/>
          </p:nvSpPr>
          <p:spPr>
            <a:xfrm>
              <a:off x="3882358" y="2366576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5" name="Obdélník 1154"/>
            <p:cNvSpPr/>
            <p:nvPr/>
          </p:nvSpPr>
          <p:spPr>
            <a:xfrm>
              <a:off x="4339590" y="23665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6" name="Obdélník 1155"/>
            <p:cNvSpPr/>
            <p:nvPr/>
          </p:nvSpPr>
          <p:spPr>
            <a:xfrm>
              <a:off x="4796822" y="236654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7" name="Obdélník 1156"/>
            <p:cNvSpPr/>
            <p:nvPr/>
          </p:nvSpPr>
          <p:spPr>
            <a:xfrm>
              <a:off x="5254054" y="236652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8" name="Obdélník 1157"/>
            <p:cNvSpPr/>
            <p:nvPr/>
          </p:nvSpPr>
          <p:spPr>
            <a:xfrm>
              <a:off x="5711286" y="236651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9" name="Obdélník 1158"/>
            <p:cNvSpPr/>
            <p:nvPr/>
          </p:nvSpPr>
          <p:spPr>
            <a:xfrm>
              <a:off x="6168518" y="236649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0" name="Obdélník 1159"/>
            <p:cNvSpPr/>
            <p:nvPr/>
          </p:nvSpPr>
          <p:spPr>
            <a:xfrm>
              <a:off x="6625750" y="236648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1" name="Obdélník 1160"/>
            <p:cNvSpPr/>
            <p:nvPr/>
          </p:nvSpPr>
          <p:spPr>
            <a:xfrm>
              <a:off x="2958796" y="23664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2" name="Obdélník 1161"/>
            <p:cNvSpPr/>
            <p:nvPr/>
          </p:nvSpPr>
          <p:spPr>
            <a:xfrm>
              <a:off x="3416028" y="23664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3" name="Obdélník 1172"/>
            <p:cNvSpPr/>
            <p:nvPr/>
          </p:nvSpPr>
          <p:spPr>
            <a:xfrm>
              <a:off x="3882358" y="1998276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4" name="Obdélník 1173"/>
            <p:cNvSpPr/>
            <p:nvPr/>
          </p:nvSpPr>
          <p:spPr>
            <a:xfrm>
              <a:off x="4339590" y="19982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5" name="Obdélník 1174"/>
            <p:cNvSpPr/>
            <p:nvPr/>
          </p:nvSpPr>
          <p:spPr>
            <a:xfrm>
              <a:off x="4796822" y="199824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6" name="Obdélník 1175"/>
            <p:cNvSpPr/>
            <p:nvPr/>
          </p:nvSpPr>
          <p:spPr>
            <a:xfrm>
              <a:off x="5254054" y="199822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7" name="Obdélník 1176"/>
            <p:cNvSpPr/>
            <p:nvPr/>
          </p:nvSpPr>
          <p:spPr>
            <a:xfrm>
              <a:off x="2958796" y="199818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8" name="Obdélník 1177"/>
            <p:cNvSpPr/>
            <p:nvPr/>
          </p:nvSpPr>
          <p:spPr>
            <a:xfrm>
              <a:off x="3416028" y="19981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189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1610" y="19888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235840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27299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310140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34729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383169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198907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23632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27353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310360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347787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38398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42031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420341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813" name="Obdélník 812"/>
          <p:cNvSpPr/>
          <p:nvPr/>
        </p:nvSpPr>
        <p:spPr>
          <a:xfrm>
            <a:off x="3882358" y="420882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4339590" y="420880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4" name="Obdélník 823"/>
          <p:cNvSpPr/>
          <p:nvPr/>
        </p:nvSpPr>
        <p:spPr>
          <a:xfrm>
            <a:off x="2958796" y="420873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5" name="Obdélník 824"/>
          <p:cNvSpPr/>
          <p:nvPr/>
        </p:nvSpPr>
        <p:spPr>
          <a:xfrm>
            <a:off x="3416028" y="42087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941678" y="420871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Ť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4398996" y="421718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42" name="TextovéPole 841"/>
          <p:cNvSpPr txBox="1"/>
          <p:nvPr/>
        </p:nvSpPr>
        <p:spPr>
          <a:xfrm>
            <a:off x="3054104" y="420937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843" name="TextovéPole 842"/>
          <p:cNvSpPr txBox="1"/>
          <p:nvPr/>
        </p:nvSpPr>
        <p:spPr>
          <a:xfrm>
            <a:off x="3475010" y="420937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882358" y="3840520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4339590" y="384050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4796822" y="38404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2" name="Obdélník 851"/>
          <p:cNvSpPr/>
          <p:nvPr/>
        </p:nvSpPr>
        <p:spPr>
          <a:xfrm>
            <a:off x="5254054" y="38404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3" name="Obdélník 852"/>
          <p:cNvSpPr/>
          <p:nvPr/>
        </p:nvSpPr>
        <p:spPr>
          <a:xfrm>
            <a:off x="5711286" y="38404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4" name="Obdélník 853"/>
          <p:cNvSpPr/>
          <p:nvPr/>
        </p:nvSpPr>
        <p:spPr>
          <a:xfrm>
            <a:off x="6168518" y="38404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5" name="Obdélník 854"/>
          <p:cNvSpPr/>
          <p:nvPr/>
        </p:nvSpPr>
        <p:spPr>
          <a:xfrm>
            <a:off x="6625750" y="384042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6" name="Obdélník 855"/>
          <p:cNvSpPr/>
          <p:nvPr/>
        </p:nvSpPr>
        <p:spPr>
          <a:xfrm>
            <a:off x="7082982" y="38404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7" name="Obdélník 856"/>
          <p:cNvSpPr/>
          <p:nvPr/>
        </p:nvSpPr>
        <p:spPr>
          <a:xfrm>
            <a:off x="7540214" y="38404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8" name="Obdélník 857"/>
          <p:cNvSpPr/>
          <p:nvPr/>
        </p:nvSpPr>
        <p:spPr>
          <a:xfrm>
            <a:off x="7997446" y="38404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9" name="Obdélník 858"/>
          <p:cNvSpPr/>
          <p:nvPr/>
        </p:nvSpPr>
        <p:spPr>
          <a:xfrm>
            <a:off x="8454678" y="384044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941678" y="38404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4398996" y="384888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869" name="TextovéPole 868"/>
          <p:cNvSpPr txBox="1"/>
          <p:nvPr/>
        </p:nvSpPr>
        <p:spPr>
          <a:xfrm>
            <a:off x="4856190" y="38416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870" name="TextovéPole 869"/>
          <p:cNvSpPr txBox="1"/>
          <p:nvPr/>
        </p:nvSpPr>
        <p:spPr>
          <a:xfrm>
            <a:off x="5313384" y="384888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71" name="TextovéPole 870"/>
          <p:cNvSpPr txBox="1"/>
          <p:nvPr/>
        </p:nvSpPr>
        <p:spPr>
          <a:xfrm>
            <a:off x="5770578" y="384105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72" name="TextovéPole 871"/>
          <p:cNvSpPr txBox="1"/>
          <p:nvPr/>
        </p:nvSpPr>
        <p:spPr>
          <a:xfrm>
            <a:off x="6198744" y="3848319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873" name="TextovéPole 872"/>
          <p:cNvSpPr txBox="1"/>
          <p:nvPr/>
        </p:nvSpPr>
        <p:spPr>
          <a:xfrm>
            <a:off x="6677706" y="384162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74" name="TextovéPole 873"/>
          <p:cNvSpPr txBox="1"/>
          <p:nvPr/>
        </p:nvSpPr>
        <p:spPr>
          <a:xfrm>
            <a:off x="7192956" y="3841059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875" name="TextovéPole 874"/>
          <p:cNvSpPr txBox="1"/>
          <p:nvPr/>
        </p:nvSpPr>
        <p:spPr>
          <a:xfrm>
            <a:off x="7606608" y="384831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876" name="TextovéPole 875"/>
          <p:cNvSpPr txBox="1"/>
          <p:nvPr/>
        </p:nvSpPr>
        <p:spPr>
          <a:xfrm>
            <a:off x="8063802" y="384106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77" name="TextovéPole 876"/>
          <p:cNvSpPr txBox="1"/>
          <p:nvPr/>
        </p:nvSpPr>
        <p:spPr>
          <a:xfrm>
            <a:off x="8520996" y="384832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919" name="Obdélník 918"/>
          <p:cNvSpPr/>
          <p:nvPr/>
        </p:nvSpPr>
        <p:spPr>
          <a:xfrm>
            <a:off x="1590566" y="347152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0" name="Obdélník 919"/>
          <p:cNvSpPr/>
          <p:nvPr/>
        </p:nvSpPr>
        <p:spPr>
          <a:xfrm>
            <a:off x="2047798" y="34715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1" name="Obdélník 920"/>
          <p:cNvSpPr/>
          <p:nvPr/>
        </p:nvSpPr>
        <p:spPr>
          <a:xfrm>
            <a:off x="2505030" y="34714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3882358" y="347147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4339590" y="34714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4796822" y="34714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3" name="Obdélník 932"/>
          <p:cNvSpPr/>
          <p:nvPr/>
        </p:nvSpPr>
        <p:spPr>
          <a:xfrm>
            <a:off x="2958796" y="34713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4" name="Obdélník 933"/>
          <p:cNvSpPr/>
          <p:nvPr/>
        </p:nvSpPr>
        <p:spPr>
          <a:xfrm>
            <a:off x="3416028" y="34713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941678" y="34713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36" name="TextovéPole 935"/>
          <p:cNvSpPr txBox="1"/>
          <p:nvPr/>
        </p:nvSpPr>
        <p:spPr>
          <a:xfrm>
            <a:off x="2544945" y="346779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37" name="TextovéPole 936"/>
          <p:cNvSpPr txBox="1"/>
          <p:nvPr/>
        </p:nvSpPr>
        <p:spPr>
          <a:xfrm>
            <a:off x="2087757" y="347723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38" name="TextovéPole 937"/>
          <p:cNvSpPr txBox="1"/>
          <p:nvPr/>
        </p:nvSpPr>
        <p:spPr>
          <a:xfrm>
            <a:off x="1642830" y="347201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1" name="TextovéPole 940"/>
          <p:cNvSpPr txBox="1"/>
          <p:nvPr/>
        </p:nvSpPr>
        <p:spPr>
          <a:xfrm>
            <a:off x="4398996" y="347983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4856190" y="347258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951" name="TextovéPole 950"/>
          <p:cNvSpPr txBox="1"/>
          <p:nvPr/>
        </p:nvSpPr>
        <p:spPr>
          <a:xfrm>
            <a:off x="3025076" y="347202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952" name="TextovéPole 951"/>
          <p:cNvSpPr txBox="1"/>
          <p:nvPr/>
        </p:nvSpPr>
        <p:spPr>
          <a:xfrm>
            <a:off x="3475010" y="34720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956" name="Obdélník 955"/>
          <p:cNvSpPr/>
          <p:nvPr/>
        </p:nvSpPr>
        <p:spPr>
          <a:xfrm>
            <a:off x="2047798" y="31032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7" name="Obdélník 956"/>
          <p:cNvSpPr/>
          <p:nvPr/>
        </p:nvSpPr>
        <p:spPr>
          <a:xfrm>
            <a:off x="2505030" y="31031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882358" y="310317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4339590" y="31031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4796822" y="31031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5254054" y="31031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9" name="Obdélník 968"/>
          <p:cNvSpPr/>
          <p:nvPr/>
        </p:nvSpPr>
        <p:spPr>
          <a:xfrm>
            <a:off x="2958796" y="31030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0" name="Obdélník 969"/>
          <p:cNvSpPr/>
          <p:nvPr/>
        </p:nvSpPr>
        <p:spPr>
          <a:xfrm>
            <a:off x="3416028" y="31030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941678" y="31030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972" name="TextovéPole 971"/>
          <p:cNvSpPr txBox="1"/>
          <p:nvPr/>
        </p:nvSpPr>
        <p:spPr>
          <a:xfrm>
            <a:off x="2544945" y="309949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973" name="TextovéPole 972"/>
          <p:cNvSpPr txBox="1"/>
          <p:nvPr/>
        </p:nvSpPr>
        <p:spPr>
          <a:xfrm>
            <a:off x="2087757" y="310893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4398996" y="311153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4856190" y="3104283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79" name="TextovéPole 978"/>
          <p:cNvSpPr txBox="1"/>
          <p:nvPr/>
        </p:nvSpPr>
        <p:spPr>
          <a:xfrm>
            <a:off x="5313384" y="311154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87" name="TextovéPole 986"/>
          <p:cNvSpPr txBox="1"/>
          <p:nvPr/>
        </p:nvSpPr>
        <p:spPr>
          <a:xfrm>
            <a:off x="3025076" y="31037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8" name="TextovéPole 987"/>
          <p:cNvSpPr txBox="1"/>
          <p:nvPr/>
        </p:nvSpPr>
        <p:spPr>
          <a:xfrm>
            <a:off x="3475010" y="31037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89" name="Obdélník 988"/>
          <p:cNvSpPr/>
          <p:nvPr/>
        </p:nvSpPr>
        <p:spPr>
          <a:xfrm>
            <a:off x="676102" y="273495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0" name="Obdélník 989"/>
          <p:cNvSpPr/>
          <p:nvPr/>
        </p:nvSpPr>
        <p:spPr>
          <a:xfrm>
            <a:off x="1133334" y="273494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1" name="Obdélník 990"/>
          <p:cNvSpPr/>
          <p:nvPr/>
        </p:nvSpPr>
        <p:spPr>
          <a:xfrm>
            <a:off x="1590566" y="273492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2" name="Obdélník 991"/>
          <p:cNvSpPr/>
          <p:nvPr/>
        </p:nvSpPr>
        <p:spPr>
          <a:xfrm>
            <a:off x="2047798" y="27349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3" name="Obdélník 992"/>
          <p:cNvSpPr/>
          <p:nvPr/>
        </p:nvSpPr>
        <p:spPr>
          <a:xfrm>
            <a:off x="2505030" y="27348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3882358" y="273487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5" name="Obdélník 1004"/>
          <p:cNvSpPr/>
          <p:nvPr/>
        </p:nvSpPr>
        <p:spPr>
          <a:xfrm>
            <a:off x="2958796" y="27347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6" name="Obdélník 1005"/>
          <p:cNvSpPr/>
          <p:nvPr/>
        </p:nvSpPr>
        <p:spPr>
          <a:xfrm>
            <a:off x="3416028" y="27347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941678" y="27347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1008" name="TextovéPole 1007"/>
          <p:cNvSpPr txBox="1"/>
          <p:nvPr/>
        </p:nvSpPr>
        <p:spPr>
          <a:xfrm>
            <a:off x="2544945" y="273119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1009" name="TextovéPole 1008"/>
          <p:cNvSpPr txBox="1"/>
          <p:nvPr/>
        </p:nvSpPr>
        <p:spPr>
          <a:xfrm>
            <a:off x="2087757" y="274063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10" name="TextovéPole 1009"/>
          <p:cNvSpPr txBox="1"/>
          <p:nvPr/>
        </p:nvSpPr>
        <p:spPr>
          <a:xfrm>
            <a:off x="1642830" y="273541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11" name="TextovéPole 1010"/>
          <p:cNvSpPr txBox="1"/>
          <p:nvPr/>
        </p:nvSpPr>
        <p:spPr>
          <a:xfrm>
            <a:off x="1200156" y="273597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12" name="TextovéPole 1011"/>
          <p:cNvSpPr txBox="1"/>
          <p:nvPr/>
        </p:nvSpPr>
        <p:spPr>
          <a:xfrm>
            <a:off x="742968" y="274323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23" name="TextovéPole 1022"/>
          <p:cNvSpPr txBox="1"/>
          <p:nvPr/>
        </p:nvSpPr>
        <p:spPr>
          <a:xfrm>
            <a:off x="3025076" y="27354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24" name="TextovéPole 1023"/>
          <p:cNvSpPr txBox="1"/>
          <p:nvPr/>
        </p:nvSpPr>
        <p:spPr>
          <a:xfrm>
            <a:off x="3475010" y="273542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505030" y="236659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3882358" y="236657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4339590" y="23665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4796822" y="23665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5254054" y="23665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5711286" y="23665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5" name="Obdélník 1034"/>
          <p:cNvSpPr/>
          <p:nvPr/>
        </p:nvSpPr>
        <p:spPr>
          <a:xfrm>
            <a:off x="6168518" y="23664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6" name="Obdélník 1035"/>
          <p:cNvSpPr/>
          <p:nvPr/>
        </p:nvSpPr>
        <p:spPr>
          <a:xfrm>
            <a:off x="6625750" y="23664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1" name="Obdélník 1040"/>
          <p:cNvSpPr/>
          <p:nvPr/>
        </p:nvSpPr>
        <p:spPr>
          <a:xfrm>
            <a:off x="2958796" y="23664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2" name="Obdélník 1041"/>
          <p:cNvSpPr/>
          <p:nvPr/>
        </p:nvSpPr>
        <p:spPr>
          <a:xfrm>
            <a:off x="3416028" y="23664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941678" y="23664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2544945" y="236289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4398996" y="237493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4856190" y="236768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5313384" y="237494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5799606" y="236711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1053" name="TextovéPole 1052"/>
          <p:cNvSpPr txBox="1"/>
          <p:nvPr/>
        </p:nvSpPr>
        <p:spPr>
          <a:xfrm>
            <a:off x="6225958" y="236167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4" name="TextovéPole 1053"/>
          <p:cNvSpPr txBox="1"/>
          <p:nvPr/>
        </p:nvSpPr>
        <p:spPr>
          <a:xfrm>
            <a:off x="6677706" y="236767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59" name="TextovéPole 1058"/>
          <p:cNvSpPr txBox="1"/>
          <p:nvPr/>
        </p:nvSpPr>
        <p:spPr>
          <a:xfrm>
            <a:off x="3025076" y="23671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1060" name="TextovéPole 1059"/>
          <p:cNvSpPr txBox="1"/>
          <p:nvPr/>
        </p:nvSpPr>
        <p:spPr>
          <a:xfrm>
            <a:off x="3475010" y="2367127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1066" name="Obdélník 1065"/>
          <p:cNvSpPr/>
          <p:nvPr/>
        </p:nvSpPr>
        <p:spPr>
          <a:xfrm>
            <a:off x="3882358" y="1998276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339590" y="19982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4796822" y="199824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5254054" y="199822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7" name="Obdélník 1076"/>
          <p:cNvSpPr/>
          <p:nvPr/>
        </p:nvSpPr>
        <p:spPr>
          <a:xfrm>
            <a:off x="2958796" y="199818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8" name="Obdélník 1077"/>
          <p:cNvSpPr/>
          <p:nvPr/>
        </p:nvSpPr>
        <p:spPr>
          <a:xfrm>
            <a:off x="3416028" y="19981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941678" y="19981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4398996" y="200663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4856190" y="199938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87" name="TextovéPole 1086"/>
          <p:cNvSpPr txBox="1"/>
          <p:nvPr/>
        </p:nvSpPr>
        <p:spPr>
          <a:xfrm>
            <a:off x="5313384" y="2006643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95" name="TextovéPole 1094"/>
          <p:cNvSpPr txBox="1"/>
          <p:nvPr/>
        </p:nvSpPr>
        <p:spPr>
          <a:xfrm>
            <a:off x="3025076" y="199882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96" name="TextovéPole 1095"/>
          <p:cNvSpPr txBox="1"/>
          <p:nvPr/>
        </p:nvSpPr>
        <p:spPr>
          <a:xfrm>
            <a:off x="3475010" y="1998827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772488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500"/>
                            </p:stCondLst>
                            <p:childTnLst>
                              <p:par>
                                <p:cTn id="13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 tmFilter="0,0; .5, 1; 1, 1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500"/>
                            </p:stCondLst>
                            <p:childTnLst>
                              <p:par>
                                <p:cTn id="14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 tmFilter="0,0; .5, 1; 1, 1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3000"/>
                            </p:stCondLst>
                            <p:childTnLst>
                              <p:par>
                                <p:cTn id="15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 tmFilter="0,0; .5, 1; 1, 1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500"/>
                            </p:stCondLst>
                            <p:childTnLst>
                              <p:par>
                                <p:cTn id="16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 tmFilter="0,0; .5, 1; 1, 1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4000"/>
                            </p:stCondLst>
                            <p:childTnLst>
                              <p:par>
                                <p:cTn id="17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 tmFilter="0,0; .5, 1; 1, 1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4500"/>
                            </p:stCondLst>
                            <p:childTnLst>
                              <p:par>
                                <p:cTn id="18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 tmFilter="0,0; .5, 1; 1, 1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10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0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500"/>
                            </p:stCondLst>
                            <p:childTnLst>
                              <p:par>
                                <p:cTn id="19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0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10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1500"/>
                            </p:stCondLst>
                            <p:childTnLst>
                              <p:par>
                                <p:cTn id="20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2500"/>
                            </p:stCondLst>
                            <p:childTnLst>
                              <p:par>
                                <p:cTn id="2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1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3000"/>
                            </p:stCondLst>
                            <p:childTnLst>
                              <p:par>
                                <p:cTn id="21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24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00"/>
                            </p:stCondLst>
                            <p:childTnLst>
                              <p:par>
                                <p:cTn id="237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4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1500"/>
                            </p:stCondLst>
                            <p:childTnLst>
                              <p:par>
                                <p:cTn id="25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5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2000"/>
                            </p:stCondLst>
                            <p:childTnLst>
                              <p:par>
                                <p:cTn id="258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1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2500"/>
                            </p:stCondLst>
                            <p:childTnLst>
                              <p:par>
                                <p:cTn id="26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3000"/>
                            </p:stCondLst>
                            <p:childTnLst>
                              <p:par>
                                <p:cTn id="27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5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3500"/>
                            </p:stCondLst>
                            <p:childTnLst>
                              <p:par>
                                <p:cTn id="27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9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500"/>
                            </p:stCondLst>
                            <p:childTnLst>
                              <p:par>
                                <p:cTn id="29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9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9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1000"/>
                            </p:stCondLst>
                            <p:childTnLst>
                              <p:par>
                                <p:cTn id="30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500"/>
                                        <p:tgtEl>
                                          <p:spTgt spid="9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 fill="hold"/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7" fill="hold">
                            <p:stCondLst>
                              <p:cond delay="1500"/>
                            </p:stCondLst>
                            <p:childTnLst>
                              <p:par>
                                <p:cTn id="30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0" dur="500"/>
                                        <p:tgtEl>
                                          <p:spTgt spid="9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4" fill="hold">
                            <p:stCondLst>
                              <p:cond delay="2000"/>
                            </p:stCondLst>
                            <p:childTnLst>
                              <p:par>
                                <p:cTn id="31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9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9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500" fill="hold"/>
                                        <p:tgtEl>
                                          <p:spTgt spid="9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9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3000"/>
                            </p:stCondLst>
                            <p:childTnLst>
                              <p:par>
                                <p:cTn id="32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500"/>
                                        <p:tgtEl>
                                          <p:spTgt spid="9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36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9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2" fill="hold">
                      <p:stCondLst>
                        <p:cond delay="indefinite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0" dur="500" tmFilter="0,0; .5, 1; 1, 1"/>
                                        <p:tgtEl>
                                          <p:spTgt spid="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500"/>
                            </p:stCondLst>
                            <p:childTnLst>
                              <p:par>
                                <p:cTn id="35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8" dur="500" tmFilter="0,0; .5, 1; 1, 1"/>
                                        <p:tgtEl>
                                          <p:spTgt spid="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9" fill="hold">
                            <p:stCondLst>
                              <p:cond delay="1000"/>
                            </p:stCondLst>
                            <p:childTnLst>
                              <p:par>
                                <p:cTn id="36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500" fill="hold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6" dur="500" tmFilter="0,0; .5, 1; 1, 1"/>
                                        <p:tgtEl>
                                          <p:spTgt spid="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7" fill="hold">
                            <p:stCondLst>
                              <p:cond delay="1500"/>
                            </p:stCondLst>
                            <p:childTnLst>
                              <p:par>
                                <p:cTn id="36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500" fill="hold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 tmFilter="0,0; .5, 1; 1, 1"/>
                                        <p:tgtEl>
                                          <p:spTgt spid="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5" fill="hold">
                            <p:stCondLst>
                              <p:cond delay="2000"/>
                            </p:stCondLst>
                            <p:childTnLst>
                              <p:par>
                                <p:cTn id="37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 tmFilter="0,0; .5, 1; 1, 1"/>
                                        <p:tgtEl>
                                          <p:spTgt spid="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3" fill="hold">
                            <p:stCondLst>
                              <p:cond delay="2500"/>
                            </p:stCondLst>
                            <p:childTnLst>
                              <p:par>
                                <p:cTn id="38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500" fill="hold"/>
                                        <p:tgtEl>
                                          <p:spTgt spid="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0" dur="500" tmFilter="0,0; .5, 1; 1, 1"/>
                                        <p:tgtEl>
                                          <p:spTgt spid="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3000"/>
                            </p:stCondLst>
                            <p:childTnLst>
                              <p:par>
                                <p:cTn id="39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4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8" dur="500" tmFilter="0,0; .5, 1; 1, 1"/>
                                        <p:tgtEl>
                                          <p:spTgt spid="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500" fill="hold"/>
                                        <p:tgtEl>
                                          <p:spTgt spid="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6" dur="500" tmFilter="0,0; .5, 1; 1, 1"/>
                                        <p:tgtEl>
                                          <p:spTgt spid="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7" fill="hold">
                            <p:stCondLst>
                              <p:cond delay="4000"/>
                            </p:stCondLst>
                            <p:childTnLst>
                              <p:par>
                                <p:cTn id="40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0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4" dur="500" tmFilter="0,0; .5, 1; 1, 1"/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5" fill="hold">
                            <p:stCondLst>
                              <p:cond delay="4500"/>
                            </p:stCondLst>
                            <p:childTnLst>
                              <p:par>
                                <p:cTn id="41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2" dur="500" tmFilter="0,0; .5, 1; 1, 1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3" fill="hold">
                            <p:stCondLst>
                              <p:cond delay="5000"/>
                            </p:stCondLst>
                            <p:childTnLst>
                              <p:par>
                                <p:cTn id="42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6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0" dur="500" tmFilter="0,0; .5, 1; 1, 1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>
                      <p:stCondLst>
                        <p:cond delay="indefinite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10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10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10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4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1000" fill="hold"/>
                                        <p:tgtEl>
                                          <p:spTgt spid="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1000" fill="hold"/>
                                        <p:tgtEl>
                                          <p:spTgt spid="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1000" fill="hold"/>
                                        <p:tgtEl>
                                          <p:spTgt spid="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000" fill="hold"/>
                                        <p:tgtEl>
                                          <p:spTgt spid="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47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1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1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1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10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3" fill="hold">
                            <p:stCondLst>
                              <p:cond delay="3000"/>
                            </p:stCondLst>
                            <p:childTnLst>
                              <p:par>
                                <p:cTn id="45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6" dur="1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1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1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10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6" grpId="0"/>
      <p:bldP spid="832" grpId="0"/>
      <p:bldP spid="842" grpId="0"/>
      <p:bldP spid="843" grpId="0"/>
      <p:bldP spid="862" grpId="0"/>
      <p:bldP spid="868" grpId="0"/>
      <p:bldP spid="869" grpId="0"/>
      <p:bldP spid="870" grpId="0"/>
      <p:bldP spid="871" grpId="0"/>
      <p:bldP spid="872" grpId="0"/>
      <p:bldP spid="873" grpId="0"/>
      <p:bldP spid="874" grpId="0"/>
      <p:bldP spid="875" grpId="0"/>
      <p:bldP spid="876" grpId="0"/>
      <p:bldP spid="877" grpId="0"/>
      <p:bldP spid="935" grpId="0"/>
      <p:bldP spid="936" grpId="0"/>
      <p:bldP spid="937" grpId="0"/>
      <p:bldP spid="938" grpId="0"/>
      <p:bldP spid="941" grpId="0"/>
      <p:bldP spid="942" grpId="0"/>
      <p:bldP spid="951" grpId="0"/>
      <p:bldP spid="952" grpId="0"/>
      <p:bldP spid="971" grpId="0"/>
      <p:bldP spid="972" grpId="0"/>
      <p:bldP spid="973" grpId="0"/>
      <p:bldP spid="977" grpId="0"/>
      <p:bldP spid="978" grpId="0"/>
      <p:bldP spid="979" grpId="0"/>
      <p:bldP spid="987" grpId="0"/>
      <p:bldP spid="988" grpId="0"/>
      <p:bldP spid="1007" grpId="0"/>
      <p:bldP spid="1008" grpId="0"/>
      <p:bldP spid="1009" grpId="0"/>
      <p:bldP spid="1010" grpId="0"/>
      <p:bldP spid="1011" grpId="0"/>
      <p:bldP spid="1012" grpId="0"/>
      <p:bldP spid="1023" grpId="0"/>
      <p:bldP spid="1024" grpId="0"/>
      <p:bldP spid="1043" grpId="0"/>
      <p:bldP spid="1044" grpId="0"/>
      <p:bldP spid="1049" grpId="0"/>
      <p:bldP spid="1050" grpId="0"/>
      <p:bldP spid="1051" grpId="0"/>
      <p:bldP spid="1052" grpId="0"/>
      <p:bldP spid="1053" grpId="0"/>
      <p:bldP spid="1054" grpId="0"/>
      <p:bldP spid="1059" grpId="0"/>
      <p:bldP spid="1060" grpId="0"/>
      <p:bldP spid="1079" grpId="0"/>
      <p:bldP spid="1085" grpId="0"/>
      <p:bldP spid="1086" grpId="0"/>
      <p:bldP spid="1087" grpId="0"/>
      <p:bldP spid="1095" grpId="0"/>
      <p:bldP spid="109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 fontScale="92500"/>
          </a:bodyPr>
          <a:lstStyle/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URBAN, Tomáš.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Soubor:Zlin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Region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21.5.2007 [cit. 2012-03-24].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cs.wikipedia.org/wiki/Soubor:Zlin_Region_CoA_CZ.svg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Zlin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2001- [cit. 2012-03-24].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cs.wikipedia.org/wiki/Soubor:Flag_of_Zlin_Region.svg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Obuvnické muzeum ve Zlíně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00.00.0000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4"/>
              </a:rPr>
              <a:t>http://www.atlasceska.cz/zlinsky-kraj/obuvnicke-muzeum-ve-zline/galerie/16999/1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4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Obuvnické muzeum ve Zlíně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00.00.0000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5"/>
              </a:rPr>
              <a:t>http://www.atlasceska.cz/zlinsky-kraj/obuvnicke-muzeum-ve-zline/galerie/16998/1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5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Soubor:Tomas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Bata.jpg.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21.2.2009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cs.wikipedia.org/wiki/Soubor:Tomas_Bata.jpg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Soubor:Batovy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domky 2.jpg.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6.6.2006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cs.wikipedia.org/wiki/Soubor:Batovy_domky_2.jpg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Arcibiskupský zámek a zahrady v Kroměříži - UNESCO.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Http://www.azz.cz/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00.00.0000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8"/>
              </a:rPr>
              <a:t>http://www.atlasceska.cz/zlinsky-kraj/arcibiskupsky-zamek-a-zahrady-v-kromerizi-unesco/zvetsit-foto/8287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8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Arcibiskupský zámek a zahrady v Kroměříži - UNESCO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08.07.2006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9"/>
              </a:rPr>
              <a:t>http://www.atlasceska.cz/zlinsky-kraj/arcibiskupsky-zamek-a-zahrady-v-kromerizi-unesco/galerie/8348/1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9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Arcibiskupský zámek a zahrady v Kroměříži - UNESCO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08.07.2006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0"/>
              </a:rPr>
              <a:t>http://www.atlasceska.cz/zlinsky-kraj/arcibiskupsky-zamek-a-zahrady-v-kromerizi-unesco/galerie/8352/1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0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Arcibiskupský zámek a zahrady v Kroměříži - UNESCO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08.07.2006 [cit. 2012-03-28]. Dostupné z: http://www.atlasceska.cz/zlinsky-kraj/arcibiskupsky-zamek-a-zahrady-v-kromerizi-unesco/galerie/8351/1/</a:t>
            </a: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SVOBODA, Zdeněk.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Soubor:Valašské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městečko, kostel.jpg.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20.6.2008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1"/>
              </a:rPr>
              <a:t>http://cs.wikipedia.org/wiki/Soubor:Vala%C5%A1sk%C3%A9_m%C4%9Bste%C4%8Dko,_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1"/>
              </a:rPr>
              <a:t>kostel.jpg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PODZEMNÍK.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Soubor:Valašské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muzeum v přírodě,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Billův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měšťanský dům.JPG.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11.7.2010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2"/>
              </a:rPr>
              <a:t>http://cs.wikipedia.org/wiki/Soubor:Vala%C5%A1sk%C3%A9_muzeum_v_p%C5%99%C3%ADrod%C4%9B,_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2"/>
              </a:rPr>
              <a:t>Bill%C5%AFv_m%C4%9B%C5%A1%C5%A5ansk%C3%BD_d%C5%AFm.JPG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PODZEMNÍK.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Soubor:Valašské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muzeum v přírodě, úly.JPG.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11.7.2010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3"/>
              </a:rPr>
              <a:t>http://cs.wikipedia.org/wiki/Soubor:Vala%C5%A1sk%C3%A9_muzeum_v_p%C5%99%C3%ADrod%C4%9B,_%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3"/>
              </a:rPr>
              <a:t>C3%BAly.JPG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BARÁNEK, Daniel.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Soubor:Valašské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muzeum v přírodě, Mlýnská dolina, moučnice 02.jpg.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4.7.2011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4"/>
              </a:rPr>
              <a:t>http://cs.wikipedia.org/wiki/Soubor:Vala%C5%A1sk%C3%A9_muzeum_v_p%C5%99%C3%ADrod%C4%9B,_Ml%C3%BDnsk%C3%A1_dolina,_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4"/>
              </a:rPr>
              <a:t>mou%C4%8Dnice_02.jpg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BARÁNEK, Daniel.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Soubor:Valašské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muzeum v přírodě, Mlýnská dolina, pila, kolo 01.jpg.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4.7.2011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5"/>
              </a:rPr>
              <a:t>http://cs.wikipedia.org/wiki/Soubor:Vala%C5%A1sk%C3%A9_muzeum_v_p%C5%99%C3%ADrod%C4%9B,_Ml%C3%BDnsk%C3%A1_dolina,_pila,_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5"/>
              </a:rPr>
              <a:t>kolo_01.jpg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PRAZAK.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Soubor:Skanzen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Valašská dědina - větrný mlýn z Kladník.jpg.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22.8.2007 [cit. 2012-03-28]. Dostupné z: http://cs.wikipedia.org/wiki/Soubor:Skanzen_Vala%C5%A1sk%C3%A1_d%C4%9Bdina_-_</a:t>
            </a:r>
            <a:r>
              <a:rPr lang="cs-CZ" sz="1100" dirty="0" smtClean="0">
                <a:solidFill>
                  <a:srgbClr val="000000"/>
                </a:solidFill>
                <a:latin typeface="arial"/>
              </a:rPr>
              <a:t>v%C4%9Btrn%C3%BD_ml%C3%BDn_z_Kladn%C3%ADk.jpg</a:t>
            </a:r>
            <a:endParaRPr lang="cs-CZ" sz="11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401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TRČKOVÁ, Štěpánka. Klášter Velehrad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24.03.2008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2"/>
              </a:rPr>
              <a:t>http://www.atlasceska.cz/zlinsky-kraj/klaster-velehrad/galerie/12163/1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2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TRČKOVÁ, Štěpánka. Klášter Velehrad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24.03.2008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3"/>
              </a:rPr>
              <a:t>http://www.atlasceska.cz/zlinsky-kraj/klaster-velehrad/galerie/12160/1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3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MERCY.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Soubor:Velehrad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- Basilica.jpg.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1.1.2008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http://cs.wikipedia.org/wiki/Soubor:Velehrad_-_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4"/>
              </a:rPr>
              <a:t>Basilica.jpg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MERCY.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Soubor:Stojanovo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gymnázium.jpg.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1.1.2008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cs.wikipedia.org/wiki/Soubor:Stojanovo_gymn%C3%A1zium.jpg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Soubor:KyrilMethod.jpg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2.2.2006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cs.wikipedia.org/wiki/Soubor:KyrilMethod.jpg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GROH, Honza.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Soubor:Buchlovice-zamek.jpg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13.5.2008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cs.wikipedia.org/wiki/Soubor:Buchlovice-zamek.jpg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MARZPER.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Soubor:Zamek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Buchlovice - park.JPG.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30.6.2008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http://cs.wikipedia.org/wiki/Soubor:Zamek_Buchlovice_-_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8"/>
              </a:rPr>
              <a:t>park.JPG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MARZPER.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Soubor:Zamek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Buchlovice - kašna.JPG.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30.6.2008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http://cs.wikipedia.org/wiki/Soubor:Zamek_Buchlovice_-_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9"/>
              </a:rPr>
              <a:t>ka%C5%A1na.JPG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TRČKOVÁ, Štěpánka. Moravskoslezské Beskydy - Fotogalerie. In: 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Http://www.atlasceska.cz/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16.08.2006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0"/>
              </a:rPr>
              <a:t>http://www.atlasceska.cz/moravskoslezsky-kraj/moravskoslezske-beskydy/galerie/11818/2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0"/>
              </a:rPr>
              <a:t>/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SVOBODA, Zdenek.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Soubor:Radhošť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kaple.jpg.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20.6.2008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1"/>
              </a:rPr>
              <a:t>http://cs.wikipedia.org/wiki/Soubor:Radho%C5%A1%C5%A5,_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1"/>
              </a:rPr>
              <a:t>kaple.jpg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Soubor:Socha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Radegasta.jpg.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30.12.2006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cs.wikipedia.org/wiki/Soubor:Socha_Radegasta.jpg</a:t>
            </a: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PODZEMNÍK.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Soubor:Pustevny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lanovka (4).JPG. In: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1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1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1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>, 29.7.2010 [cit. 2012-03-28]. Dostupné z: </a:t>
            </a:r>
            <a:r>
              <a:rPr lang="cs-CZ" sz="1100" dirty="0">
                <a:solidFill>
                  <a:srgbClr val="000000"/>
                </a:solidFill>
                <a:latin typeface="arial"/>
                <a:hlinkClick r:id="rId13"/>
              </a:rPr>
              <a:t>http://cs.wikipedia.org/wiki/Soubor:Pustevny,_lanovka_(4).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hlinkClick r:id="rId13"/>
              </a:rPr>
              <a:t>JPG</a:t>
            </a:r>
            <a:endParaRPr lang="cs-CZ" sz="1100" dirty="0">
              <a:solidFill>
                <a:srgbClr val="000000"/>
              </a:solidFill>
              <a:latin typeface="arial"/>
            </a:endParaRPr>
          </a:p>
          <a:p>
            <a:r>
              <a:rPr lang="cs-CZ" sz="11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1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100" dirty="0">
                <a:solidFill>
                  <a:srgbClr val="000000"/>
                </a:solidFill>
                <a:latin typeface="arial"/>
              </a:rPr>
            </a:br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endParaRPr lang="cs-CZ" sz="1100" dirty="0" smtClean="0">
              <a:solidFill>
                <a:srgbClr val="000000"/>
              </a:solidFill>
              <a:latin typeface="arial"/>
            </a:endParaRPr>
          </a:p>
          <a:p>
            <a:endParaRPr lang="cs-CZ" sz="11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806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2854</TotalTime>
  <Words>700</Words>
  <Application>Microsoft Office PowerPoint</Application>
  <PresentationFormat>Předvádění na obrazovce (4:3)</PresentationFormat>
  <Paragraphs>242</Paragraphs>
  <Slides>22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22</vt:i4>
      </vt:variant>
    </vt:vector>
  </HeadingPairs>
  <TitlesOfParts>
    <vt:vector size="36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Motiv systému Office</vt:lpstr>
      <vt:lpstr>3_Mountain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Zlínský kraj</vt:lpstr>
      <vt:lpstr>Zlínský kraj</vt:lpstr>
      <vt:lpstr> Řeky protékající Zlínským krajem</vt:lpstr>
      <vt:lpstr>Muzeum obuvi ve Zlíně</vt:lpstr>
      <vt:lpstr>Tomáš Baťa</vt:lpstr>
      <vt:lpstr>Zámek Kroměříž</vt:lpstr>
      <vt:lpstr>Skanzen Rožnov pod Radhoštěm</vt:lpstr>
      <vt:lpstr>Velehrad</vt:lpstr>
      <vt:lpstr> Konstantin a Metoděj</vt:lpstr>
      <vt:lpstr>Zámek Buchlovice </vt:lpstr>
      <vt:lpstr>Radhošť </vt:lpstr>
      <vt:lpstr>Tajenka</vt:lpstr>
      <vt:lpstr>Prezentace aplikace PowerPoint</vt:lpstr>
      <vt:lpstr>Tajenka – řešení 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224</cp:revision>
  <dcterms:created xsi:type="dcterms:W3CDTF">2011-11-08T12:26:57Z</dcterms:created>
  <dcterms:modified xsi:type="dcterms:W3CDTF">2013-12-15T14:31:25Z</dcterms:modified>
</cp:coreProperties>
</file>