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69" r:id="rId2"/>
    <p:sldId id="271" r:id="rId3"/>
    <p:sldId id="275" r:id="rId4"/>
    <p:sldId id="276" r:id="rId5"/>
    <p:sldId id="272" r:id="rId6"/>
    <p:sldId id="313" r:id="rId7"/>
    <p:sldId id="277" r:id="rId8"/>
    <p:sldId id="278" r:id="rId9"/>
    <p:sldId id="294" r:id="rId10"/>
    <p:sldId id="280" r:id="rId11"/>
    <p:sldId id="281" r:id="rId12"/>
    <p:sldId id="282" r:id="rId13"/>
    <p:sldId id="284" r:id="rId14"/>
    <p:sldId id="285" r:id="rId15"/>
    <p:sldId id="286" r:id="rId16"/>
    <p:sldId id="287" r:id="rId17"/>
    <p:sldId id="288" r:id="rId18"/>
    <p:sldId id="283" r:id="rId19"/>
    <p:sldId id="291" r:id="rId20"/>
    <p:sldId id="292" r:id="rId21"/>
    <p:sldId id="293" r:id="rId22"/>
    <p:sldId id="296" r:id="rId23"/>
    <p:sldId id="295" r:id="rId24"/>
    <p:sldId id="297" r:id="rId25"/>
    <p:sldId id="298" r:id="rId26"/>
    <p:sldId id="299" r:id="rId27"/>
    <p:sldId id="300" r:id="rId28"/>
    <p:sldId id="301" r:id="rId29"/>
    <p:sldId id="303" r:id="rId30"/>
    <p:sldId id="304" r:id="rId31"/>
    <p:sldId id="305" r:id="rId32"/>
    <p:sldId id="306" r:id="rId33"/>
    <p:sldId id="307" r:id="rId34"/>
    <p:sldId id="308" r:id="rId35"/>
    <p:sldId id="309" r:id="rId36"/>
    <p:sldId id="310" r:id="rId37"/>
    <p:sldId id="311" r:id="rId38"/>
    <p:sldId id="270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EE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193" autoAdjust="0"/>
  </p:normalViewPr>
  <p:slideViewPr>
    <p:cSldViewPr>
      <p:cViewPr>
        <p:scale>
          <a:sx n="66" d="100"/>
          <a:sy n="66" d="100"/>
        </p:scale>
        <p:origin x="-618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425312-3CD2-460A-9701-1080523546BC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D214E1-BF33-4150-B82F-940D307E0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487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2701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4305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0784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074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215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328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533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547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82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2940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114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2E160-772F-47B8-9A54-9B10D5DF534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ABFD0-AD97-4EB1-A28E-8BBB9CB9C7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627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3.w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image" Target="../media/image3.wmf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3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3.wm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3.wm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4" Type="http://schemas.openxmlformats.org/officeDocument/2006/relationships/image" Target="../media/image3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3.w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4" Type="http://schemas.openxmlformats.org/officeDocument/2006/relationships/image" Target="../media/image3.wm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image" Target="../media/image3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4" Type="http://schemas.openxmlformats.org/officeDocument/2006/relationships/image" Target="../media/image3.wm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4" Type="http://schemas.openxmlformats.org/officeDocument/2006/relationships/image" Target="../media/image3.wm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4" Type="http://schemas.openxmlformats.org/officeDocument/2006/relationships/image" Target="../media/image3.wmf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4" Type="http://schemas.openxmlformats.org/officeDocument/2006/relationships/image" Target="../media/image3.wm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>
            <a:normAutofit/>
          </a:bodyPr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Význačné paprsky pro zobrazování zrcadly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06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IH_OPTIKA_06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17.10.2013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Prezentace objasňuje  konstrukci význačných paprsků při zobrazování pomocí dutého a vypuklého zrcadla. Připravuje  tak žáky na postup získávání obrazu předmětu užitím zrcadel geometrickou metodou.  Zavádí také pojem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paraxiální</a:t>
            </a:r>
            <a:r>
              <a:rPr lang="cs-CZ" altLang="cs-CZ" sz="1400" dirty="0" smtClean="0">
                <a:solidFill>
                  <a:schemeClr val="tx1"/>
                </a:solidFill>
              </a:rPr>
              <a:t> prostor.  Prezentaci lze  využít jako podporu výkladu tohoto tématu i jako zápis nejdůležitějších informací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do sešitu. 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137437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IDEÁLNÍ OPTICKÉ ZOBRAZOVÁNÍ </a:t>
            </a:r>
            <a:r>
              <a:rPr lang="cs-CZ" b="1" dirty="0" smtClean="0">
                <a:solidFill>
                  <a:srgbClr val="7030A0"/>
                </a:solidFill>
              </a:rPr>
              <a:t>- IOZ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IOZ </a:t>
            </a:r>
            <a:r>
              <a:rPr lang="cs-CZ" dirty="0" smtClean="0"/>
              <a:t>– je takové zobrazování, při kterém se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</a:t>
            </a:r>
            <a:endParaRPr lang="cs-CZ" dirty="0">
              <a:solidFill>
                <a:srgbClr val="00B05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86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IDEÁLNÍ OPTICKÉ ZOBRAZOVÁNÍ </a:t>
            </a:r>
            <a:r>
              <a:rPr lang="cs-CZ" b="1" dirty="0" smtClean="0">
                <a:solidFill>
                  <a:srgbClr val="7030A0"/>
                </a:solidFill>
              </a:rPr>
              <a:t>- IOZ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IOZ </a:t>
            </a:r>
            <a:r>
              <a:rPr lang="cs-CZ" dirty="0" smtClean="0"/>
              <a:t>– je takové zobrazování, při kterém se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bod</a:t>
            </a:r>
            <a:r>
              <a:rPr lang="cs-CZ" dirty="0" smtClean="0"/>
              <a:t> zobrazí na </a:t>
            </a:r>
            <a:r>
              <a:rPr lang="cs-CZ" b="1" dirty="0" smtClean="0">
                <a:solidFill>
                  <a:srgbClr val="C00000"/>
                </a:solidFill>
              </a:rPr>
              <a:t>bod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81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IDEÁLNÍ OPTICKÉ ZOBRAZOVÁNÍ </a:t>
            </a:r>
            <a:r>
              <a:rPr lang="cs-CZ" b="1" dirty="0" smtClean="0">
                <a:solidFill>
                  <a:srgbClr val="7030A0"/>
                </a:solidFill>
              </a:rPr>
              <a:t>- IOZ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IOZ </a:t>
            </a:r>
            <a:r>
              <a:rPr lang="cs-CZ" dirty="0" smtClean="0"/>
              <a:t>– je takové zobrazování, při kterém se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bod</a:t>
            </a:r>
            <a:r>
              <a:rPr lang="cs-CZ" dirty="0" smtClean="0"/>
              <a:t> zobrazí na </a:t>
            </a:r>
            <a:r>
              <a:rPr lang="cs-CZ" b="1" dirty="0" smtClean="0">
                <a:solidFill>
                  <a:srgbClr val="C00000"/>
                </a:solidFill>
              </a:rPr>
              <a:t>bod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0070C0"/>
                </a:solidFill>
              </a:rPr>
              <a:t>přímka</a:t>
            </a:r>
            <a:r>
              <a:rPr lang="cs-CZ" dirty="0" smtClean="0"/>
              <a:t> na </a:t>
            </a:r>
            <a:r>
              <a:rPr lang="cs-CZ" b="1" dirty="0" smtClean="0">
                <a:solidFill>
                  <a:srgbClr val="0070C0"/>
                </a:solidFill>
              </a:rPr>
              <a:t>přímku</a:t>
            </a: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81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IDEÁLNÍ OPTICKÉ ZOBRAZOVÁNÍ </a:t>
            </a:r>
            <a:r>
              <a:rPr lang="cs-CZ" b="1" dirty="0" smtClean="0">
                <a:solidFill>
                  <a:srgbClr val="7030A0"/>
                </a:solidFill>
              </a:rPr>
              <a:t>- IOZ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IOZ </a:t>
            </a:r>
            <a:r>
              <a:rPr lang="cs-CZ" dirty="0" smtClean="0"/>
              <a:t>– je takové zobrazení, při kterém se </a:t>
            </a: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	</a:t>
            </a:r>
            <a:r>
              <a:rPr lang="cs-CZ" b="1" dirty="0" smtClean="0">
                <a:solidFill>
                  <a:srgbClr val="C00000"/>
                </a:solidFill>
              </a:rPr>
              <a:t>	bod</a:t>
            </a:r>
            <a:r>
              <a:rPr lang="cs-CZ" dirty="0" smtClean="0"/>
              <a:t> zobrazí na </a:t>
            </a:r>
            <a:r>
              <a:rPr lang="cs-CZ" b="1" dirty="0" smtClean="0">
                <a:solidFill>
                  <a:srgbClr val="C00000"/>
                </a:solidFill>
              </a:rPr>
              <a:t>bod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0070C0"/>
                </a:solidFill>
              </a:rPr>
              <a:t>přímka</a:t>
            </a:r>
            <a:r>
              <a:rPr lang="cs-CZ" dirty="0" smtClean="0"/>
              <a:t> na </a:t>
            </a:r>
            <a:r>
              <a:rPr lang="cs-CZ" b="1" dirty="0" smtClean="0">
                <a:solidFill>
                  <a:srgbClr val="0070C0"/>
                </a:solidFill>
              </a:rPr>
              <a:t>přímku</a:t>
            </a:r>
          </a:p>
          <a:p>
            <a:r>
              <a:rPr lang="cs-CZ" dirty="0" smtClean="0"/>
              <a:t>Pro zajištění </a:t>
            </a:r>
            <a:r>
              <a:rPr lang="cs-CZ" b="1" dirty="0" smtClean="0">
                <a:solidFill>
                  <a:srgbClr val="7030A0"/>
                </a:solidFill>
              </a:rPr>
              <a:t>IOZ</a:t>
            </a:r>
            <a:r>
              <a:rPr lang="cs-CZ" dirty="0" smtClean="0"/>
              <a:t> se zobrazování uskutečňuje pouze </a:t>
            </a:r>
            <a:r>
              <a:rPr lang="cs-CZ" b="1" dirty="0">
                <a:solidFill>
                  <a:srgbClr val="7030A0"/>
                </a:solidFill>
              </a:rPr>
              <a:t>paprsky v blízkosti optické osy </a:t>
            </a:r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latin typeface="Arial"/>
                <a:cs typeface="Arial"/>
              </a:rPr>
              <a:t>	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 rot="5400000">
            <a:off x="2378780" y="4059966"/>
            <a:ext cx="1765988" cy="3240361"/>
          </a:xfrm>
          <a:prstGeom prst="wedgeRoundRectCallout">
            <a:avLst>
              <a:gd name="adj1" fmla="val -69411"/>
              <a:gd name="adj2" fmla="val -53497"/>
              <a:gd name="adj3" fmla="val 16667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776550" y="4895316"/>
            <a:ext cx="29523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z</a:t>
            </a:r>
            <a:r>
              <a:rPr lang="cs-CZ" sz="3200" dirty="0" smtClean="0"/>
              <a:t>obrazení v tzv.</a:t>
            </a:r>
          </a:p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PARAXIÁLNÍM PROSTORU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31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PARAXIÁLNÍ PROTOR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0352543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PARAXIÁLNÍ PROSTOR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1560" y="3284984"/>
            <a:ext cx="5269810" cy="997405"/>
          </a:xfrm>
          <a:prstGeom prst="rect">
            <a:avLst/>
          </a:prstGeom>
          <a:solidFill>
            <a:srgbClr val="7030A0">
              <a:alpha val="18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684355" y="2132856"/>
            <a:ext cx="562110" cy="93610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54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3 VÝZNAČNÉ PAPRSKY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POUŽIJEME JE PRO KONSTRUKCI OBRAZU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012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3 VÝZNAČNÉ PAPRSKY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POUŽIJEME JE PRO KONSTRUKCI OBRAZU</a:t>
            </a:r>
          </a:p>
          <a:p>
            <a:r>
              <a:rPr lang="cs-CZ" dirty="0" smtClean="0"/>
              <a:t>STAČÍ POUŽÍT </a:t>
            </a:r>
            <a:r>
              <a:rPr lang="cs-CZ" b="1" dirty="0" smtClean="0">
                <a:solidFill>
                  <a:srgbClr val="FF0000"/>
                </a:solidFill>
              </a:rPr>
              <a:t>2  </a:t>
            </a:r>
            <a:r>
              <a:rPr lang="cs-CZ" dirty="0" smtClean="0"/>
              <a:t>Z TĚCHTO PARSKŮ, </a:t>
            </a:r>
            <a:r>
              <a:rPr lang="cs-CZ" u="sng" dirty="0" smtClean="0"/>
              <a:t>TŘETÍ</a:t>
            </a:r>
            <a:r>
              <a:rPr lang="cs-CZ" dirty="0" smtClean="0"/>
              <a:t> MŮŽE SLOUŽIT JAKO KONTROLA SPRÁVNOSTI KONSTRUKCE OBRAZU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689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3 VÝZNAČNÉ PAPRSKY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POUŽIJEME JE PRO KONSTRUKCI OBRAZU</a:t>
            </a:r>
          </a:p>
          <a:p>
            <a:r>
              <a:rPr lang="cs-CZ" dirty="0" smtClean="0"/>
              <a:t>STAČÍ POUŽÍT </a:t>
            </a:r>
            <a:r>
              <a:rPr lang="cs-CZ" b="1" dirty="0" smtClean="0">
                <a:solidFill>
                  <a:srgbClr val="7030A0"/>
                </a:solidFill>
              </a:rPr>
              <a:t>2</a:t>
            </a:r>
            <a:r>
              <a:rPr lang="cs-CZ" dirty="0" smtClean="0"/>
              <a:t>, </a:t>
            </a:r>
            <a:r>
              <a:rPr lang="cs-CZ" u="sng" dirty="0" smtClean="0"/>
              <a:t>TŘETÍ</a:t>
            </a:r>
            <a:r>
              <a:rPr lang="cs-CZ" dirty="0" smtClean="0"/>
              <a:t> MŮŽE SLOUŽIT JAKO KONTROLA SPRÁVNOSTI KONSTRUKCE OBRAZU</a:t>
            </a: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75856" y="4005064"/>
            <a:ext cx="5112568" cy="2448272"/>
          </a:xfrm>
          <a:prstGeom prst="wedgeRoundRectCallout">
            <a:avLst>
              <a:gd name="adj1" fmla="val -66011"/>
              <a:gd name="adj2" fmla="val -16459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4293096"/>
            <a:ext cx="41764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NEJDŘÍVE UKÁZKA</a:t>
            </a:r>
          </a:p>
          <a:p>
            <a:pPr algn="ctr"/>
            <a:r>
              <a:rPr lang="cs-CZ" sz="4000" b="1" dirty="0" smtClean="0"/>
              <a:t>PRO </a:t>
            </a:r>
          </a:p>
          <a:p>
            <a:pPr algn="ctr"/>
            <a:r>
              <a:rPr lang="cs-CZ" sz="4000" b="1" dirty="0" smtClean="0">
                <a:solidFill>
                  <a:srgbClr val="00B050"/>
                </a:solidFill>
              </a:rPr>
              <a:t>DUTÉ ZRCADLO</a:t>
            </a:r>
            <a:endParaRPr lang="cs-CZ" sz="4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74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1. VÝZNAČNÝ PAPRSEK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95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1. VÝZNAČNÝ PAPRSEK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0070C0"/>
                </a:solidFill>
              </a:rPr>
              <a:t>PAPRSEK PROCHÁZEJÍCÍ STŘEDEM KŘIVOSTI ZRCADLA</a:t>
            </a:r>
            <a:r>
              <a:rPr lang="cs-CZ" b="1" dirty="0"/>
              <a:t> MÁ PO ODRAZU </a:t>
            </a:r>
            <a:r>
              <a:rPr lang="cs-CZ" b="1" dirty="0">
                <a:solidFill>
                  <a:srgbClr val="57EE0C"/>
                </a:solidFill>
              </a:rPr>
              <a:t>PŘESNĚ OPAČNÝ SMĚR.</a:t>
            </a:r>
          </a:p>
          <a:p>
            <a:endParaRPr lang="cs-CZ" b="1" dirty="0">
              <a:solidFill>
                <a:srgbClr val="57EE0C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3419872" y="1700808"/>
            <a:ext cx="5724127" cy="4608512"/>
          </a:xfrm>
          <a:prstGeom prst="wedgeRoundRectCallout">
            <a:avLst>
              <a:gd name="adj1" fmla="val -99539"/>
              <a:gd name="adj2" fmla="val -42680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/>
          </a:p>
        </p:txBody>
      </p:sp>
      <p:sp>
        <p:nvSpPr>
          <p:cNvPr id="5" name="TextovéPole 4"/>
          <p:cNvSpPr txBox="1"/>
          <p:nvPr/>
        </p:nvSpPr>
        <p:spPr>
          <a:xfrm>
            <a:off x="3851920" y="1828931"/>
            <a:ext cx="46085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VYSVĚTLENÍ:</a:t>
            </a:r>
          </a:p>
          <a:p>
            <a:r>
              <a:rPr lang="cs-CZ" sz="2400" b="1" dirty="0" smtClean="0"/>
              <a:t>PAPRSEK, KTERÝ PROCHÁZÍ STŘEDEM KŘIVOSTI, DOPADÁ NA ZRCADLO KOLMO, TEDY S KOLMICÍ DOPAU SVÍRÁ ÚHEL </a:t>
            </a:r>
            <a:r>
              <a:rPr lang="cs-CZ" sz="2400" b="1" dirty="0" smtClean="0">
                <a:solidFill>
                  <a:srgbClr val="FF0000"/>
                </a:solidFill>
              </a:rPr>
              <a:t>0°</a:t>
            </a:r>
            <a:r>
              <a:rPr lang="cs-CZ" sz="2400" b="1" dirty="0" smtClean="0"/>
              <a:t>. </a:t>
            </a:r>
          </a:p>
          <a:p>
            <a:r>
              <a:rPr lang="cs-CZ" sz="2400" b="1" dirty="0" smtClean="0"/>
              <a:t>ÚHEL DOPADU = ÚHEL ODRAZU … VIZ. </a:t>
            </a:r>
            <a:r>
              <a:rPr lang="cs-CZ" sz="2400" b="1" dirty="0" smtClean="0">
                <a:solidFill>
                  <a:srgbClr val="FF0000"/>
                </a:solidFill>
              </a:rPr>
              <a:t>ZÁKON ODRAZU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ODRAŽENÝ PAPRSEK TEDY S KOLMICÍ DOPADU SVÍRÁ ROVNĚŽ ÚHEL </a:t>
            </a:r>
            <a:r>
              <a:rPr lang="cs-CZ" sz="2400" b="1" dirty="0" smtClean="0">
                <a:solidFill>
                  <a:srgbClr val="FF0000"/>
                </a:solidFill>
              </a:rPr>
              <a:t>0°</a:t>
            </a:r>
            <a:r>
              <a:rPr lang="cs-CZ" sz="2400" b="1" dirty="0" smtClean="0"/>
              <a:t>, TEDY </a:t>
            </a:r>
            <a:r>
              <a:rPr lang="cs-CZ" sz="2400" b="1" u="sng" dirty="0" smtClean="0">
                <a:solidFill>
                  <a:srgbClr val="00B050"/>
                </a:solidFill>
              </a:rPr>
              <a:t>LEŽÍ VE STEJNÉ PŘÍMCE A MÁ PŘESNĚ OPAČNÝ SMĚR.</a:t>
            </a:r>
            <a:endParaRPr lang="cs-CZ" sz="2400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971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1. VÝZNAČNÝ PAPRSEK - UKÁZKA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2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70011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paprsek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39643" y="2276887"/>
            <a:ext cx="2052437" cy="2508071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819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1326638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57EE0C"/>
                </a:solidFill>
              </a:rPr>
              <a:t>odražený paprsek</a:t>
            </a:r>
            <a:endParaRPr lang="cs-CZ" b="1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3275856" y="2276872"/>
            <a:ext cx="2016225" cy="2508087"/>
          </a:xfrm>
          <a:prstGeom prst="straightConnector1">
            <a:avLst/>
          </a:prstGeom>
          <a:ln w="3175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1155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4147386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paprsky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39643" y="2276887"/>
            <a:ext cx="2052437" cy="2508071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758549" y="3063097"/>
            <a:ext cx="2965579" cy="1254035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940790" y="3751600"/>
            <a:ext cx="3940927" cy="3407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518224" y="3284984"/>
            <a:ext cx="3363146" cy="1069432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658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84977107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91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57EE0C"/>
                </a:solidFill>
              </a:rPr>
              <a:t>odražené paprsky</a:t>
            </a:r>
            <a:endParaRPr lang="cs-CZ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239643" y="2276887"/>
            <a:ext cx="2052437" cy="2508071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758549" y="3063097"/>
            <a:ext cx="2965579" cy="1254035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940790" y="3751600"/>
            <a:ext cx="3940927" cy="3407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2518224" y="3284984"/>
            <a:ext cx="3363146" cy="1069432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aoblený obdélníkový popisek 3"/>
          <p:cNvSpPr/>
          <p:nvPr/>
        </p:nvSpPr>
        <p:spPr>
          <a:xfrm>
            <a:off x="446547" y="5282126"/>
            <a:ext cx="8291531" cy="1113934"/>
          </a:xfrm>
          <a:prstGeom prst="wedgeRoundRectCallout">
            <a:avLst>
              <a:gd name="adj1" fmla="val -29374"/>
              <a:gd name="adj2" fmla="val -420752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46546" y="5423594"/>
            <a:ext cx="82915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TENTO PAPRSEK JE VELMI PRAKTICKÝ PRO JEDNODUCHOST SVÉ KONSTRUKCE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87608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2. VÝZNAČNÝ PAPRSEK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468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2. VÝZNAČNÝ PAPRSEK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PAPRSEK DOPADAJÍCÍ NA ZRCADLO ROVNOBĚŽNĚ S OPTICKOU OSOU</a:t>
            </a:r>
            <a:r>
              <a:rPr lang="cs-CZ" b="1" dirty="0" smtClean="0">
                <a:solidFill>
                  <a:srgbClr val="57EE0C"/>
                </a:solidFill>
              </a:rPr>
              <a:t> </a:t>
            </a:r>
            <a:r>
              <a:rPr lang="cs-CZ" b="1" dirty="0" smtClean="0"/>
              <a:t>SE ODRÁŽÍ </a:t>
            </a:r>
            <a:r>
              <a:rPr lang="cs-CZ" b="1" dirty="0" smtClean="0">
                <a:solidFill>
                  <a:srgbClr val="57EE0C"/>
                </a:solidFill>
              </a:rPr>
              <a:t>DO OHNISKA</a:t>
            </a:r>
            <a:endParaRPr lang="cs-CZ" b="1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029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589993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paprsek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035754" y="282303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23506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913791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9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paprsek</a:t>
            </a:r>
          </a:p>
          <a:p>
            <a:r>
              <a:rPr lang="cs-CZ" b="1" dirty="0" smtClean="0">
                <a:solidFill>
                  <a:srgbClr val="57EE0C"/>
                </a:solidFill>
              </a:rPr>
              <a:t>odražený paprsek</a:t>
            </a:r>
            <a:endParaRPr lang="cs-CZ" b="1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035754" y="282303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397677" y="2823036"/>
            <a:ext cx="1254443" cy="291022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969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413046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6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paprsky</a:t>
            </a:r>
          </a:p>
          <a:p>
            <a:r>
              <a:rPr lang="cs-CZ" b="1" dirty="0" smtClean="0">
                <a:solidFill>
                  <a:srgbClr val="57EE0C"/>
                </a:solidFill>
              </a:rPr>
              <a:t>odražené paprsky</a:t>
            </a:r>
            <a:endParaRPr lang="cs-CZ" b="1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035754" y="282303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397677" y="2823036"/>
            <a:ext cx="1254443" cy="291022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035754" y="3382268"/>
            <a:ext cx="3805650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1826" y="4505456"/>
            <a:ext cx="3616366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008429" y="4099283"/>
            <a:ext cx="3805650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203848" y="3329848"/>
            <a:ext cx="2600671" cy="2115376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203848" y="2015883"/>
            <a:ext cx="2448272" cy="208340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504183" y="1963047"/>
            <a:ext cx="1094009" cy="2542409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2689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3. VÝZNAČNÝ PAPRSEK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53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3. VÝZNAČNÝ PAPRSEK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PAPRSEK PROCHÁZEJÍCÍ OHNISKEM</a:t>
            </a:r>
            <a:r>
              <a:rPr lang="cs-CZ" b="1" dirty="0" smtClean="0">
                <a:solidFill>
                  <a:srgbClr val="57EE0C"/>
                </a:solidFill>
              </a:rPr>
              <a:t> </a:t>
            </a:r>
            <a:r>
              <a:rPr lang="cs-CZ" b="1" dirty="0" smtClean="0"/>
              <a:t>JE PO ODRAZU </a:t>
            </a:r>
            <a:r>
              <a:rPr lang="cs-CZ" b="1" dirty="0" smtClean="0">
                <a:solidFill>
                  <a:srgbClr val="57EE0C"/>
                </a:solidFill>
              </a:rPr>
              <a:t>ROVNOBĚŽNÝ S OPTICKOU OSOU</a:t>
            </a:r>
            <a:endParaRPr lang="cs-CZ" b="1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058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7EE0C"/>
          </a:solidFill>
        </p:spPr>
        <p:txBody>
          <a:bodyPr/>
          <a:lstStyle/>
          <a:p>
            <a:r>
              <a:rPr lang="cs-CZ" b="1" dirty="0" smtClean="0"/>
              <a:t>3. VÝZNAČNÝ PAPRSEK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PAPRSEK PROCHÁZEJÍCÍ OHNISKEM</a:t>
            </a:r>
            <a:r>
              <a:rPr lang="cs-CZ" b="1" dirty="0" smtClean="0">
                <a:solidFill>
                  <a:srgbClr val="57EE0C"/>
                </a:solidFill>
              </a:rPr>
              <a:t> </a:t>
            </a:r>
            <a:r>
              <a:rPr lang="cs-CZ" b="1" dirty="0" smtClean="0"/>
              <a:t>JE PO ODRAZU </a:t>
            </a:r>
            <a:r>
              <a:rPr lang="cs-CZ" b="1" dirty="0" smtClean="0">
                <a:solidFill>
                  <a:srgbClr val="57EE0C"/>
                </a:solidFill>
              </a:rPr>
              <a:t>ROVNOBĚŽNÝ S OPTICKOU OSOU</a:t>
            </a:r>
            <a:endParaRPr lang="cs-CZ" b="1" dirty="0">
              <a:solidFill>
                <a:srgbClr val="57EE0C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1546145" y="4140275"/>
            <a:ext cx="5879413" cy="2232248"/>
          </a:xfrm>
          <a:prstGeom prst="wedgeRoundRectCallout">
            <a:avLst>
              <a:gd name="adj1" fmla="val 6622"/>
              <a:gd name="adj2" fmla="val -119027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593230" y="4471569"/>
            <a:ext cx="58323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JEDNÁ SE V PODSTATĚ O 2. VÝZNAČNÝ PAPRSEK S UPLATNĚNÍM PRINCIPU ZÁMĚNNOSTI CHODU PAPRSKŮ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34859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848737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paprsek</a:t>
            </a:r>
            <a:endParaRPr lang="cs-CZ" dirty="0">
              <a:solidFill>
                <a:srgbClr val="0070C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154465" y="2823036"/>
            <a:ext cx="1497655" cy="3414276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</p:spTree>
    <p:extLst>
      <p:ext uri="{BB962C8B-B14F-4D97-AF65-F5344CB8AC3E}">
        <p14:creationId xmlns:p14="http://schemas.microsoft.com/office/powerpoint/2010/main" val="3082459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0310534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paprsek</a:t>
            </a:r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57EE0C"/>
                </a:solidFill>
              </a:rPr>
              <a:t>oražený paprsek</a:t>
            </a:r>
            <a:endParaRPr lang="cs-CZ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154465" y="2823036"/>
            <a:ext cx="1497655" cy="3414276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827584" y="2860400"/>
            <a:ext cx="4770608" cy="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111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VÝZNAČNÝ PAPRSEK - UKÁZKA</a:t>
            </a:r>
            <a:endParaRPr lang="cs-CZ" b="1" dirty="0">
              <a:solidFill>
                <a:srgbClr val="7030A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8918334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5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5055005">
            <a:off x="2823488" y="2114692"/>
            <a:ext cx="3062419" cy="3049212"/>
          </a:xfrm>
          <a:prstGeom prst="blockArc">
            <a:avLst>
              <a:gd name="adj1" fmla="val 13161818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6240292">
            <a:off x="3114714" y="2422592"/>
            <a:ext cx="3195316" cy="2604948"/>
          </a:xfrm>
          <a:prstGeom prst="blockArc">
            <a:avLst>
              <a:gd name="adj1" fmla="val 11278934"/>
              <a:gd name="adj2" fmla="val 19882848"/>
              <a:gd name="adj3" fmla="val 5315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11254" y="4077072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5881370" y="3646995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4354697" y="3646995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119559" y="3928446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85150" y="376620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38226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215" y="1527323"/>
            <a:ext cx="8229600" cy="4525963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paprsky</a:t>
            </a:r>
          </a:p>
          <a:p>
            <a:r>
              <a:rPr lang="cs-CZ" b="1" dirty="0" smtClean="0">
                <a:solidFill>
                  <a:srgbClr val="57EE0C"/>
                </a:solidFill>
              </a:rPr>
              <a:t>odražené paprsky</a:t>
            </a:r>
            <a:endParaRPr lang="cs-CZ" b="1" dirty="0">
              <a:solidFill>
                <a:srgbClr val="57EE0C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035754" y="2823036"/>
            <a:ext cx="3616366" cy="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spojnice 14"/>
          <p:cNvSpPr/>
          <p:nvPr/>
        </p:nvSpPr>
        <p:spPr>
          <a:xfrm>
            <a:off x="5148064" y="3639298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54981" y="3790305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57EE0C"/>
                </a:solidFill>
              </a:rPr>
              <a:t>F</a:t>
            </a: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4397677" y="2823036"/>
            <a:ext cx="1254443" cy="2910220"/>
          </a:xfrm>
          <a:prstGeom prst="straightConnector1">
            <a:avLst/>
          </a:prstGeom>
          <a:ln w="31750">
            <a:solidFill>
              <a:srgbClr val="0070C0"/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035754" y="3382268"/>
            <a:ext cx="3805650" cy="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81826" y="4505456"/>
            <a:ext cx="3616366" cy="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008429" y="4099283"/>
            <a:ext cx="3805650" cy="0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203848" y="3329848"/>
            <a:ext cx="2600671" cy="2115376"/>
          </a:xfrm>
          <a:prstGeom prst="straightConnector1">
            <a:avLst/>
          </a:prstGeom>
          <a:ln w="31750">
            <a:solidFill>
              <a:srgbClr val="0070C0"/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3203848" y="2015883"/>
            <a:ext cx="2448272" cy="2083400"/>
          </a:xfrm>
          <a:prstGeom prst="straightConnector1">
            <a:avLst/>
          </a:prstGeom>
          <a:ln w="31750">
            <a:solidFill>
              <a:srgbClr val="0070C0"/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504183" y="1963047"/>
            <a:ext cx="1094009" cy="2542409"/>
          </a:xfrm>
          <a:prstGeom prst="straightConnector1">
            <a:avLst/>
          </a:prstGeom>
          <a:ln w="31750">
            <a:solidFill>
              <a:srgbClr val="0070C0"/>
            </a:solidFill>
            <a:headEnd type="none" w="lg" len="lg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00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b="1" dirty="0" smtClean="0"/>
              <a:t>3 VÝZNAČNÉ PAPRSKY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POUŽIJEME JE PRO KONSTRUKCI OBRAZU</a:t>
            </a:r>
          </a:p>
          <a:p>
            <a:r>
              <a:rPr lang="cs-CZ" dirty="0" smtClean="0"/>
              <a:t>STAČÍ POUŽÍT </a:t>
            </a:r>
            <a:r>
              <a:rPr lang="cs-CZ" b="1" dirty="0" smtClean="0">
                <a:solidFill>
                  <a:srgbClr val="7030A0"/>
                </a:solidFill>
              </a:rPr>
              <a:t>2</a:t>
            </a:r>
            <a:r>
              <a:rPr lang="cs-CZ" dirty="0" smtClean="0"/>
              <a:t>, </a:t>
            </a:r>
            <a:r>
              <a:rPr lang="cs-CZ" u="sng" dirty="0" smtClean="0"/>
              <a:t>TŘETÍ</a:t>
            </a:r>
            <a:r>
              <a:rPr lang="cs-CZ" dirty="0" smtClean="0"/>
              <a:t> MŮŽE SLOUŽIT JAKO KONTROLA SPRÁVNOSTI KONSTRUKCE OBRAZU</a:t>
            </a:r>
          </a:p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207343" y="4038456"/>
            <a:ext cx="5688632" cy="2448272"/>
          </a:xfrm>
          <a:prstGeom prst="wedgeRoundRectCallout">
            <a:avLst>
              <a:gd name="adj1" fmla="val -66011"/>
              <a:gd name="adj2" fmla="val -16459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63427" y="4293096"/>
            <a:ext cx="41764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UKÁZKA</a:t>
            </a:r>
          </a:p>
          <a:p>
            <a:pPr algn="ctr"/>
            <a:r>
              <a:rPr lang="cs-CZ" sz="4000" b="1" dirty="0" smtClean="0"/>
              <a:t>PRO </a:t>
            </a:r>
          </a:p>
          <a:p>
            <a:pPr algn="ctr"/>
            <a:r>
              <a:rPr lang="cs-CZ" sz="4000" b="1" dirty="0" smtClean="0">
                <a:solidFill>
                  <a:srgbClr val="7030A0"/>
                </a:solidFill>
              </a:rPr>
              <a:t>VYPUKLÉ ZRCADLO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930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paprsek (míří do středu křivosti C)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98478948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115616" y="2391015"/>
            <a:ext cx="3024335" cy="1109993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28" idx="2"/>
          </p:cNvCxnSpPr>
          <p:nvPr/>
        </p:nvCxnSpPr>
        <p:spPr>
          <a:xfrm>
            <a:off x="4139951" y="3501008"/>
            <a:ext cx="1474449" cy="546686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05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57EE0C"/>
                </a:solidFill>
              </a:rPr>
              <a:t>odražený paprsek (přesně opačný směr)</a:t>
            </a:r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363561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560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115616" y="2391015"/>
            <a:ext cx="3024335" cy="1109993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28" idx="2"/>
          </p:cNvCxnSpPr>
          <p:nvPr/>
        </p:nvCxnSpPr>
        <p:spPr>
          <a:xfrm>
            <a:off x="4139951" y="3501008"/>
            <a:ext cx="1474449" cy="546686"/>
          </a:xfrm>
          <a:prstGeom prst="straightConnector1">
            <a:avLst/>
          </a:prstGeom>
          <a:ln w="28575">
            <a:solidFill>
              <a:srgbClr val="57EE0C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140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paprsky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361700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4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115616" y="2391015"/>
            <a:ext cx="3024335" cy="1109993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28" idx="2"/>
          </p:cNvCxnSpPr>
          <p:nvPr/>
        </p:nvCxnSpPr>
        <p:spPr>
          <a:xfrm>
            <a:off x="4139951" y="3501008"/>
            <a:ext cx="1474449" cy="546686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894443" y="4559915"/>
            <a:ext cx="3142049" cy="885311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894443" y="3270606"/>
            <a:ext cx="3101493" cy="513788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908700" y="4322678"/>
            <a:ext cx="3127792" cy="474474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995936" y="3795088"/>
            <a:ext cx="1681366" cy="305874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036492" y="4077072"/>
            <a:ext cx="1422285" cy="245606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28" idx="3"/>
          </p:cNvCxnSpPr>
          <p:nvPr/>
        </p:nvCxnSpPr>
        <p:spPr>
          <a:xfrm flipV="1">
            <a:off x="4139951" y="4124070"/>
            <a:ext cx="1504751" cy="435846"/>
          </a:xfrm>
          <a:prstGeom prst="straightConnector1">
            <a:avLst/>
          </a:prstGeom>
          <a:ln w="28575"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7763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1. 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57EE0C"/>
                </a:solidFill>
              </a:rPr>
              <a:t>odražené paprsky</a:t>
            </a:r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86837350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78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115616" y="2391015"/>
            <a:ext cx="3024335" cy="1109993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28" idx="2"/>
          </p:cNvCxnSpPr>
          <p:nvPr/>
        </p:nvCxnSpPr>
        <p:spPr>
          <a:xfrm>
            <a:off x="4139951" y="3501008"/>
            <a:ext cx="1474449" cy="546686"/>
          </a:xfrm>
          <a:prstGeom prst="straightConnector1">
            <a:avLst/>
          </a:prstGeom>
          <a:ln w="28575">
            <a:solidFill>
              <a:srgbClr val="57EE0C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894443" y="4559915"/>
            <a:ext cx="3142049" cy="885311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894443" y="3270606"/>
            <a:ext cx="3101493" cy="513788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908700" y="4322678"/>
            <a:ext cx="3127792" cy="474474"/>
          </a:xfrm>
          <a:prstGeom prst="straightConnector1">
            <a:avLst/>
          </a:prstGeom>
          <a:ln w="31750">
            <a:solidFill>
              <a:srgbClr val="57EE0C"/>
            </a:solidFill>
            <a:headEnd type="stealth" w="lg" len="lg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3995936" y="3795088"/>
            <a:ext cx="1681366" cy="305874"/>
          </a:xfrm>
          <a:prstGeom prst="straightConnector1">
            <a:avLst/>
          </a:prstGeom>
          <a:ln w="28575">
            <a:solidFill>
              <a:srgbClr val="57EE0C"/>
            </a:solidFill>
            <a:prstDash val="dash"/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036492" y="4077072"/>
            <a:ext cx="1422285" cy="245606"/>
          </a:xfrm>
          <a:prstGeom prst="straightConnector1">
            <a:avLst/>
          </a:prstGeom>
          <a:ln w="28575">
            <a:solidFill>
              <a:srgbClr val="57EE0C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28" idx="3"/>
          </p:cNvCxnSpPr>
          <p:nvPr/>
        </p:nvCxnSpPr>
        <p:spPr>
          <a:xfrm flipV="1">
            <a:off x="4139951" y="4124070"/>
            <a:ext cx="1504751" cy="435846"/>
          </a:xfrm>
          <a:prstGeom prst="straightConnector1">
            <a:avLst/>
          </a:prstGeom>
          <a:ln w="28575">
            <a:solidFill>
              <a:srgbClr val="57EE0C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9542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paprsek dopadá rovnoběžně s optickou osou</a:t>
            </a:r>
            <a:endParaRPr lang="cs-CZ" dirty="0">
              <a:solidFill>
                <a:srgbClr val="0070C0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396009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2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64683" y="359972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7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paprsek dopadá rovnoběžně s optickou osou</a:t>
            </a:r>
          </a:p>
          <a:p>
            <a:r>
              <a:rPr lang="cs-CZ" dirty="0" smtClean="0">
                <a:solidFill>
                  <a:srgbClr val="57EE0C"/>
                </a:solidFill>
              </a:rPr>
              <a:t>odráží se tak, jakoby vycházel z ohniska F</a:t>
            </a:r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465450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64683" y="358442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1763688" y="2132856"/>
            <a:ext cx="2376263" cy="1451572"/>
          </a:xfrm>
          <a:prstGeom prst="straightConnector1">
            <a:avLst/>
          </a:prstGeom>
          <a:ln w="3175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1"/>
          </p:cNvCxnSpPr>
          <p:nvPr/>
        </p:nvCxnSpPr>
        <p:spPr>
          <a:xfrm>
            <a:off x="4139951" y="3584428"/>
            <a:ext cx="678375" cy="40352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5688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d</a:t>
            </a:r>
            <a:r>
              <a:rPr lang="cs-CZ" dirty="0" smtClean="0">
                <a:solidFill>
                  <a:srgbClr val="0070C0"/>
                </a:solidFill>
              </a:rPr>
              <a:t>opadající paprsky</a:t>
            </a:r>
          </a:p>
          <a:p>
            <a:r>
              <a:rPr lang="cs-CZ" dirty="0" smtClean="0">
                <a:solidFill>
                  <a:srgbClr val="57EE0C"/>
                </a:solidFill>
              </a:rPr>
              <a:t>Odrážené paprsky</a:t>
            </a:r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69304825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0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778600" y="359972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 flipH="1" flipV="1">
            <a:off x="2546797" y="1628800"/>
            <a:ext cx="1607071" cy="1656184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1"/>
          </p:cNvCxnSpPr>
          <p:nvPr/>
        </p:nvCxnSpPr>
        <p:spPr>
          <a:xfrm>
            <a:off x="4139951" y="3584428"/>
            <a:ext cx="678375" cy="40352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778600" y="4617990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859162" y="3284984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61224" y="4322678"/>
            <a:ext cx="3375268" cy="0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916088" y="2285256"/>
            <a:ext cx="2376263" cy="1451572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859164" y="4322678"/>
            <a:ext cx="3177328" cy="707886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1916088" y="4676621"/>
            <a:ext cx="2120404" cy="1488683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6" idx="6"/>
          </p:cNvCxnSpPr>
          <p:nvPr/>
        </p:nvCxnSpPr>
        <p:spPr>
          <a:xfrm>
            <a:off x="4153868" y="3284984"/>
            <a:ext cx="841073" cy="779344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6" idx="5"/>
          </p:cNvCxnSpPr>
          <p:nvPr/>
        </p:nvCxnSpPr>
        <p:spPr>
          <a:xfrm flipV="1">
            <a:off x="3995936" y="4140704"/>
            <a:ext cx="968703" cy="200456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>
            <a:endCxn id="16" idx="6"/>
          </p:cNvCxnSpPr>
          <p:nvPr/>
        </p:nvCxnSpPr>
        <p:spPr>
          <a:xfrm flipV="1">
            <a:off x="4139951" y="4064328"/>
            <a:ext cx="854990" cy="553662"/>
          </a:xfrm>
          <a:prstGeom prst="line">
            <a:avLst/>
          </a:prstGeom>
          <a:ln w="28575">
            <a:solidFill>
              <a:srgbClr val="57EE0C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711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paprsek dopadá tak, že v prodloužení směřuje do ohniska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57EE0C"/>
                </a:solidFill>
              </a:rPr>
              <a:t>odráží se rovnoběžně s optickou osou</a:t>
            </a:r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4058641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75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382771" y="2292776"/>
            <a:ext cx="2653721" cy="1306952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>
            <a:endCxn id="16" idx="1"/>
          </p:cNvCxnSpPr>
          <p:nvPr/>
        </p:nvCxnSpPr>
        <p:spPr>
          <a:xfrm>
            <a:off x="4131916" y="3669202"/>
            <a:ext cx="686410" cy="318750"/>
          </a:xfrm>
          <a:prstGeom prst="straightConnector1">
            <a:avLst/>
          </a:prstGeom>
          <a:ln w="31750">
            <a:solidFill>
              <a:srgbClr val="0070C0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799444" y="3631077"/>
            <a:ext cx="3168354" cy="0"/>
          </a:xfrm>
          <a:prstGeom prst="straightConnector1">
            <a:avLst/>
          </a:prstGeom>
          <a:ln w="3175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8786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rgbClr val="5BEB0B"/>
          </a:solidFill>
        </p:spPr>
        <p:txBody>
          <a:bodyPr>
            <a:norm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VÝZNAČNÝ PAPRSEK - UKÁZKA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dopadající paprsky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57EE0C"/>
                </a:solidFill>
              </a:rPr>
              <a:t>odražené paprsky</a:t>
            </a:r>
            <a:endParaRPr lang="cs-CZ" dirty="0">
              <a:solidFill>
                <a:srgbClr val="57EE0C"/>
              </a:solidFill>
            </a:endParaRPr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8670294"/>
              </p:ext>
            </p:extLst>
          </p:nvPr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797" name="Rovnice" r:id="rId3" imgW="114120" imgH="215640" progId="Equation.3">
                  <p:embed/>
                </p:oleObj>
              </mc:Choice>
              <mc:Fallback>
                <p:oleObj name="Rovnice" r:id="rId3" imgW="114120" imgH="2156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Ohnutý pruh 13"/>
          <p:cNvSpPr/>
          <p:nvPr/>
        </p:nvSpPr>
        <p:spPr>
          <a:xfrm rot="16389261">
            <a:off x="3896118" y="2611843"/>
            <a:ext cx="3062419" cy="2824350"/>
          </a:xfrm>
          <a:prstGeom prst="blockArc">
            <a:avLst>
              <a:gd name="adj1" fmla="val 11285967"/>
              <a:gd name="adj2" fmla="val 20281703"/>
              <a:gd name="adj3" fmla="val 578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Ohnutý pruh 17"/>
          <p:cNvSpPr/>
          <p:nvPr/>
        </p:nvSpPr>
        <p:spPr>
          <a:xfrm rot="16389261">
            <a:off x="3927568" y="2645073"/>
            <a:ext cx="3062419" cy="2761354"/>
          </a:xfrm>
          <a:prstGeom prst="blockArc">
            <a:avLst>
              <a:gd name="adj1" fmla="val 11285967"/>
              <a:gd name="adj2" fmla="val 20301849"/>
              <a:gd name="adj3" fmla="val 7649"/>
            </a:avLst>
          </a:prstGeom>
          <a:pattFill prst="ltDnDiag">
            <a:fgClr>
              <a:schemeClr val="tx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94199" y="4259770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7" name="Vývojový diagram: spojnice 26"/>
          <p:cNvSpPr/>
          <p:nvPr/>
        </p:nvSpPr>
        <p:spPr>
          <a:xfrm>
            <a:off x="3933034" y="3969060"/>
            <a:ext cx="206917" cy="216024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5614400" y="3939682"/>
            <a:ext cx="206917" cy="2160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3509513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V</a:t>
            </a:r>
            <a:endParaRPr lang="cs-CZ" sz="4000" dirty="0">
              <a:solidFill>
                <a:srgbClr val="C00000"/>
              </a:solidFill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395536" y="4054782"/>
            <a:ext cx="8352928" cy="0"/>
          </a:xfrm>
          <a:prstGeom prst="line">
            <a:avLst/>
          </a:prstGeom>
          <a:ln w="22225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825498" y="35997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O</a:t>
            </a:r>
            <a:endParaRPr lang="cs-CZ" b="1" i="1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382771" y="2292776"/>
            <a:ext cx="2653721" cy="1306952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ývojový diagram: spojnice 15"/>
          <p:cNvSpPr/>
          <p:nvPr/>
        </p:nvSpPr>
        <p:spPr>
          <a:xfrm>
            <a:off x="4788024" y="3956316"/>
            <a:ext cx="206917" cy="216024"/>
          </a:xfrm>
          <a:prstGeom prst="flowChartConnector">
            <a:avLst/>
          </a:prstGeom>
          <a:solidFill>
            <a:srgbClr val="57EE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796576" y="4322678"/>
            <a:ext cx="48642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57EE0C"/>
                </a:solidFill>
              </a:rPr>
              <a:t>F</a:t>
            </a:r>
            <a:endParaRPr lang="cs-CZ" sz="4000" dirty="0">
              <a:solidFill>
                <a:srgbClr val="57EE0C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4101614" y="3675122"/>
            <a:ext cx="686410" cy="318750"/>
          </a:xfrm>
          <a:prstGeom prst="straightConnector1">
            <a:avLst/>
          </a:prstGeom>
          <a:ln w="31750">
            <a:solidFill>
              <a:srgbClr val="0070C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395536" y="3599728"/>
            <a:ext cx="3572262" cy="31349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936071" y="1484784"/>
            <a:ext cx="2203880" cy="1944216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1100985" y="4322678"/>
            <a:ext cx="3030931" cy="858224"/>
          </a:xfrm>
          <a:prstGeom prst="straightConnector1">
            <a:avLst/>
          </a:prstGeom>
          <a:ln w="317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16" idx="1"/>
          </p:cNvCxnSpPr>
          <p:nvPr/>
        </p:nvCxnSpPr>
        <p:spPr>
          <a:xfrm>
            <a:off x="4101614" y="3429000"/>
            <a:ext cx="716712" cy="558952"/>
          </a:xfrm>
          <a:prstGeom prst="straightConnector1">
            <a:avLst/>
          </a:prstGeom>
          <a:ln w="31750">
            <a:solidFill>
              <a:srgbClr val="0070C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endCxn id="16" idx="3"/>
          </p:cNvCxnSpPr>
          <p:nvPr/>
        </p:nvCxnSpPr>
        <p:spPr>
          <a:xfrm flipV="1">
            <a:off x="4024941" y="4140704"/>
            <a:ext cx="793385" cy="232099"/>
          </a:xfrm>
          <a:prstGeom prst="straightConnector1">
            <a:avLst/>
          </a:prstGeom>
          <a:ln w="31750">
            <a:solidFill>
              <a:srgbClr val="0070C0"/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395536" y="3356992"/>
            <a:ext cx="3706078" cy="72008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 flipV="1">
            <a:off x="683568" y="4375309"/>
            <a:ext cx="3341374" cy="1"/>
          </a:xfrm>
          <a:prstGeom prst="straightConnector1">
            <a:avLst/>
          </a:prstGeom>
          <a:ln w="38100">
            <a:solidFill>
              <a:srgbClr val="57EE0C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1557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06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591</Words>
  <Application>Microsoft Office PowerPoint</Application>
  <PresentationFormat>Předvádění na obrazovce (4:3)</PresentationFormat>
  <Paragraphs>211</Paragraphs>
  <Slides>38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40" baseType="lpstr">
      <vt:lpstr>Motiv systému Office</vt:lpstr>
      <vt:lpstr>Rovnice</vt:lpstr>
      <vt:lpstr>Prezentace aplikace PowerPoint</vt:lpstr>
      <vt:lpstr>IDEÁLNÍ OPTICKÉ ZOBRAZOVÁNÍ - IOZ</vt:lpstr>
      <vt:lpstr>IDEÁLNÍ OPTICKÉ ZOBRAZOVÁNÍ - IOZ</vt:lpstr>
      <vt:lpstr>IDEÁLNÍ OPTICKÉ ZOBRAZOVÁNÍ - IOZ</vt:lpstr>
      <vt:lpstr>IDEÁLNÍ OPTICKÉ ZOBRAZOVÁNÍ - IOZ</vt:lpstr>
      <vt:lpstr>PARAXIÁLNÍ PROTOR - UKÁZKA</vt:lpstr>
      <vt:lpstr>3 VÝZNAČNÉ PAPRSKY</vt:lpstr>
      <vt:lpstr>3 VÝZNAČNÉ PAPRSKY</vt:lpstr>
      <vt:lpstr>3 VÝZNAČNÉ PAPRSKY</vt:lpstr>
      <vt:lpstr>1. VÝZNAČNÝ PAPRSEK</vt:lpstr>
      <vt:lpstr>1. VÝZNAČNÝ PAPRSEK</vt:lpstr>
      <vt:lpstr>1. VÝZNAČNÝ PAPRSEK - UKÁZKA</vt:lpstr>
      <vt:lpstr>1. VÝZNAČNÝ PAPRSEK - UKÁZKA</vt:lpstr>
      <vt:lpstr>1. VÝZNAČNÝ PAPRSEK - UKÁZKA</vt:lpstr>
      <vt:lpstr>1. VÝZNAČNÝ PAPRSEK - UKÁZKA</vt:lpstr>
      <vt:lpstr>1. VÝZNAČNÝ PAPRSEK - UKÁZKA</vt:lpstr>
      <vt:lpstr>2. VÝZNAČNÝ PAPRSEK</vt:lpstr>
      <vt:lpstr>2. VÝZNAČNÝ PAPRSEK</vt:lpstr>
      <vt:lpstr>2. VÝZNAČNÝ PAPRSEK - UKÁZKA</vt:lpstr>
      <vt:lpstr>2. VÝZNAČNÝ PAPRSEK - UKÁZKA</vt:lpstr>
      <vt:lpstr>2. VÝZNAČNÝ PAPRSEK - UKÁZKA</vt:lpstr>
      <vt:lpstr>3. VÝZNAČNÝ PAPRSEK</vt:lpstr>
      <vt:lpstr>3. VÝZNAČNÝ PAPRSEK</vt:lpstr>
      <vt:lpstr>3. VÝZNAČNÝ PAPRSEK</vt:lpstr>
      <vt:lpstr>3. VÝZNAČNÝ PAPRSEK - UKÁZKA</vt:lpstr>
      <vt:lpstr>3. VÝZNAČNÝ PAPRSEK - UKÁZKA</vt:lpstr>
      <vt:lpstr>3. VÝZNAČNÝ PAPRSEK - UKÁZKA</vt:lpstr>
      <vt:lpstr>3 VÝZNAČNÉ PAPRSKY</vt:lpstr>
      <vt:lpstr>1. VÝZNAČNÝ PAPRSEK - UKÁZKA</vt:lpstr>
      <vt:lpstr>1. VÝZNAČNÝ PAPRSEK - UKÁZKA</vt:lpstr>
      <vt:lpstr>1. VÝZNAČNÝ PAPRSEK - UKÁZKA</vt:lpstr>
      <vt:lpstr>1. VÝZNAČNÝ PAPRSEK - UKÁZKA</vt:lpstr>
      <vt:lpstr>2. VÝZNAČNÝ PAPRSEK - UKÁZKA</vt:lpstr>
      <vt:lpstr>2. VÝZNAČNÝ PAPRSEK - UKÁZKA</vt:lpstr>
      <vt:lpstr>2. VÝZNAČNÝ PAPRSEK - UKÁZKA</vt:lpstr>
      <vt:lpstr>3. VÝZNAČNÝ PAPRSEK - UKÁZKA</vt:lpstr>
      <vt:lpstr>3. VÝZNAČNÝ PAPRSEK - UKÁZKA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Herrmannová</dc:creator>
  <cp:lastModifiedBy>Iva Herrmannová</cp:lastModifiedBy>
  <cp:revision>33</cp:revision>
  <dcterms:created xsi:type="dcterms:W3CDTF">2013-10-30T13:09:15Z</dcterms:created>
  <dcterms:modified xsi:type="dcterms:W3CDTF">2013-10-31T10:53:24Z</dcterms:modified>
</cp:coreProperties>
</file>