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2"/>
  </p:notesMasterIdLst>
  <p:sldIdLst>
    <p:sldId id="269" r:id="rId2"/>
    <p:sldId id="271" r:id="rId3"/>
    <p:sldId id="314" r:id="rId4"/>
    <p:sldId id="331" r:id="rId5"/>
    <p:sldId id="318" r:id="rId6"/>
    <p:sldId id="319" r:id="rId7"/>
    <p:sldId id="316" r:id="rId8"/>
    <p:sldId id="320" r:id="rId9"/>
    <p:sldId id="321" r:id="rId10"/>
    <p:sldId id="322" r:id="rId11"/>
    <p:sldId id="323" r:id="rId12"/>
    <p:sldId id="324" r:id="rId13"/>
    <p:sldId id="275" r:id="rId14"/>
    <p:sldId id="325" r:id="rId15"/>
    <p:sldId id="326" r:id="rId16"/>
    <p:sldId id="327" r:id="rId17"/>
    <p:sldId id="328" r:id="rId18"/>
    <p:sldId id="329" r:id="rId19"/>
    <p:sldId id="330" r:id="rId20"/>
    <p:sldId id="270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57EE0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8193" autoAdjust="0"/>
  </p:normalViewPr>
  <p:slideViewPr>
    <p:cSldViewPr>
      <p:cViewPr>
        <p:scale>
          <a:sx n="66" d="100"/>
          <a:sy n="66" d="100"/>
        </p:scale>
        <p:origin x="-1506" y="-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drawings/_rels/vmlDrawing5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drawings/_rels/vmlDrawing6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drawings/_rels/vmlDrawing7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drawings/_rels/vmlDrawing8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drawings/_rels/vmlDrawing9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drawings/_rels/vmlDrawing10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2425312-3CD2-460A-9701-1080523546BC}" type="datetimeFigureOut">
              <a:rPr lang="cs-CZ" smtClean="0"/>
              <a:t>31.10.2013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4D214E1-BF33-4150-B82F-940D307E04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248733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024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cs-CZ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B7D0FDE9-E9CA-46DC-813B-52E910C653DD}" type="slidenum">
              <a:rPr lang="cs-CZ" smtClean="0"/>
              <a:pPr>
                <a:defRPr/>
              </a:pPr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72E160-772F-47B8-9A54-9B10D5DF534E}" type="datetimeFigureOut">
              <a:rPr lang="cs-CZ" smtClean="0"/>
              <a:t>31.10.2013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2ABFD0-AD97-4EB1-A28E-8BBB9CB9C7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22701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72E160-772F-47B8-9A54-9B10D5DF534E}" type="datetimeFigureOut">
              <a:rPr lang="cs-CZ" smtClean="0"/>
              <a:t>31.10.2013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2ABFD0-AD97-4EB1-A28E-8BBB9CB9C7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43050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72E160-772F-47B8-9A54-9B10D5DF534E}" type="datetimeFigureOut">
              <a:rPr lang="cs-CZ" smtClean="0"/>
              <a:t>31.10.2013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2ABFD0-AD97-4EB1-A28E-8BBB9CB9C7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078404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72E160-772F-47B8-9A54-9B10D5DF534E}" type="datetimeFigureOut">
              <a:rPr lang="cs-CZ" smtClean="0"/>
              <a:t>31.10.2013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2ABFD0-AD97-4EB1-A28E-8BBB9CB9C7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10741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72E160-772F-47B8-9A54-9B10D5DF534E}" type="datetimeFigureOut">
              <a:rPr lang="cs-CZ" smtClean="0"/>
              <a:t>31.10.2013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2ABFD0-AD97-4EB1-A28E-8BBB9CB9C7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12155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72E160-772F-47B8-9A54-9B10D5DF534E}" type="datetimeFigureOut">
              <a:rPr lang="cs-CZ" smtClean="0"/>
              <a:t>31.10.2013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2ABFD0-AD97-4EB1-A28E-8BBB9CB9C7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333285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72E160-772F-47B8-9A54-9B10D5DF534E}" type="datetimeFigureOut">
              <a:rPr lang="cs-CZ" smtClean="0"/>
              <a:t>31.10.2013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2ABFD0-AD97-4EB1-A28E-8BBB9CB9C7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8533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72E160-772F-47B8-9A54-9B10D5DF534E}" type="datetimeFigureOut">
              <a:rPr lang="cs-CZ" smtClean="0"/>
              <a:t>31.10.2013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2ABFD0-AD97-4EB1-A28E-8BBB9CB9C7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95470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72E160-772F-47B8-9A54-9B10D5DF534E}" type="datetimeFigureOut">
              <a:rPr lang="cs-CZ" smtClean="0"/>
              <a:t>31.10.2013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2ABFD0-AD97-4EB1-A28E-8BBB9CB9C7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93826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72E160-772F-47B8-9A54-9B10D5DF534E}" type="datetimeFigureOut">
              <a:rPr lang="cs-CZ" smtClean="0"/>
              <a:t>31.10.2013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2ABFD0-AD97-4EB1-A28E-8BBB9CB9C7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6829400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72E160-772F-47B8-9A54-9B10D5DF534E}" type="datetimeFigureOut">
              <a:rPr lang="cs-CZ" smtClean="0"/>
              <a:t>31.10.2013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2ABFD0-AD97-4EB1-A28E-8BBB9CB9C7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601143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B72E160-772F-47B8-9A54-9B10D5DF534E}" type="datetimeFigureOut">
              <a:rPr lang="cs-CZ" smtClean="0"/>
              <a:t>31.10.2013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A2ABFD0-AD97-4EB1-A28E-8BBB9CB9C7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96270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3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4" Type="http://schemas.openxmlformats.org/officeDocument/2006/relationships/image" Target="../media/image3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Relationship Id="rId4" Type="http://schemas.openxmlformats.org/officeDocument/2006/relationships/image" Target="../media/image3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4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.vml"/><Relationship Id="rId4" Type="http://schemas.openxmlformats.org/officeDocument/2006/relationships/image" Target="../media/image3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5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5.vml"/><Relationship Id="rId4" Type="http://schemas.openxmlformats.org/officeDocument/2006/relationships/image" Target="../media/image3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6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6.vml"/><Relationship Id="rId4" Type="http://schemas.openxmlformats.org/officeDocument/2006/relationships/image" Target="../media/image3.w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7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7.vml"/><Relationship Id="rId4" Type="http://schemas.openxmlformats.org/officeDocument/2006/relationships/image" Target="../media/image3.wm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8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8.vml"/><Relationship Id="rId4" Type="http://schemas.openxmlformats.org/officeDocument/2006/relationships/image" Target="../media/image3.wmf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9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9.vml"/><Relationship Id="rId4" Type="http://schemas.openxmlformats.org/officeDocument/2006/relationships/image" Target="../media/image3.wmf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0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0.vml"/><Relationship Id="rId4" Type="http://schemas.openxmlformats.org/officeDocument/2006/relationships/image" Target="../media/image3.wmf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928688" y="1844675"/>
            <a:ext cx="7072312" cy="3933825"/>
          </a:xfrm>
        </p:spPr>
        <p:txBody>
          <a:bodyPr>
            <a:normAutofit/>
          </a:bodyPr>
          <a:lstStyle/>
          <a:p>
            <a:pPr algn="l" eaLnBrk="1" hangingPunct="1"/>
            <a:r>
              <a:rPr lang="cs-CZ" altLang="cs-CZ" sz="1400" dirty="0" smtClean="0">
                <a:solidFill>
                  <a:schemeClr val="tx1"/>
                </a:solidFill>
              </a:rPr>
              <a:t>ŠKOLA:			Gymnázium, Tanvald, Školní 305, příspěvková organizace</a:t>
            </a:r>
          </a:p>
          <a:p>
            <a:pPr algn="l" eaLnBrk="1" hangingPunct="1"/>
            <a:r>
              <a:rPr lang="cs-CZ" altLang="cs-CZ" sz="1400" dirty="0" smtClean="0">
                <a:solidFill>
                  <a:schemeClr val="tx1"/>
                </a:solidFill>
              </a:rPr>
              <a:t>ČÍSLO PROJEKTU:		CZ.1.07/1.5.00/34.0434</a:t>
            </a:r>
          </a:p>
          <a:p>
            <a:pPr algn="l" eaLnBrk="1" hangingPunct="1"/>
            <a:r>
              <a:rPr lang="cs-CZ" altLang="cs-CZ" sz="1400" dirty="0" smtClean="0">
                <a:solidFill>
                  <a:schemeClr val="tx1"/>
                </a:solidFill>
              </a:rPr>
              <a:t>NÁZEV PROJEKTU:		Šablony – Gymnázium Tanvald</a:t>
            </a:r>
          </a:p>
          <a:p>
            <a:pPr algn="l" eaLnBrk="1" hangingPunct="1"/>
            <a:r>
              <a:rPr lang="cs-CZ" altLang="cs-CZ" sz="1400" dirty="0" smtClean="0">
                <a:solidFill>
                  <a:schemeClr val="tx1"/>
                </a:solidFill>
              </a:rPr>
              <a:t>ČÍSLO ŠABLONY:		III/2 Inovace a zkvalitnění výuky prostřednictvím ICT</a:t>
            </a:r>
          </a:p>
          <a:p>
            <a:pPr algn="l" eaLnBrk="1" hangingPunct="1"/>
            <a:r>
              <a:rPr lang="cs-CZ" altLang="cs-CZ" sz="1400" dirty="0" smtClean="0">
                <a:solidFill>
                  <a:schemeClr val="tx1"/>
                </a:solidFill>
              </a:rPr>
              <a:t>AUTOR:			Iva </a:t>
            </a:r>
            <a:r>
              <a:rPr lang="cs-CZ" altLang="cs-CZ" sz="1400" dirty="0" err="1" smtClean="0">
                <a:solidFill>
                  <a:schemeClr val="tx1"/>
                </a:solidFill>
              </a:rPr>
              <a:t>Herrmannová</a:t>
            </a:r>
            <a:endParaRPr lang="cs-CZ" altLang="cs-CZ" sz="1400" dirty="0" smtClean="0">
              <a:solidFill>
                <a:schemeClr val="tx1"/>
              </a:solidFill>
            </a:endParaRPr>
          </a:p>
          <a:p>
            <a:pPr algn="l" eaLnBrk="1" hangingPunct="1"/>
            <a:r>
              <a:rPr lang="cs-CZ" altLang="cs-CZ" sz="1400" dirty="0" smtClean="0">
                <a:solidFill>
                  <a:schemeClr val="tx1"/>
                </a:solidFill>
              </a:rPr>
              <a:t>TEMATICKÁ OBLAST: 		Optika</a:t>
            </a:r>
          </a:p>
          <a:p>
            <a:pPr algn="l" eaLnBrk="1" hangingPunct="1"/>
            <a:r>
              <a:rPr lang="cs-CZ" altLang="cs-CZ" sz="1400" dirty="0" smtClean="0">
                <a:solidFill>
                  <a:schemeClr val="tx1"/>
                </a:solidFill>
              </a:rPr>
              <a:t>NÁZEV </a:t>
            </a:r>
            <a:r>
              <a:rPr lang="cs-CZ" altLang="cs-CZ" sz="1400" dirty="0" smtClean="0">
                <a:solidFill>
                  <a:schemeClr val="tx1"/>
                </a:solidFill>
              </a:rPr>
              <a:t>DŮM			Znaménková  </a:t>
            </a:r>
            <a:r>
              <a:rPr lang="cs-CZ" altLang="cs-CZ" sz="1400" dirty="0" smtClean="0">
                <a:solidFill>
                  <a:schemeClr val="tx1"/>
                </a:solidFill>
              </a:rPr>
              <a:t>konvence pro </a:t>
            </a:r>
            <a:r>
              <a:rPr lang="cs-CZ" altLang="cs-CZ" sz="1400" dirty="0" smtClean="0">
                <a:solidFill>
                  <a:schemeClr val="tx1"/>
                </a:solidFill>
              </a:rPr>
              <a:t>zrcadla</a:t>
            </a:r>
            <a:endParaRPr lang="cs-CZ" altLang="cs-CZ" sz="1400" dirty="0" smtClean="0">
              <a:solidFill>
                <a:schemeClr val="tx1"/>
              </a:solidFill>
            </a:endParaRPr>
          </a:p>
          <a:p>
            <a:pPr algn="l" eaLnBrk="1" hangingPunct="1"/>
            <a:r>
              <a:rPr lang="cs-CZ" altLang="cs-CZ" sz="1400" dirty="0" smtClean="0">
                <a:solidFill>
                  <a:schemeClr val="tx1"/>
                </a:solidFill>
              </a:rPr>
              <a:t>POŘADOVÉ ČÍSLO </a:t>
            </a:r>
            <a:r>
              <a:rPr lang="cs-CZ" altLang="cs-CZ" sz="1400" dirty="0" err="1" smtClean="0">
                <a:solidFill>
                  <a:schemeClr val="tx1"/>
                </a:solidFill>
              </a:rPr>
              <a:t>DUMu</a:t>
            </a:r>
            <a:r>
              <a:rPr lang="cs-CZ" altLang="cs-CZ" sz="1400" dirty="0" smtClean="0">
                <a:solidFill>
                  <a:schemeClr val="tx1"/>
                </a:solidFill>
              </a:rPr>
              <a:t>:	07</a:t>
            </a:r>
            <a:endParaRPr lang="cs-CZ" altLang="cs-CZ" sz="1400" dirty="0" smtClean="0">
              <a:solidFill>
                <a:schemeClr val="tx1"/>
              </a:solidFill>
            </a:endParaRPr>
          </a:p>
          <a:p>
            <a:pPr algn="l" eaLnBrk="1" hangingPunct="1"/>
            <a:r>
              <a:rPr lang="cs-CZ" altLang="cs-CZ" sz="1400" dirty="0" smtClean="0">
                <a:solidFill>
                  <a:schemeClr val="tx1"/>
                </a:solidFill>
              </a:rPr>
              <a:t>KÓD </a:t>
            </a:r>
            <a:r>
              <a:rPr lang="cs-CZ" altLang="cs-CZ" sz="1400" dirty="0" err="1" smtClean="0">
                <a:solidFill>
                  <a:schemeClr val="tx1"/>
                </a:solidFill>
              </a:rPr>
              <a:t>DUMu</a:t>
            </a:r>
            <a:r>
              <a:rPr lang="cs-CZ" altLang="cs-CZ" sz="1400" dirty="0" smtClean="0">
                <a:solidFill>
                  <a:schemeClr val="tx1"/>
                </a:solidFill>
              </a:rPr>
              <a:t>:			</a:t>
            </a:r>
            <a:r>
              <a:rPr lang="cs-CZ" altLang="cs-CZ" sz="1400" dirty="0" smtClean="0">
                <a:solidFill>
                  <a:schemeClr val="tx1"/>
                </a:solidFill>
              </a:rPr>
              <a:t>IH_OPTIKA_07</a:t>
            </a:r>
            <a:endParaRPr lang="cs-CZ" altLang="cs-CZ" sz="1400" dirty="0" smtClean="0">
              <a:solidFill>
                <a:schemeClr val="tx1"/>
              </a:solidFill>
            </a:endParaRPr>
          </a:p>
          <a:p>
            <a:pPr algn="l"/>
            <a:r>
              <a:rPr lang="cs-CZ" altLang="cs-CZ" sz="1400" dirty="0" smtClean="0">
                <a:solidFill>
                  <a:schemeClr val="tx1"/>
                </a:solidFill>
              </a:rPr>
              <a:t>DATUM TVORBY:		</a:t>
            </a:r>
            <a:r>
              <a:rPr lang="cs-CZ" altLang="cs-CZ" sz="1400" dirty="0" smtClean="0">
                <a:solidFill>
                  <a:schemeClr val="tx1"/>
                </a:solidFill>
              </a:rPr>
              <a:t>18.10.2013</a:t>
            </a:r>
            <a:endParaRPr lang="cs-CZ" altLang="cs-CZ" sz="1400" dirty="0" smtClean="0">
              <a:solidFill>
                <a:schemeClr val="tx1"/>
              </a:solidFill>
            </a:endParaRPr>
          </a:p>
          <a:p>
            <a:pPr algn="l" eaLnBrk="1" hangingPunct="1"/>
            <a:r>
              <a:rPr lang="cs-CZ" altLang="cs-CZ" sz="1400" dirty="0" smtClean="0">
                <a:solidFill>
                  <a:schemeClr val="tx1"/>
                </a:solidFill>
              </a:rPr>
              <a:t>ANOTACE (ROČNÍK):		Prezentace je určena pro oktávu gymnázií (4. ročník). Prezentace objasňuje  </a:t>
            </a:r>
            <a:r>
              <a:rPr lang="cs-CZ" altLang="cs-CZ" sz="1400" dirty="0" smtClean="0">
                <a:solidFill>
                  <a:schemeClr val="tx1"/>
                </a:solidFill>
              </a:rPr>
              <a:t>rozlišování skutečného a zdánlivého ohniska zrcadel, dále rozlišení kladných a záporných hodnot poloměrů křivosti, ohniskových vzdálenosti, </a:t>
            </a:r>
            <a:r>
              <a:rPr lang="cs-CZ" altLang="cs-CZ" sz="1400" dirty="0" smtClean="0">
                <a:solidFill>
                  <a:schemeClr val="tx1"/>
                </a:solidFill>
              </a:rPr>
              <a:t>obrazových vzdálenosti, tedy objasňuje znaménkovou konvenci pro zrcadla.</a:t>
            </a:r>
            <a:r>
              <a:rPr lang="cs-CZ" altLang="cs-CZ" sz="1400" dirty="0" smtClean="0">
                <a:solidFill>
                  <a:schemeClr val="tx1"/>
                </a:solidFill>
              </a:rPr>
              <a:t>.  </a:t>
            </a:r>
            <a:r>
              <a:rPr lang="cs-CZ" altLang="cs-CZ" sz="1400" dirty="0" smtClean="0">
                <a:solidFill>
                  <a:schemeClr val="tx1"/>
                </a:solidFill>
              </a:rPr>
              <a:t>Prezentaci lze  využít jako podporu výkladu tohoto tématu i jako zápis nejdůležitějších informací </a:t>
            </a:r>
            <a:r>
              <a:rPr lang="cs-CZ" altLang="cs-CZ" sz="1400" dirty="0">
                <a:solidFill>
                  <a:schemeClr val="tx1"/>
                </a:solidFill>
              </a:rPr>
              <a:t> </a:t>
            </a:r>
            <a:r>
              <a:rPr lang="cs-CZ" altLang="cs-CZ" sz="1400" dirty="0" smtClean="0">
                <a:solidFill>
                  <a:schemeClr val="tx1"/>
                </a:solidFill>
              </a:rPr>
              <a:t>do sešitu. </a:t>
            </a:r>
          </a:p>
        </p:txBody>
      </p:sp>
      <p:pic>
        <p:nvPicPr>
          <p:cNvPr id="2051" name="obrázek 1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713" y="260350"/>
            <a:ext cx="5256212" cy="1325563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52" name="Text Box 5"/>
          <p:cNvSpPr txBox="1">
            <a:spLocks noChangeArrowheads="1"/>
          </p:cNvSpPr>
          <p:nvPr/>
        </p:nvSpPr>
        <p:spPr bwMode="auto">
          <a:xfrm>
            <a:off x="5372100" y="319088"/>
            <a:ext cx="544513" cy="596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GB" altLang="cs-CZ" sz="1800">
              <a:latin typeface="Arial" charset="0"/>
            </a:endParaRPr>
          </a:p>
        </p:txBody>
      </p:sp>
      <p:sp>
        <p:nvSpPr>
          <p:cNvPr id="2053" name="Rectangle 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GB" altLang="cs-CZ" sz="1800">
              <a:latin typeface="Arial" charset="0"/>
            </a:endParaRPr>
          </a:p>
        </p:txBody>
      </p:sp>
      <p:sp>
        <p:nvSpPr>
          <p:cNvPr id="2054" name="Rectangle 8"/>
          <p:cNvSpPr>
            <a:spLocks noChangeArrowheads="1"/>
          </p:cNvSpPr>
          <p:nvPr/>
        </p:nvSpPr>
        <p:spPr bwMode="auto">
          <a:xfrm>
            <a:off x="0" y="0"/>
            <a:ext cx="0" cy="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GB" altLang="cs-CZ" sz="1800">
              <a:latin typeface="Arial" charset="0"/>
            </a:endParaRPr>
          </a:p>
        </p:txBody>
      </p:sp>
      <p:sp>
        <p:nvSpPr>
          <p:cNvPr id="2055" name="Rectangle 9"/>
          <p:cNvSpPr>
            <a:spLocks noChangeArrowheads="1"/>
          </p:cNvSpPr>
          <p:nvPr/>
        </p:nvSpPr>
        <p:spPr bwMode="auto">
          <a:xfrm>
            <a:off x="0" y="352425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GB" altLang="cs-CZ" sz="1800">
              <a:latin typeface="Arial" charset="0"/>
            </a:endParaRPr>
          </a:p>
        </p:txBody>
      </p:sp>
      <p:pic>
        <p:nvPicPr>
          <p:cNvPr id="2056" name="Picture 10"/>
          <p:cNvPicPr>
            <a:picLocks noGrp="1" noChangeAspect="1" noChangeArrowheads="1"/>
          </p:cNvPicPr>
          <p:nvPr>
            <p:ph type="ctrTitle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524750" y="549275"/>
            <a:ext cx="503238" cy="488950"/>
          </a:xfrm>
          <a:noFill/>
        </p:spPr>
      </p:pic>
    </p:spTree>
    <p:extLst>
      <p:ext uri="{BB962C8B-B14F-4D97-AF65-F5344CB8AC3E}">
        <p14:creationId xmlns:p14="http://schemas.microsoft.com/office/powerpoint/2010/main" val="13743780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>
            <a:normAutofit/>
          </a:bodyPr>
          <a:lstStyle/>
          <a:p>
            <a:r>
              <a:rPr lang="cs-CZ" dirty="0" smtClean="0">
                <a:solidFill>
                  <a:srgbClr val="7030A0"/>
                </a:solidFill>
              </a:rPr>
              <a:t>ZOBRAZOVÁNÍ </a:t>
            </a:r>
            <a:r>
              <a:rPr lang="cs-CZ" b="1" dirty="0" smtClean="0">
                <a:solidFill>
                  <a:srgbClr val="7030A0"/>
                </a:solidFill>
              </a:rPr>
              <a:t>ODRAZEM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 w="28575">
            <a:noFill/>
          </a:ln>
        </p:spPr>
        <p:txBody>
          <a:bodyPr>
            <a:normAutofit/>
          </a:bodyPr>
          <a:lstStyle/>
          <a:p>
            <a:r>
              <a:rPr lang="cs-CZ" dirty="0" smtClean="0"/>
              <a:t>ZRCADLA</a:t>
            </a:r>
            <a:r>
              <a:rPr lang="cs-CZ" dirty="0" smtClean="0"/>
              <a:t> VYUŽÍVAJÍ K ZOBRAZOVÁNÍ </a:t>
            </a:r>
            <a:r>
              <a:rPr lang="cs-CZ" b="1" dirty="0" smtClean="0">
                <a:solidFill>
                  <a:srgbClr val="FF0000"/>
                </a:solidFill>
              </a:rPr>
              <a:t>ODRAZ SVĚTLA.</a:t>
            </a:r>
            <a:r>
              <a:rPr lang="cs-CZ" b="1" dirty="0">
                <a:solidFill>
                  <a:srgbClr val="FF0000"/>
                </a:solidFill>
              </a:rPr>
              <a:t>	</a:t>
            </a:r>
            <a:r>
              <a:rPr lang="cs-CZ" b="1" dirty="0" smtClean="0">
                <a:solidFill>
                  <a:srgbClr val="FF0000"/>
                </a:solidFill>
              </a:rPr>
              <a:t>	</a:t>
            </a:r>
            <a:endParaRPr lang="cs-CZ" b="1" dirty="0">
              <a:solidFill>
                <a:srgbClr val="FF0000"/>
              </a:solidFill>
            </a:endParaRPr>
          </a:p>
          <a:p>
            <a:endParaRPr lang="cs-CZ" b="1" dirty="0" smtClean="0">
              <a:solidFill>
                <a:srgbClr val="00B050"/>
              </a:solidFill>
            </a:endParaRPr>
          </a:p>
          <a:p>
            <a:endParaRPr lang="cs-CZ" b="1" dirty="0">
              <a:solidFill>
                <a:srgbClr val="00B050"/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00B050"/>
                </a:solidFill>
                <a:latin typeface="Arial"/>
                <a:cs typeface="Arial"/>
              </a:rPr>
              <a:t>	</a:t>
            </a:r>
            <a:endParaRPr lang="cs-CZ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958671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>
            <a:normAutofit/>
          </a:bodyPr>
          <a:lstStyle/>
          <a:p>
            <a:r>
              <a:rPr lang="cs-CZ" dirty="0" smtClean="0">
                <a:solidFill>
                  <a:srgbClr val="7030A0"/>
                </a:solidFill>
              </a:rPr>
              <a:t>ZOBRAZOVÁNÍ </a:t>
            </a:r>
            <a:r>
              <a:rPr lang="cs-CZ" b="1" dirty="0" smtClean="0">
                <a:solidFill>
                  <a:srgbClr val="7030A0"/>
                </a:solidFill>
              </a:rPr>
              <a:t>ODRAZEM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 w="28575">
            <a:noFill/>
          </a:ln>
        </p:spPr>
        <p:txBody>
          <a:bodyPr>
            <a:normAutofit/>
          </a:bodyPr>
          <a:lstStyle/>
          <a:p>
            <a:r>
              <a:rPr lang="cs-CZ" dirty="0" smtClean="0"/>
              <a:t>ZRCADLA</a:t>
            </a:r>
            <a:r>
              <a:rPr lang="cs-CZ" dirty="0" smtClean="0"/>
              <a:t> VYUŽÍVAJÍ K ZOBRAZOVÁNÍ </a:t>
            </a:r>
            <a:r>
              <a:rPr lang="cs-CZ" b="1" dirty="0" smtClean="0">
                <a:solidFill>
                  <a:srgbClr val="FF0000"/>
                </a:solidFill>
              </a:rPr>
              <a:t>ODRAZ SVĚTLA.</a:t>
            </a:r>
            <a:r>
              <a:rPr lang="cs-CZ" b="1" dirty="0">
                <a:solidFill>
                  <a:srgbClr val="FF0000"/>
                </a:solidFill>
              </a:rPr>
              <a:t>	</a:t>
            </a:r>
            <a:endParaRPr lang="cs-CZ" b="1" dirty="0" smtClean="0">
              <a:solidFill>
                <a:srgbClr val="FF0000"/>
              </a:solidFill>
            </a:endParaRPr>
          </a:p>
          <a:p>
            <a:r>
              <a:rPr lang="cs-CZ" dirty="0" smtClean="0"/>
              <a:t>POKUD JSOU PAPRSKY </a:t>
            </a:r>
            <a:r>
              <a:rPr lang="cs-CZ" b="1" u="sng" dirty="0" smtClean="0"/>
              <a:t>PO ODRAZU </a:t>
            </a:r>
            <a:r>
              <a:rPr lang="cs-CZ" b="1" dirty="0" smtClean="0">
                <a:solidFill>
                  <a:srgbClr val="FF0000"/>
                </a:solidFill>
              </a:rPr>
              <a:t>SBÍHAVÉ, </a:t>
            </a:r>
            <a:r>
              <a:rPr lang="cs-CZ" dirty="0" smtClean="0"/>
              <a:t>NĚKDE V PROSTORU PŘED ZRCADLEM SE </a:t>
            </a:r>
            <a:r>
              <a:rPr lang="cs-CZ" b="1" dirty="0" smtClean="0">
                <a:solidFill>
                  <a:srgbClr val="FF0000"/>
                </a:solidFill>
              </a:rPr>
              <a:t>PROTNOU, </a:t>
            </a:r>
            <a:r>
              <a:rPr lang="cs-CZ" dirty="0" smtClean="0"/>
              <a:t>VZNIKNE </a:t>
            </a:r>
            <a:r>
              <a:rPr lang="cs-CZ" b="1" dirty="0" smtClean="0">
                <a:solidFill>
                  <a:srgbClr val="FF0000"/>
                </a:solidFill>
              </a:rPr>
              <a:t>SKUTEČNÝ</a:t>
            </a:r>
            <a:r>
              <a:rPr lang="cs-CZ" dirty="0" smtClean="0"/>
              <a:t> OBRAZ.</a:t>
            </a:r>
            <a:endParaRPr lang="cs-CZ" b="1" dirty="0">
              <a:solidFill>
                <a:srgbClr val="FF0000"/>
              </a:solidFill>
            </a:endParaRPr>
          </a:p>
          <a:p>
            <a:endParaRPr lang="cs-CZ" b="1" dirty="0" smtClean="0">
              <a:solidFill>
                <a:srgbClr val="00B050"/>
              </a:solidFill>
            </a:endParaRPr>
          </a:p>
          <a:p>
            <a:endParaRPr lang="cs-CZ" b="1" dirty="0">
              <a:solidFill>
                <a:srgbClr val="00B050"/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00B050"/>
                </a:solidFill>
                <a:latin typeface="Arial"/>
                <a:cs typeface="Arial"/>
              </a:rPr>
              <a:t>	</a:t>
            </a:r>
            <a:endParaRPr lang="cs-CZ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893719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>
            <a:normAutofit/>
          </a:bodyPr>
          <a:lstStyle/>
          <a:p>
            <a:r>
              <a:rPr lang="cs-CZ" dirty="0" smtClean="0">
                <a:solidFill>
                  <a:srgbClr val="7030A0"/>
                </a:solidFill>
              </a:rPr>
              <a:t>ZOBRAZOVÁNÍ </a:t>
            </a:r>
            <a:r>
              <a:rPr lang="cs-CZ" b="1" dirty="0" smtClean="0">
                <a:solidFill>
                  <a:srgbClr val="7030A0"/>
                </a:solidFill>
              </a:rPr>
              <a:t>ODRAZEM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 w="28575">
            <a:noFill/>
          </a:ln>
        </p:spPr>
        <p:txBody>
          <a:bodyPr>
            <a:normAutofit lnSpcReduction="10000"/>
          </a:bodyPr>
          <a:lstStyle/>
          <a:p>
            <a:r>
              <a:rPr lang="cs-CZ" dirty="0" smtClean="0"/>
              <a:t>ZRCADLA</a:t>
            </a:r>
            <a:r>
              <a:rPr lang="cs-CZ" dirty="0" smtClean="0"/>
              <a:t> VYUŽÍVAJÍ K ZOBRAZOVÁNÍ </a:t>
            </a:r>
            <a:r>
              <a:rPr lang="cs-CZ" b="1" dirty="0" smtClean="0">
                <a:solidFill>
                  <a:srgbClr val="FF0000"/>
                </a:solidFill>
              </a:rPr>
              <a:t>ODRAZ SVĚTLA.</a:t>
            </a:r>
            <a:r>
              <a:rPr lang="cs-CZ" b="1" dirty="0">
                <a:solidFill>
                  <a:srgbClr val="FF0000"/>
                </a:solidFill>
              </a:rPr>
              <a:t>	</a:t>
            </a:r>
            <a:endParaRPr lang="cs-CZ" b="1" dirty="0" smtClean="0">
              <a:solidFill>
                <a:srgbClr val="FF0000"/>
              </a:solidFill>
            </a:endParaRPr>
          </a:p>
          <a:p>
            <a:r>
              <a:rPr lang="cs-CZ" dirty="0" smtClean="0"/>
              <a:t>POKUD JSOU PAPRSKY </a:t>
            </a:r>
            <a:r>
              <a:rPr lang="cs-CZ" b="1" u="sng" dirty="0" smtClean="0"/>
              <a:t>PO ODRAZU </a:t>
            </a:r>
            <a:r>
              <a:rPr lang="en-US" b="1" dirty="0" smtClean="0">
                <a:solidFill>
                  <a:srgbClr val="00B050"/>
                </a:solidFill>
              </a:rPr>
              <a:t>ROZ</a:t>
            </a:r>
            <a:r>
              <a:rPr lang="cs-CZ" b="1" dirty="0" smtClean="0">
                <a:solidFill>
                  <a:srgbClr val="00B050"/>
                </a:solidFill>
              </a:rPr>
              <a:t>BÍHAVÉ, 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N</a:t>
            </a:r>
            <a:r>
              <a:rPr lang="en-US" dirty="0" smtClean="0"/>
              <a:t>I</a:t>
            </a:r>
            <a:r>
              <a:rPr lang="cs-CZ" dirty="0" smtClean="0"/>
              <a:t>KDE V PROSTORU PŘED ZRCADLEM SE </a:t>
            </a:r>
            <a:r>
              <a:rPr lang="en-US" b="1" dirty="0" smtClean="0">
                <a:solidFill>
                  <a:srgbClr val="00B050"/>
                </a:solidFill>
              </a:rPr>
              <a:t>NE</a:t>
            </a:r>
            <a:r>
              <a:rPr lang="cs-CZ" b="1" dirty="0" smtClean="0">
                <a:solidFill>
                  <a:srgbClr val="00B050"/>
                </a:solidFill>
              </a:rPr>
              <a:t>PROTNOU,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VZNIKÁ </a:t>
            </a:r>
            <a:r>
              <a:rPr lang="cs-CZ" b="1" dirty="0" smtClean="0">
                <a:solidFill>
                  <a:srgbClr val="00B050"/>
                </a:solidFill>
              </a:rPr>
              <a:t>ZDÁNLIVÝ</a:t>
            </a:r>
            <a:r>
              <a:rPr lang="cs-CZ" dirty="0" smtClean="0"/>
              <a:t> OBRAZ.</a:t>
            </a:r>
            <a:endParaRPr lang="cs-CZ" b="1" dirty="0">
              <a:solidFill>
                <a:srgbClr val="FF0000"/>
              </a:solidFill>
            </a:endParaRPr>
          </a:p>
          <a:p>
            <a:endParaRPr lang="cs-CZ" b="1" dirty="0" smtClean="0">
              <a:solidFill>
                <a:srgbClr val="00B050"/>
              </a:solidFill>
            </a:endParaRPr>
          </a:p>
          <a:p>
            <a:endParaRPr lang="cs-CZ" b="1" dirty="0">
              <a:solidFill>
                <a:srgbClr val="00B050"/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00B050"/>
                </a:solidFill>
                <a:latin typeface="Arial"/>
                <a:cs typeface="Arial"/>
              </a:rPr>
              <a:t>	</a:t>
            </a:r>
            <a:endParaRPr lang="cs-CZ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059450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>
            <a:noAutofit/>
          </a:bodyPr>
          <a:lstStyle/>
          <a:p>
            <a:r>
              <a:rPr lang="cs-CZ" sz="3400" b="1" dirty="0">
                <a:solidFill>
                  <a:srgbClr val="7030A0"/>
                </a:solidFill>
              </a:rPr>
              <a:t>DUTÉ </a:t>
            </a:r>
            <a:r>
              <a:rPr lang="cs-CZ" sz="3400" b="1" dirty="0" smtClean="0">
                <a:solidFill>
                  <a:srgbClr val="7030A0"/>
                </a:solidFill>
              </a:rPr>
              <a:t>ZRCADLO: </a:t>
            </a:r>
            <a:br>
              <a:rPr lang="cs-CZ" sz="3400" b="1" dirty="0" smtClean="0">
                <a:solidFill>
                  <a:srgbClr val="7030A0"/>
                </a:solidFill>
              </a:rPr>
            </a:br>
            <a:r>
              <a:rPr lang="cs-CZ" sz="3400" b="1" dirty="0" smtClean="0">
                <a:solidFill>
                  <a:srgbClr val="7030A0"/>
                </a:solidFill>
              </a:rPr>
              <a:t>Je jeho ohnisko F </a:t>
            </a:r>
            <a:r>
              <a:rPr lang="cs-CZ" sz="3400" b="1" dirty="0" smtClean="0">
                <a:solidFill>
                  <a:srgbClr val="FF0000"/>
                </a:solidFill>
              </a:rPr>
              <a:t>skutečné</a:t>
            </a:r>
            <a:r>
              <a:rPr lang="cs-CZ" sz="3400" b="1" dirty="0" smtClean="0">
                <a:solidFill>
                  <a:srgbClr val="7030A0"/>
                </a:solidFill>
              </a:rPr>
              <a:t> nebo </a:t>
            </a:r>
            <a:r>
              <a:rPr lang="cs-CZ" sz="3400" b="1" dirty="0" smtClean="0">
                <a:solidFill>
                  <a:srgbClr val="FF0000"/>
                </a:solidFill>
              </a:rPr>
              <a:t>zdánlivé</a:t>
            </a:r>
            <a:r>
              <a:rPr lang="cs-CZ" sz="3400" b="1" dirty="0" smtClean="0">
                <a:solidFill>
                  <a:srgbClr val="7030A0"/>
                </a:solidFill>
              </a:rPr>
              <a:t>?</a:t>
            </a:r>
            <a:endParaRPr lang="cs-CZ" sz="3400" b="1" dirty="0">
              <a:solidFill>
                <a:srgbClr val="7030A0"/>
              </a:solidFill>
            </a:endParaRPr>
          </a:p>
        </p:txBody>
      </p:sp>
      <p:graphicFrame>
        <p:nvGraphicFramePr>
          <p:cNvPr id="8" name="Objekt 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425983989"/>
              </p:ext>
            </p:extLst>
          </p:nvPr>
        </p:nvGraphicFramePr>
        <p:xfrm>
          <a:off x="4514850" y="3321050"/>
          <a:ext cx="114300" cy="2159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5845" name="Rovnice" r:id="rId3" imgW="114120" imgH="215640" progId="Equation.3">
                  <p:embed/>
                </p:oleObj>
              </mc:Choice>
              <mc:Fallback>
                <p:oleObj name="Rovnice" r:id="rId3" imgW="114120" imgH="21564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4514850" y="3321050"/>
                        <a:ext cx="114300" cy="2159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14" name="Ohnutý pruh 13"/>
          <p:cNvSpPr/>
          <p:nvPr/>
        </p:nvSpPr>
        <p:spPr>
          <a:xfrm rot="5055005">
            <a:off x="2823488" y="2114692"/>
            <a:ext cx="3062419" cy="3049212"/>
          </a:xfrm>
          <a:prstGeom prst="blockArc">
            <a:avLst>
              <a:gd name="adj1" fmla="val 13161818"/>
              <a:gd name="adj2" fmla="val 20281703"/>
              <a:gd name="adj3" fmla="val 578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 w="317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8" name="Ohnutý pruh 17"/>
          <p:cNvSpPr/>
          <p:nvPr/>
        </p:nvSpPr>
        <p:spPr>
          <a:xfrm rot="6240292">
            <a:off x="3114714" y="2422592"/>
            <a:ext cx="3195316" cy="2604948"/>
          </a:xfrm>
          <a:prstGeom prst="blockArc">
            <a:avLst>
              <a:gd name="adj1" fmla="val 11278934"/>
              <a:gd name="adj2" fmla="val 19882848"/>
              <a:gd name="adj3" fmla="val 5315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3911254" y="4077072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70C0"/>
                </a:solidFill>
              </a:rPr>
              <a:t>C</a:t>
            </a:r>
            <a:endParaRPr lang="cs-CZ" sz="4000" dirty="0">
              <a:solidFill>
                <a:srgbClr val="0070C0"/>
              </a:solidFill>
            </a:endParaRPr>
          </a:p>
        </p:txBody>
      </p:sp>
      <p:sp>
        <p:nvSpPr>
          <p:cNvPr id="27" name="Vývojový diagram: spojnice 26"/>
          <p:cNvSpPr/>
          <p:nvPr/>
        </p:nvSpPr>
        <p:spPr>
          <a:xfrm>
            <a:off x="5881370" y="3646995"/>
            <a:ext cx="206917" cy="216024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Vývojový diagram: spojnice 27"/>
          <p:cNvSpPr/>
          <p:nvPr/>
        </p:nvSpPr>
        <p:spPr>
          <a:xfrm>
            <a:off x="4354697" y="3646995"/>
            <a:ext cx="206917" cy="216024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TextovéPole 28"/>
          <p:cNvSpPr txBox="1"/>
          <p:nvPr/>
        </p:nvSpPr>
        <p:spPr>
          <a:xfrm>
            <a:off x="6119559" y="3928446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C00000"/>
                </a:solidFill>
              </a:rPr>
              <a:t>V</a:t>
            </a:r>
            <a:endParaRPr lang="cs-CZ" sz="4000" dirty="0">
              <a:solidFill>
                <a:srgbClr val="C00000"/>
              </a:solidFill>
            </a:endParaRPr>
          </a:p>
        </p:txBody>
      </p:sp>
      <p:cxnSp>
        <p:nvCxnSpPr>
          <p:cNvPr id="32" name="Přímá spojnice 31"/>
          <p:cNvCxnSpPr/>
          <p:nvPr/>
        </p:nvCxnSpPr>
        <p:spPr>
          <a:xfrm>
            <a:off x="385150" y="3766202"/>
            <a:ext cx="8352928" cy="0"/>
          </a:xfrm>
          <a:prstGeom prst="line">
            <a:avLst/>
          </a:prstGeom>
          <a:ln w="22225"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TextovéPole 32"/>
          <p:cNvSpPr txBox="1"/>
          <p:nvPr/>
        </p:nvSpPr>
        <p:spPr>
          <a:xfrm>
            <a:off x="7825498" y="3382268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/>
              <a:t>O</a:t>
            </a:r>
            <a:endParaRPr lang="cs-CZ" b="1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b="1" dirty="0" smtClean="0">
              <a:solidFill>
                <a:srgbClr val="57EE0C"/>
              </a:solidFill>
            </a:endParaRPr>
          </a:p>
        </p:txBody>
      </p:sp>
      <p:sp>
        <p:nvSpPr>
          <p:cNvPr id="15" name="Vývojový diagram: spojnice 14"/>
          <p:cNvSpPr/>
          <p:nvPr/>
        </p:nvSpPr>
        <p:spPr>
          <a:xfrm>
            <a:off x="5148064" y="3639298"/>
            <a:ext cx="206917" cy="216024"/>
          </a:xfrm>
          <a:prstGeom prst="flowChartConnector">
            <a:avLst/>
          </a:prstGeom>
          <a:solidFill>
            <a:srgbClr val="57EE0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extovéPole 15"/>
          <p:cNvSpPr txBox="1"/>
          <p:nvPr/>
        </p:nvSpPr>
        <p:spPr>
          <a:xfrm>
            <a:off x="5354981" y="3790305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>
                <a:solidFill>
                  <a:srgbClr val="57EE0C"/>
                </a:solidFill>
              </a:rPr>
              <a:t>F</a:t>
            </a:r>
          </a:p>
        </p:txBody>
      </p:sp>
    </p:spTree>
    <p:extLst>
      <p:ext uri="{BB962C8B-B14F-4D97-AF65-F5344CB8AC3E}">
        <p14:creationId xmlns:p14="http://schemas.microsoft.com/office/powerpoint/2010/main" val="33508597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>
            <a:noAutofit/>
          </a:bodyPr>
          <a:lstStyle/>
          <a:p>
            <a:r>
              <a:rPr lang="cs-CZ" sz="3400" b="1" dirty="0">
                <a:solidFill>
                  <a:srgbClr val="7030A0"/>
                </a:solidFill>
              </a:rPr>
              <a:t>DUTÉ </a:t>
            </a:r>
            <a:r>
              <a:rPr lang="cs-CZ" sz="3400" b="1" dirty="0" smtClean="0">
                <a:solidFill>
                  <a:srgbClr val="7030A0"/>
                </a:solidFill>
              </a:rPr>
              <a:t>ZRCADLO: </a:t>
            </a:r>
            <a:br>
              <a:rPr lang="cs-CZ" sz="3400" b="1" dirty="0" smtClean="0">
                <a:solidFill>
                  <a:srgbClr val="7030A0"/>
                </a:solidFill>
              </a:rPr>
            </a:br>
            <a:r>
              <a:rPr lang="cs-CZ" sz="3400" b="1" dirty="0" smtClean="0">
                <a:solidFill>
                  <a:srgbClr val="7030A0"/>
                </a:solidFill>
              </a:rPr>
              <a:t>Je jeho ohnisko F </a:t>
            </a:r>
            <a:r>
              <a:rPr lang="cs-CZ" sz="3400" b="1" dirty="0" smtClean="0">
                <a:solidFill>
                  <a:srgbClr val="FF0000"/>
                </a:solidFill>
              </a:rPr>
              <a:t>skutečné</a:t>
            </a:r>
            <a:r>
              <a:rPr lang="cs-CZ" sz="3400" b="1" dirty="0" smtClean="0">
                <a:solidFill>
                  <a:srgbClr val="7030A0"/>
                </a:solidFill>
              </a:rPr>
              <a:t> nebo </a:t>
            </a:r>
            <a:r>
              <a:rPr lang="cs-CZ" sz="3400" b="1" dirty="0" smtClean="0">
                <a:solidFill>
                  <a:srgbClr val="FF0000"/>
                </a:solidFill>
              </a:rPr>
              <a:t>zdánlivé</a:t>
            </a:r>
            <a:r>
              <a:rPr lang="cs-CZ" sz="3400" b="1" dirty="0" smtClean="0">
                <a:solidFill>
                  <a:srgbClr val="7030A0"/>
                </a:solidFill>
              </a:rPr>
              <a:t>?</a:t>
            </a:r>
            <a:endParaRPr lang="cs-CZ" sz="3400" b="1" dirty="0">
              <a:solidFill>
                <a:srgbClr val="7030A0"/>
              </a:solidFill>
            </a:endParaRPr>
          </a:p>
        </p:txBody>
      </p:sp>
      <p:graphicFrame>
        <p:nvGraphicFramePr>
          <p:cNvPr id="8" name="Objekt 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345851856"/>
              </p:ext>
            </p:extLst>
          </p:nvPr>
        </p:nvGraphicFramePr>
        <p:xfrm>
          <a:off x="4514850" y="3321050"/>
          <a:ext cx="114300" cy="2159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6869" name="Rovnice" r:id="rId3" imgW="114120" imgH="215640" progId="Equation.3">
                  <p:embed/>
                </p:oleObj>
              </mc:Choice>
              <mc:Fallback>
                <p:oleObj name="Rovnice" r:id="rId3" imgW="114120" imgH="21564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4514850" y="3321050"/>
                        <a:ext cx="114300" cy="2159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14" name="Ohnutý pruh 13"/>
          <p:cNvSpPr/>
          <p:nvPr/>
        </p:nvSpPr>
        <p:spPr>
          <a:xfrm rot="5055005">
            <a:off x="2823488" y="2114692"/>
            <a:ext cx="3062419" cy="3049212"/>
          </a:xfrm>
          <a:prstGeom prst="blockArc">
            <a:avLst>
              <a:gd name="adj1" fmla="val 13161818"/>
              <a:gd name="adj2" fmla="val 20281703"/>
              <a:gd name="adj3" fmla="val 578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 w="317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8" name="Ohnutý pruh 17"/>
          <p:cNvSpPr/>
          <p:nvPr/>
        </p:nvSpPr>
        <p:spPr>
          <a:xfrm rot="6240292">
            <a:off x="3114714" y="2422592"/>
            <a:ext cx="3195316" cy="2604948"/>
          </a:xfrm>
          <a:prstGeom prst="blockArc">
            <a:avLst>
              <a:gd name="adj1" fmla="val 11278934"/>
              <a:gd name="adj2" fmla="val 19882848"/>
              <a:gd name="adj3" fmla="val 5315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3911254" y="4077072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70C0"/>
                </a:solidFill>
              </a:rPr>
              <a:t>C</a:t>
            </a:r>
            <a:endParaRPr lang="cs-CZ" sz="4000" dirty="0">
              <a:solidFill>
                <a:srgbClr val="0070C0"/>
              </a:solidFill>
            </a:endParaRPr>
          </a:p>
        </p:txBody>
      </p:sp>
      <p:sp>
        <p:nvSpPr>
          <p:cNvPr id="27" name="Vývojový diagram: spojnice 26"/>
          <p:cNvSpPr/>
          <p:nvPr/>
        </p:nvSpPr>
        <p:spPr>
          <a:xfrm>
            <a:off x="5881370" y="3646995"/>
            <a:ext cx="206917" cy="216024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Vývojový diagram: spojnice 27"/>
          <p:cNvSpPr/>
          <p:nvPr/>
        </p:nvSpPr>
        <p:spPr>
          <a:xfrm>
            <a:off x="4354697" y="3646995"/>
            <a:ext cx="206917" cy="216024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TextovéPole 28"/>
          <p:cNvSpPr txBox="1"/>
          <p:nvPr/>
        </p:nvSpPr>
        <p:spPr>
          <a:xfrm>
            <a:off x="6119559" y="3928446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C00000"/>
                </a:solidFill>
              </a:rPr>
              <a:t>V</a:t>
            </a:r>
            <a:endParaRPr lang="cs-CZ" sz="4000" dirty="0">
              <a:solidFill>
                <a:srgbClr val="C00000"/>
              </a:solidFill>
            </a:endParaRPr>
          </a:p>
        </p:txBody>
      </p:sp>
      <p:cxnSp>
        <p:nvCxnSpPr>
          <p:cNvPr id="32" name="Přímá spojnice 31"/>
          <p:cNvCxnSpPr/>
          <p:nvPr/>
        </p:nvCxnSpPr>
        <p:spPr>
          <a:xfrm>
            <a:off x="385150" y="3766202"/>
            <a:ext cx="8352928" cy="0"/>
          </a:xfrm>
          <a:prstGeom prst="line">
            <a:avLst/>
          </a:prstGeom>
          <a:ln w="22225"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TextovéPole 32"/>
          <p:cNvSpPr txBox="1"/>
          <p:nvPr/>
        </p:nvSpPr>
        <p:spPr>
          <a:xfrm>
            <a:off x="7825498" y="3382268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/>
              <a:t>O</a:t>
            </a:r>
            <a:endParaRPr lang="cs-CZ" b="1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rgbClr val="0070C0"/>
                </a:solidFill>
              </a:rPr>
              <a:t>dopadající paprsky</a:t>
            </a:r>
          </a:p>
          <a:p>
            <a:r>
              <a:rPr lang="cs-CZ" b="1" dirty="0" smtClean="0">
                <a:solidFill>
                  <a:srgbClr val="57EE0C"/>
                </a:solidFill>
              </a:rPr>
              <a:t>odražené </a:t>
            </a:r>
            <a:r>
              <a:rPr lang="cs-CZ" b="1" dirty="0" smtClean="0">
                <a:solidFill>
                  <a:srgbClr val="57EE0C"/>
                </a:solidFill>
              </a:rPr>
              <a:t>paprsky</a:t>
            </a:r>
          </a:p>
          <a:p>
            <a:endParaRPr lang="cs-CZ" b="1" dirty="0">
              <a:solidFill>
                <a:srgbClr val="57EE0C"/>
              </a:solidFill>
            </a:endParaRPr>
          </a:p>
          <a:p>
            <a:endParaRPr lang="cs-CZ" b="1" dirty="0" smtClean="0">
              <a:solidFill>
                <a:srgbClr val="57EE0C"/>
              </a:solidFill>
            </a:endParaRPr>
          </a:p>
          <a:p>
            <a:endParaRPr lang="cs-CZ" b="1" dirty="0">
              <a:solidFill>
                <a:srgbClr val="57EE0C"/>
              </a:solidFill>
            </a:endParaRPr>
          </a:p>
          <a:p>
            <a:endParaRPr lang="cs-CZ" b="1" dirty="0" smtClean="0">
              <a:solidFill>
                <a:srgbClr val="57EE0C"/>
              </a:solidFill>
            </a:endParaRPr>
          </a:p>
          <a:p>
            <a:endParaRPr lang="cs-CZ" b="1" dirty="0">
              <a:solidFill>
                <a:srgbClr val="57EE0C"/>
              </a:solidFill>
            </a:endParaRPr>
          </a:p>
        </p:txBody>
      </p:sp>
      <p:cxnSp>
        <p:nvCxnSpPr>
          <p:cNvPr id="6" name="Přímá spojnice se šipkou 5"/>
          <p:cNvCxnSpPr/>
          <p:nvPr/>
        </p:nvCxnSpPr>
        <p:spPr>
          <a:xfrm>
            <a:off x="2035754" y="2823036"/>
            <a:ext cx="3616366" cy="0"/>
          </a:xfrm>
          <a:prstGeom prst="straightConnector1">
            <a:avLst/>
          </a:prstGeom>
          <a:ln w="31750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Vývojový diagram: spojnice 14"/>
          <p:cNvSpPr/>
          <p:nvPr/>
        </p:nvSpPr>
        <p:spPr>
          <a:xfrm>
            <a:off x="5148064" y="3639298"/>
            <a:ext cx="206917" cy="216024"/>
          </a:xfrm>
          <a:prstGeom prst="flowChartConnector">
            <a:avLst/>
          </a:prstGeom>
          <a:solidFill>
            <a:srgbClr val="57EE0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extovéPole 15"/>
          <p:cNvSpPr txBox="1"/>
          <p:nvPr/>
        </p:nvSpPr>
        <p:spPr>
          <a:xfrm>
            <a:off x="5354981" y="3790305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>
                <a:solidFill>
                  <a:srgbClr val="57EE0C"/>
                </a:solidFill>
              </a:rPr>
              <a:t>F</a:t>
            </a:r>
          </a:p>
        </p:txBody>
      </p:sp>
      <p:cxnSp>
        <p:nvCxnSpPr>
          <p:cNvPr id="17" name="Přímá spojnice se šipkou 16"/>
          <p:cNvCxnSpPr/>
          <p:nvPr/>
        </p:nvCxnSpPr>
        <p:spPr>
          <a:xfrm flipV="1">
            <a:off x="4397677" y="2823036"/>
            <a:ext cx="1254443" cy="2910220"/>
          </a:xfrm>
          <a:prstGeom prst="straightConnector1">
            <a:avLst/>
          </a:prstGeom>
          <a:ln w="31750">
            <a:solidFill>
              <a:srgbClr val="57EE0C"/>
            </a:solidFill>
            <a:headEnd type="stealth" w="lg" len="lg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>
            <a:off x="2035754" y="3382268"/>
            <a:ext cx="3805650" cy="0"/>
          </a:xfrm>
          <a:prstGeom prst="straightConnector1">
            <a:avLst/>
          </a:prstGeom>
          <a:ln w="31750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>
            <a:off x="1981826" y="4505456"/>
            <a:ext cx="3616366" cy="0"/>
          </a:xfrm>
          <a:prstGeom prst="straightConnector1">
            <a:avLst/>
          </a:prstGeom>
          <a:ln w="31750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/>
          <p:nvPr/>
        </p:nvCxnSpPr>
        <p:spPr>
          <a:xfrm>
            <a:off x="2008429" y="4099283"/>
            <a:ext cx="3805650" cy="0"/>
          </a:xfrm>
          <a:prstGeom prst="straightConnector1">
            <a:avLst/>
          </a:prstGeom>
          <a:ln w="31750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 flipV="1">
            <a:off x="3203848" y="3329848"/>
            <a:ext cx="2600671" cy="2115376"/>
          </a:xfrm>
          <a:prstGeom prst="straightConnector1">
            <a:avLst/>
          </a:prstGeom>
          <a:ln w="31750">
            <a:solidFill>
              <a:srgbClr val="57EE0C"/>
            </a:solidFill>
            <a:headEnd type="stealth" w="lg" len="lg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/>
          <p:nvPr/>
        </p:nvCxnSpPr>
        <p:spPr>
          <a:xfrm>
            <a:off x="3203848" y="2015883"/>
            <a:ext cx="2448272" cy="2083400"/>
          </a:xfrm>
          <a:prstGeom prst="straightConnector1">
            <a:avLst/>
          </a:prstGeom>
          <a:ln w="31750">
            <a:solidFill>
              <a:srgbClr val="57EE0C"/>
            </a:solidFill>
            <a:headEnd type="stealth" w="lg" len="lg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>
            <a:off x="4504183" y="1963047"/>
            <a:ext cx="1094009" cy="2542409"/>
          </a:xfrm>
          <a:prstGeom prst="straightConnector1">
            <a:avLst/>
          </a:prstGeom>
          <a:ln w="31750">
            <a:solidFill>
              <a:srgbClr val="57EE0C"/>
            </a:solidFill>
            <a:headEnd type="stealth" w="lg" len="lg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672339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>
            <a:noAutofit/>
          </a:bodyPr>
          <a:lstStyle/>
          <a:p>
            <a:r>
              <a:rPr lang="cs-CZ" sz="3400" b="1" dirty="0">
                <a:solidFill>
                  <a:srgbClr val="7030A0"/>
                </a:solidFill>
              </a:rPr>
              <a:t>DUTÉ </a:t>
            </a:r>
            <a:r>
              <a:rPr lang="cs-CZ" sz="3400" b="1" dirty="0" smtClean="0">
                <a:solidFill>
                  <a:srgbClr val="7030A0"/>
                </a:solidFill>
              </a:rPr>
              <a:t>ZRCADLO: </a:t>
            </a:r>
            <a:br>
              <a:rPr lang="cs-CZ" sz="3400" b="1" dirty="0" smtClean="0">
                <a:solidFill>
                  <a:srgbClr val="7030A0"/>
                </a:solidFill>
              </a:rPr>
            </a:br>
            <a:r>
              <a:rPr lang="cs-CZ" sz="3400" b="1" dirty="0" smtClean="0">
                <a:solidFill>
                  <a:srgbClr val="7030A0"/>
                </a:solidFill>
              </a:rPr>
              <a:t>Je jeho ohnisko F </a:t>
            </a:r>
            <a:r>
              <a:rPr lang="cs-CZ" sz="3400" b="1" dirty="0" smtClean="0">
                <a:solidFill>
                  <a:srgbClr val="FF0000"/>
                </a:solidFill>
              </a:rPr>
              <a:t>skutečné</a:t>
            </a:r>
            <a:r>
              <a:rPr lang="cs-CZ" sz="3400" b="1" dirty="0" smtClean="0">
                <a:solidFill>
                  <a:srgbClr val="7030A0"/>
                </a:solidFill>
              </a:rPr>
              <a:t> nebo </a:t>
            </a:r>
            <a:r>
              <a:rPr lang="cs-CZ" sz="3400" b="1" dirty="0" smtClean="0">
                <a:solidFill>
                  <a:srgbClr val="FF0000"/>
                </a:solidFill>
              </a:rPr>
              <a:t>zdánlivé</a:t>
            </a:r>
            <a:r>
              <a:rPr lang="cs-CZ" sz="3400" b="1" dirty="0" smtClean="0">
                <a:solidFill>
                  <a:srgbClr val="7030A0"/>
                </a:solidFill>
              </a:rPr>
              <a:t>?</a:t>
            </a:r>
            <a:endParaRPr lang="cs-CZ" sz="3400" b="1" dirty="0">
              <a:solidFill>
                <a:srgbClr val="7030A0"/>
              </a:solidFill>
            </a:endParaRPr>
          </a:p>
        </p:txBody>
      </p:sp>
      <p:graphicFrame>
        <p:nvGraphicFramePr>
          <p:cNvPr id="8" name="Objekt 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413917308"/>
              </p:ext>
            </p:extLst>
          </p:nvPr>
        </p:nvGraphicFramePr>
        <p:xfrm>
          <a:off x="4514850" y="3321050"/>
          <a:ext cx="114300" cy="2159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7893" name="Rovnice" r:id="rId3" imgW="114120" imgH="215640" progId="Equation.3">
                  <p:embed/>
                </p:oleObj>
              </mc:Choice>
              <mc:Fallback>
                <p:oleObj name="Rovnice" r:id="rId3" imgW="114120" imgH="21564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4514850" y="3321050"/>
                        <a:ext cx="114300" cy="2159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14" name="Ohnutý pruh 13"/>
          <p:cNvSpPr/>
          <p:nvPr/>
        </p:nvSpPr>
        <p:spPr>
          <a:xfrm rot="5055005">
            <a:off x="2823488" y="2114692"/>
            <a:ext cx="3062419" cy="3049212"/>
          </a:xfrm>
          <a:prstGeom prst="blockArc">
            <a:avLst>
              <a:gd name="adj1" fmla="val 13161818"/>
              <a:gd name="adj2" fmla="val 20281703"/>
              <a:gd name="adj3" fmla="val 578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 w="317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8" name="Ohnutý pruh 17"/>
          <p:cNvSpPr/>
          <p:nvPr/>
        </p:nvSpPr>
        <p:spPr>
          <a:xfrm rot="6240292">
            <a:off x="3114714" y="2422592"/>
            <a:ext cx="3195316" cy="2604948"/>
          </a:xfrm>
          <a:prstGeom prst="blockArc">
            <a:avLst>
              <a:gd name="adj1" fmla="val 11278934"/>
              <a:gd name="adj2" fmla="val 19882848"/>
              <a:gd name="adj3" fmla="val 5315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3911254" y="4077072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70C0"/>
                </a:solidFill>
              </a:rPr>
              <a:t>C</a:t>
            </a:r>
            <a:endParaRPr lang="cs-CZ" sz="4000" dirty="0">
              <a:solidFill>
                <a:srgbClr val="0070C0"/>
              </a:solidFill>
            </a:endParaRPr>
          </a:p>
        </p:txBody>
      </p:sp>
      <p:sp>
        <p:nvSpPr>
          <p:cNvPr id="27" name="Vývojový diagram: spojnice 26"/>
          <p:cNvSpPr/>
          <p:nvPr/>
        </p:nvSpPr>
        <p:spPr>
          <a:xfrm>
            <a:off x="5881370" y="3646995"/>
            <a:ext cx="206917" cy="216024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Vývojový diagram: spojnice 27"/>
          <p:cNvSpPr/>
          <p:nvPr/>
        </p:nvSpPr>
        <p:spPr>
          <a:xfrm>
            <a:off x="4354697" y="3646995"/>
            <a:ext cx="206917" cy="216024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TextovéPole 28"/>
          <p:cNvSpPr txBox="1"/>
          <p:nvPr/>
        </p:nvSpPr>
        <p:spPr>
          <a:xfrm>
            <a:off x="6119559" y="3928446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C00000"/>
                </a:solidFill>
              </a:rPr>
              <a:t>V</a:t>
            </a:r>
            <a:endParaRPr lang="cs-CZ" sz="4000" dirty="0">
              <a:solidFill>
                <a:srgbClr val="C00000"/>
              </a:solidFill>
            </a:endParaRPr>
          </a:p>
        </p:txBody>
      </p:sp>
      <p:cxnSp>
        <p:nvCxnSpPr>
          <p:cNvPr id="32" name="Přímá spojnice 31"/>
          <p:cNvCxnSpPr/>
          <p:nvPr/>
        </p:nvCxnSpPr>
        <p:spPr>
          <a:xfrm>
            <a:off x="385150" y="3766202"/>
            <a:ext cx="8352928" cy="0"/>
          </a:xfrm>
          <a:prstGeom prst="line">
            <a:avLst/>
          </a:prstGeom>
          <a:ln w="22225"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TextovéPole 32"/>
          <p:cNvSpPr txBox="1"/>
          <p:nvPr/>
        </p:nvSpPr>
        <p:spPr>
          <a:xfrm>
            <a:off x="7825498" y="3382268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/>
              <a:t>O</a:t>
            </a:r>
            <a:endParaRPr lang="cs-CZ" b="1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>
                <a:solidFill>
                  <a:srgbClr val="0070C0"/>
                </a:solidFill>
              </a:rPr>
              <a:t>dopadající paprsky</a:t>
            </a:r>
          </a:p>
          <a:p>
            <a:r>
              <a:rPr lang="cs-CZ" b="1" dirty="0" smtClean="0">
                <a:solidFill>
                  <a:srgbClr val="57EE0C"/>
                </a:solidFill>
              </a:rPr>
              <a:t>odražené </a:t>
            </a:r>
            <a:r>
              <a:rPr lang="cs-CZ" b="1" dirty="0" smtClean="0">
                <a:solidFill>
                  <a:srgbClr val="57EE0C"/>
                </a:solidFill>
              </a:rPr>
              <a:t>paprsky</a:t>
            </a:r>
          </a:p>
          <a:p>
            <a:endParaRPr lang="cs-CZ" b="1" dirty="0">
              <a:solidFill>
                <a:srgbClr val="57EE0C"/>
              </a:solidFill>
            </a:endParaRPr>
          </a:p>
          <a:p>
            <a:endParaRPr lang="cs-CZ" b="1" dirty="0" smtClean="0">
              <a:solidFill>
                <a:srgbClr val="57EE0C"/>
              </a:solidFill>
            </a:endParaRPr>
          </a:p>
          <a:p>
            <a:endParaRPr lang="cs-CZ" b="1" dirty="0">
              <a:solidFill>
                <a:srgbClr val="57EE0C"/>
              </a:solidFill>
            </a:endParaRPr>
          </a:p>
          <a:p>
            <a:endParaRPr lang="cs-CZ" b="1" dirty="0" smtClean="0">
              <a:solidFill>
                <a:srgbClr val="57EE0C"/>
              </a:solidFill>
            </a:endParaRPr>
          </a:p>
          <a:p>
            <a:r>
              <a:rPr lang="cs-CZ" b="1" dirty="0">
                <a:solidFill>
                  <a:srgbClr val="57EE0C"/>
                </a:solidFill>
              </a:rPr>
              <a:t>odražené </a:t>
            </a:r>
            <a:r>
              <a:rPr lang="cs-CZ" b="1" dirty="0" smtClean="0">
                <a:solidFill>
                  <a:srgbClr val="57EE0C"/>
                </a:solidFill>
              </a:rPr>
              <a:t>paprsky se v ohnisku dutého zrcadla </a:t>
            </a:r>
            <a:r>
              <a:rPr lang="cs-CZ" b="1" dirty="0" smtClean="0">
                <a:solidFill>
                  <a:srgbClr val="FF0000"/>
                </a:solidFill>
              </a:rPr>
              <a:t>skutečně protínají </a:t>
            </a:r>
            <a:r>
              <a:rPr lang="cs-CZ" b="1" dirty="0" smtClean="0">
                <a:solidFill>
                  <a:srgbClr val="57EE0C"/>
                </a:solidFill>
              </a:rPr>
              <a:t>tzn. </a:t>
            </a:r>
            <a:r>
              <a:rPr lang="cs-CZ" b="1" u="sng" dirty="0" smtClean="0">
                <a:solidFill>
                  <a:srgbClr val="FF0000"/>
                </a:solidFill>
              </a:rPr>
              <a:t>DUTÉ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smtClean="0"/>
              <a:t>ZRCADLO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smtClean="0"/>
              <a:t>MÁ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u="sng" dirty="0" smtClean="0">
                <a:solidFill>
                  <a:srgbClr val="FF0000"/>
                </a:solidFill>
              </a:rPr>
              <a:t>SKUTEČNÉ</a:t>
            </a:r>
            <a:r>
              <a:rPr lang="cs-CZ" b="1" dirty="0" smtClean="0">
                <a:solidFill>
                  <a:srgbClr val="FF0000"/>
                </a:solidFill>
              </a:rPr>
              <a:t> OHNISKO</a:t>
            </a:r>
            <a:endParaRPr lang="cs-CZ" b="1" dirty="0">
              <a:solidFill>
                <a:srgbClr val="FF0000"/>
              </a:solidFill>
            </a:endParaRPr>
          </a:p>
          <a:p>
            <a:endParaRPr lang="cs-CZ" b="1" dirty="0">
              <a:solidFill>
                <a:srgbClr val="57EE0C"/>
              </a:solidFill>
            </a:endParaRPr>
          </a:p>
        </p:txBody>
      </p:sp>
      <p:cxnSp>
        <p:nvCxnSpPr>
          <p:cNvPr id="6" name="Přímá spojnice se šipkou 5"/>
          <p:cNvCxnSpPr/>
          <p:nvPr/>
        </p:nvCxnSpPr>
        <p:spPr>
          <a:xfrm>
            <a:off x="2035754" y="2823036"/>
            <a:ext cx="3616366" cy="0"/>
          </a:xfrm>
          <a:prstGeom prst="straightConnector1">
            <a:avLst/>
          </a:prstGeom>
          <a:ln w="31750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Vývojový diagram: spojnice 14"/>
          <p:cNvSpPr/>
          <p:nvPr/>
        </p:nvSpPr>
        <p:spPr>
          <a:xfrm>
            <a:off x="5148064" y="3639298"/>
            <a:ext cx="206917" cy="216024"/>
          </a:xfrm>
          <a:prstGeom prst="flowChartConnector">
            <a:avLst/>
          </a:prstGeom>
          <a:solidFill>
            <a:srgbClr val="57EE0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extovéPole 15"/>
          <p:cNvSpPr txBox="1"/>
          <p:nvPr/>
        </p:nvSpPr>
        <p:spPr>
          <a:xfrm>
            <a:off x="5354981" y="3790305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>
                <a:solidFill>
                  <a:srgbClr val="57EE0C"/>
                </a:solidFill>
              </a:rPr>
              <a:t>F</a:t>
            </a:r>
          </a:p>
        </p:txBody>
      </p:sp>
      <p:cxnSp>
        <p:nvCxnSpPr>
          <p:cNvPr id="17" name="Přímá spojnice se šipkou 16"/>
          <p:cNvCxnSpPr/>
          <p:nvPr/>
        </p:nvCxnSpPr>
        <p:spPr>
          <a:xfrm flipV="1">
            <a:off x="4397677" y="2823036"/>
            <a:ext cx="1254443" cy="2910220"/>
          </a:xfrm>
          <a:prstGeom prst="straightConnector1">
            <a:avLst/>
          </a:prstGeom>
          <a:ln w="31750">
            <a:solidFill>
              <a:srgbClr val="57EE0C"/>
            </a:solidFill>
            <a:headEnd type="stealth" w="lg" len="lg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>
            <a:off x="2035754" y="3382268"/>
            <a:ext cx="3805650" cy="0"/>
          </a:xfrm>
          <a:prstGeom prst="straightConnector1">
            <a:avLst/>
          </a:prstGeom>
          <a:ln w="31750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>
            <a:off x="1981826" y="4505456"/>
            <a:ext cx="3616366" cy="0"/>
          </a:xfrm>
          <a:prstGeom prst="straightConnector1">
            <a:avLst/>
          </a:prstGeom>
          <a:ln w="31750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/>
          <p:nvPr/>
        </p:nvCxnSpPr>
        <p:spPr>
          <a:xfrm>
            <a:off x="2008429" y="4099283"/>
            <a:ext cx="3805650" cy="0"/>
          </a:xfrm>
          <a:prstGeom prst="straightConnector1">
            <a:avLst/>
          </a:prstGeom>
          <a:ln w="31750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 flipV="1">
            <a:off x="3203848" y="3329848"/>
            <a:ext cx="2600671" cy="2115376"/>
          </a:xfrm>
          <a:prstGeom prst="straightConnector1">
            <a:avLst/>
          </a:prstGeom>
          <a:ln w="31750">
            <a:solidFill>
              <a:srgbClr val="57EE0C"/>
            </a:solidFill>
            <a:headEnd type="stealth" w="lg" len="lg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/>
          <p:nvPr/>
        </p:nvCxnSpPr>
        <p:spPr>
          <a:xfrm>
            <a:off x="3203848" y="2015883"/>
            <a:ext cx="2448272" cy="2083400"/>
          </a:xfrm>
          <a:prstGeom prst="straightConnector1">
            <a:avLst/>
          </a:prstGeom>
          <a:ln w="31750">
            <a:solidFill>
              <a:srgbClr val="57EE0C"/>
            </a:solidFill>
            <a:headEnd type="stealth" w="lg" len="lg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>
            <a:off x="4504183" y="1963047"/>
            <a:ext cx="1094009" cy="2542409"/>
          </a:xfrm>
          <a:prstGeom prst="straightConnector1">
            <a:avLst/>
          </a:prstGeom>
          <a:ln w="31750">
            <a:solidFill>
              <a:srgbClr val="57EE0C"/>
            </a:solidFill>
            <a:headEnd type="stealth" w="lg" len="lg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352360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1143000"/>
          </a:xfrm>
          <a:solidFill>
            <a:srgbClr val="5BEB0B"/>
          </a:solidFill>
        </p:spPr>
        <p:txBody>
          <a:bodyPr>
            <a:normAutofit/>
          </a:bodyPr>
          <a:lstStyle/>
          <a:p>
            <a:r>
              <a:rPr lang="cs-CZ" sz="3400" b="1" dirty="0" smtClean="0">
                <a:solidFill>
                  <a:srgbClr val="7030A0"/>
                </a:solidFill>
              </a:rPr>
              <a:t>VYPUKLÉ </a:t>
            </a:r>
            <a:r>
              <a:rPr lang="cs-CZ" sz="3400" b="1" dirty="0">
                <a:solidFill>
                  <a:srgbClr val="7030A0"/>
                </a:solidFill>
              </a:rPr>
              <a:t>ZRCADLO: </a:t>
            </a:r>
            <a:br>
              <a:rPr lang="cs-CZ" sz="3400" b="1" dirty="0">
                <a:solidFill>
                  <a:srgbClr val="7030A0"/>
                </a:solidFill>
              </a:rPr>
            </a:br>
            <a:r>
              <a:rPr lang="cs-CZ" sz="3400" b="1" dirty="0">
                <a:solidFill>
                  <a:srgbClr val="7030A0"/>
                </a:solidFill>
              </a:rPr>
              <a:t>Je jeho ohnisko F </a:t>
            </a:r>
            <a:r>
              <a:rPr lang="cs-CZ" sz="3400" b="1" dirty="0">
                <a:solidFill>
                  <a:srgbClr val="FF0000"/>
                </a:solidFill>
              </a:rPr>
              <a:t>skutečné</a:t>
            </a:r>
            <a:r>
              <a:rPr lang="cs-CZ" sz="3400" b="1" dirty="0">
                <a:solidFill>
                  <a:srgbClr val="7030A0"/>
                </a:solidFill>
              </a:rPr>
              <a:t> nebo </a:t>
            </a:r>
            <a:r>
              <a:rPr lang="cs-CZ" sz="3400" b="1" dirty="0">
                <a:solidFill>
                  <a:srgbClr val="FF0000"/>
                </a:solidFill>
              </a:rPr>
              <a:t>zdánlivé</a:t>
            </a:r>
            <a:r>
              <a:rPr lang="cs-CZ" sz="3400" b="1" dirty="0">
                <a:solidFill>
                  <a:srgbClr val="7030A0"/>
                </a:solidFill>
              </a:rPr>
              <a:t>?</a:t>
            </a:r>
            <a:endParaRPr lang="cs-CZ" sz="3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>
              <a:solidFill>
                <a:srgbClr val="57EE0C"/>
              </a:solidFill>
            </a:endParaRPr>
          </a:p>
        </p:txBody>
      </p:sp>
      <p:graphicFrame>
        <p:nvGraphicFramePr>
          <p:cNvPr id="8" name="Objekt 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247980019"/>
              </p:ext>
            </p:extLst>
          </p:nvPr>
        </p:nvGraphicFramePr>
        <p:xfrm>
          <a:off x="4514850" y="3321050"/>
          <a:ext cx="114300" cy="2159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8916" name="Rovnice" r:id="rId3" imgW="114120" imgH="215640" progId="Equation.3">
                  <p:embed/>
                </p:oleObj>
              </mc:Choice>
              <mc:Fallback>
                <p:oleObj name="Rovnice" r:id="rId3" imgW="114120" imgH="21564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4514850" y="3321050"/>
                        <a:ext cx="114300" cy="2159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14" name="Ohnutý pruh 13"/>
          <p:cNvSpPr/>
          <p:nvPr/>
        </p:nvSpPr>
        <p:spPr>
          <a:xfrm rot="16389261">
            <a:off x="3896118" y="2611843"/>
            <a:ext cx="3062419" cy="2824350"/>
          </a:xfrm>
          <a:prstGeom prst="blockArc">
            <a:avLst>
              <a:gd name="adj1" fmla="val 11285967"/>
              <a:gd name="adj2" fmla="val 20281703"/>
              <a:gd name="adj3" fmla="val 578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8" name="Ohnutý pruh 17"/>
          <p:cNvSpPr/>
          <p:nvPr/>
        </p:nvSpPr>
        <p:spPr>
          <a:xfrm rot="16389261">
            <a:off x="3927568" y="2645073"/>
            <a:ext cx="3062419" cy="2761354"/>
          </a:xfrm>
          <a:prstGeom prst="blockArc">
            <a:avLst>
              <a:gd name="adj1" fmla="val 11285967"/>
              <a:gd name="adj2" fmla="val 20301849"/>
              <a:gd name="adj3" fmla="val 7649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5794199" y="4259770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70C0"/>
                </a:solidFill>
              </a:rPr>
              <a:t>C</a:t>
            </a:r>
            <a:endParaRPr lang="cs-CZ" sz="4000" dirty="0">
              <a:solidFill>
                <a:srgbClr val="0070C0"/>
              </a:solidFill>
            </a:endParaRPr>
          </a:p>
        </p:txBody>
      </p:sp>
      <p:sp>
        <p:nvSpPr>
          <p:cNvPr id="27" name="Vývojový diagram: spojnice 26"/>
          <p:cNvSpPr/>
          <p:nvPr/>
        </p:nvSpPr>
        <p:spPr>
          <a:xfrm>
            <a:off x="3933034" y="3969060"/>
            <a:ext cx="206917" cy="216024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Vývojový diagram: spojnice 27"/>
          <p:cNvSpPr/>
          <p:nvPr/>
        </p:nvSpPr>
        <p:spPr>
          <a:xfrm>
            <a:off x="5614400" y="3939682"/>
            <a:ext cx="206917" cy="216024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TextovéPole 28"/>
          <p:cNvSpPr txBox="1"/>
          <p:nvPr/>
        </p:nvSpPr>
        <p:spPr>
          <a:xfrm>
            <a:off x="3509513" y="4322678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C00000"/>
                </a:solidFill>
              </a:rPr>
              <a:t>V</a:t>
            </a:r>
            <a:endParaRPr lang="cs-CZ" sz="4000" dirty="0">
              <a:solidFill>
                <a:srgbClr val="C00000"/>
              </a:solidFill>
            </a:endParaRPr>
          </a:p>
        </p:txBody>
      </p:sp>
      <p:cxnSp>
        <p:nvCxnSpPr>
          <p:cNvPr id="32" name="Přímá spojnice 31"/>
          <p:cNvCxnSpPr/>
          <p:nvPr/>
        </p:nvCxnSpPr>
        <p:spPr>
          <a:xfrm>
            <a:off x="395536" y="4054782"/>
            <a:ext cx="8352928" cy="0"/>
          </a:xfrm>
          <a:prstGeom prst="line">
            <a:avLst/>
          </a:prstGeom>
          <a:ln w="22225"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TextovéPole 32"/>
          <p:cNvSpPr txBox="1"/>
          <p:nvPr/>
        </p:nvSpPr>
        <p:spPr>
          <a:xfrm>
            <a:off x="7825498" y="3599728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/>
              <a:t>O</a:t>
            </a:r>
            <a:endParaRPr lang="cs-CZ" b="1" i="1" dirty="0"/>
          </a:p>
        </p:txBody>
      </p:sp>
      <p:sp>
        <p:nvSpPr>
          <p:cNvPr id="16" name="Vývojový diagram: spojnice 15"/>
          <p:cNvSpPr/>
          <p:nvPr/>
        </p:nvSpPr>
        <p:spPr>
          <a:xfrm>
            <a:off x="4788024" y="3956316"/>
            <a:ext cx="206917" cy="216024"/>
          </a:xfrm>
          <a:prstGeom prst="flowChartConnector">
            <a:avLst/>
          </a:prstGeom>
          <a:solidFill>
            <a:srgbClr val="57EE0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TextovéPole 16"/>
          <p:cNvSpPr txBox="1"/>
          <p:nvPr/>
        </p:nvSpPr>
        <p:spPr>
          <a:xfrm>
            <a:off x="4796576" y="4322678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57EE0C"/>
                </a:solidFill>
              </a:rPr>
              <a:t>F</a:t>
            </a:r>
            <a:endParaRPr lang="cs-CZ" sz="4000" dirty="0">
              <a:solidFill>
                <a:srgbClr val="57EE0C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346808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1143000"/>
          </a:xfrm>
          <a:solidFill>
            <a:srgbClr val="5BEB0B"/>
          </a:solidFill>
        </p:spPr>
        <p:txBody>
          <a:bodyPr>
            <a:normAutofit/>
          </a:bodyPr>
          <a:lstStyle/>
          <a:p>
            <a:r>
              <a:rPr lang="cs-CZ" sz="3400" b="1" dirty="0" smtClean="0">
                <a:solidFill>
                  <a:srgbClr val="7030A0"/>
                </a:solidFill>
              </a:rPr>
              <a:t>VYPUKLÉ </a:t>
            </a:r>
            <a:r>
              <a:rPr lang="cs-CZ" sz="3400" b="1" dirty="0">
                <a:solidFill>
                  <a:srgbClr val="7030A0"/>
                </a:solidFill>
              </a:rPr>
              <a:t>ZRCADLO: </a:t>
            </a:r>
            <a:br>
              <a:rPr lang="cs-CZ" sz="3400" b="1" dirty="0">
                <a:solidFill>
                  <a:srgbClr val="7030A0"/>
                </a:solidFill>
              </a:rPr>
            </a:br>
            <a:r>
              <a:rPr lang="cs-CZ" sz="3400" b="1" dirty="0">
                <a:solidFill>
                  <a:srgbClr val="7030A0"/>
                </a:solidFill>
              </a:rPr>
              <a:t>Je jeho ohnisko F </a:t>
            </a:r>
            <a:r>
              <a:rPr lang="cs-CZ" sz="3400" b="1" dirty="0">
                <a:solidFill>
                  <a:srgbClr val="FF0000"/>
                </a:solidFill>
              </a:rPr>
              <a:t>skutečné</a:t>
            </a:r>
            <a:r>
              <a:rPr lang="cs-CZ" sz="3400" b="1" dirty="0">
                <a:solidFill>
                  <a:srgbClr val="7030A0"/>
                </a:solidFill>
              </a:rPr>
              <a:t> nebo </a:t>
            </a:r>
            <a:r>
              <a:rPr lang="cs-CZ" sz="3400" b="1" dirty="0">
                <a:solidFill>
                  <a:srgbClr val="FF0000"/>
                </a:solidFill>
              </a:rPr>
              <a:t>zdánlivé</a:t>
            </a:r>
            <a:r>
              <a:rPr lang="cs-CZ" sz="3400" b="1" dirty="0">
                <a:solidFill>
                  <a:srgbClr val="7030A0"/>
                </a:solidFill>
              </a:rPr>
              <a:t>?</a:t>
            </a:r>
            <a:endParaRPr lang="cs-CZ" sz="3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solidFill>
                  <a:srgbClr val="0070C0"/>
                </a:solidFill>
              </a:rPr>
              <a:t>d</a:t>
            </a:r>
            <a:r>
              <a:rPr lang="cs-CZ" dirty="0" smtClean="0">
                <a:solidFill>
                  <a:srgbClr val="0070C0"/>
                </a:solidFill>
              </a:rPr>
              <a:t>opadající paprsky</a:t>
            </a:r>
          </a:p>
          <a:p>
            <a:r>
              <a:rPr lang="cs-CZ" dirty="0" smtClean="0">
                <a:solidFill>
                  <a:srgbClr val="57EE0C"/>
                </a:solidFill>
              </a:rPr>
              <a:t>o</a:t>
            </a:r>
            <a:r>
              <a:rPr lang="cs-CZ" dirty="0" smtClean="0">
                <a:solidFill>
                  <a:srgbClr val="57EE0C"/>
                </a:solidFill>
              </a:rPr>
              <a:t>drážené </a:t>
            </a:r>
            <a:r>
              <a:rPr lang="cs-CZ" dirty="0" smtClean="0">
                <a:solidFill>
                  <a:srgbClr val="57EE0C"/>
                </a:solidFill>
              </a:rPr>
              <a:t>paprsky</a:t>
            </a:r>
            <a:endParaRPr lang="cs-CZ" dirty="0">
              <a:solidFill>
                <a:srgbClr val="57EE0C"/>
              </a:solidFill>
            </a:endParaRPr>
          </a:p>
        </p:txBody>
      </p:sp>
      <p:graphicFrame>
        <p:nvGraphicFramePr>
          <p:cNvPr id="8" name="Objekt 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733304513"/>
              </p:ext>
            </p:extLst>
          </p:nvPr>
        </p:nvGraphicFramePr>
        <p:xfrm>
          <a:off x="4514850" y="3321050"/>
          <a:ext cx="114300" cy="2159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9940" name="Rovnice" r:id="rId3" imgW="114120" imgH="215640" progId="Equation.3">
                  <p:embed/>
                </p:oleObj>
              </mc:Choice>
              <mc:Fallback>
                <p:oleObj name="Rovnice" r:id="rId3" imgW="114120" imgH="21564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4514850" y="3321050"/>
                        <a:ext cx="114300" cy="2159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14" name="Ohnutý pruh 13"/>
          <p:cNvSpPr/>
          <p:nvPr/>
        </p:nvSpPr>
        <p:spPr>
          <a:xfrm rot="16389261">
            <a:off x="3896118" y="2611843"/>
            <a:ext cx="3062419" cy="2824350"/>
          </a:xfrm>
          <a:prstGeom prst="blockArc">
            <a:avLst>
              <a:gd name="adj1" fmla="val 11285967"/>
              <a:gd name="adj2" fmla="val 20281703"/>
              <a:gd name="adj3" fmla="val 578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8" name="Ohnutý pruh 17"/>
          <p:cNvSpPr/>
          <p:nvPr/>
        </p:nvSpPr>
        <p:spPr>
          <a:xfrm rot="16389261">
            <a:off x="3927568" y="2645073"/>
            <a:ext cx="3062419" cy="2761354"/>
          </a:xfrm>
          <a:prstGeom prst="blockArc">
            <a:avLst>
              <a:gd name="adj1" fmla="val 11285967"/>
              <a:gd name="adj2" fmla="val 20301849"/>
              <a:gd name="adj3" fmla="val 7649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5794199" y="4259770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70C0"/>
                </a:solidFill>
              </a:rPr>
              <a:t>C</a:t>
            </a:r>
            <a:endParaRPr lang="cs-CZ" sz="4000" dirty="0">
              <a:solidFill>
                <a:srgbClr val="0070C0"/>
              </a:solidFill>
            </a:endParaRPr>
          </a:p>
        </p:txBody>
      </p:sp>
      <p:sp>
        <p:nvSpPr>
          <p:cNvPr id="27" name="Vývojový diagram: spojnice 26"/>
          <p:cNvSpPr/>
          <p:nvPr/>
        </p:nvSpPr>
        <p:spPr>
          <a:xfrm>
            <a:off x="3933034" y="3969060"/>
            <a:ext cx="206917" cy="216024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Vývojový diagram: spojnice 27"/>
          <p:cNvSpPr/>
          <p:nvPr/>
        </p:nvSpPr>
        <p:spPr>
          <a:xfrm>
            <a:off x="5614400" y="3939682"/>
            <a:ext cx="206917" cy="216024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TextovéPole 28"/>
          <p:cNvSpPr txBox="1"/>
          <p:nvPr/>
        </p:nvSpPr>
        <p:spPr>
          <a:xfrm>
            <a:off x="3509513" y="4322678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C00000"/>
                </a:solidFill>
              </a:rPr>
              <a:t>V</a:t>
            </a:r>
            <a:endParaRPr lang="cs-CZ" sz="4000" dirty="0">
              <a:solidFill>
                <a:srgbClr val="C00000"/>
              </a:solidFill>
            </a:endParaRPr>
          </a:p>
        </p:txBody>
      </p:sp>
      <p:cxnSp>
        <p:nvCxnSpPr>
          <p:cNvPr id="32" name="Přímá spojnice 31"/>
          <p:cNvCxnSpPr/>
          <p:nvPr/>
        </p:nvCxnSpPr>
        <p:spPr>
          <a:xfrm>
            <a:off x="395536" y="4054782"/>
            <a:ext cx="8352928" cy="0"/>
          </a:xfrm>
          <a:prstGeom prst="line">
            <a:avLst/>
          </a:prstGeom>
          <a:ln w="22225"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TextovéPole 32"/>
          <p:cNvSpPr txBox="1"/>
          <p:nvPr/>
        </p:nvSpPr>
        <p:spPr>
          <a:xfrm>
            <a:off x="7825498" y="3599728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/>
              <a:t>O</a:t>
            </a:r>
            <a:endParaRPr lang="cs-CZ" b="1" i="1" dirty="0"/>
          </a:p>
        </p:txBody>
      </p:sp>
      <p:cxnSp>
        <p:nvCxnSpPr>
          <p:cNvPr id="7" name="Přímá spojnice se šipkou 6"/>
          <p:cNvCxnSpPr/>
          <p:nvPr/>
        </p:nvCxnSpPr>
        <p:spPr>
          <a:xfrm>
            <a:off x="778600" y="3599728"/>
            <a:ext cx="3375268" cy="0"/>
          </a:xfrm>
          <a:prstGeom prst="straightConnector1">
            <a:avLst/>
          </a:prstGeom>
          <a:ln w="31750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Vývojový diagram: spojnice 15"/>
          <p:cNvSpPr/>
          <p:nvPr/>
        </p:nvSpPr>
        <p:spPr>
          <a:xfrm>
            <a:off x="4788024" y="3956316"/>
            <a:ext cx="206917" cy="216024"/>
          </a:xfrm>
          <a:prstGeom prst="flowChartConnector">
            <a:avLst/>
          </a:prstGeom>
          <a:solidFill>
            <a:srgbClr val="57EE0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TextovéPole 16"/>
          <p:cNvSpPr txBox="1"/>
          <p:nvPr/>
        </p:nvSpPr>
        <p:spPr>
          <a:xfrm>
            <a:off x="4796576" y="4322678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57EE0C"/>
                </a:solidFill>
              </a:rPr>
              <a:t>F</a:t>
            </a:r>
            <a:endParaRPr lang="cs-CZ" sz="4000" dirty="0">
              <a:solidFill>
                <a:srgbClr val="57EE0C"/>
              </a:solidFill>
            </a:endParaRPr>
          </a:p>
        </p:txBody>
      </p:sp>
      <p:cxnSp>
        <p:nvCxnSpPr>
          <p:cNvPr id="19" name="Přímá spojnice se šipkou 18"/>
          <p:cNvCxnSpPr/>
          <p:nvPr/>
        </p:nvCxnSpPr>
        <p:spPr>
          <a:xfrm flipH="1" flipV="1">
            <a:off x="2546797" y="1628800"/>
            <a:ext cx="1607071" cy="1656184"/>
          </a:xfrm>
          <a:prstGeom prst="straightConnector1">
            <a:avLst/>
          </a:prstGeom>
          <a:ln w="38100">
            <a:solidFill>
              <a:srgbClr val="57EE0C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>
            <a:endCxn id="16" idx="1"/>
          </p:cNvCxnSpPr>
          <p:nvPr/>
        </p:nvCxnSpPr>
        <p:spPr>
          <a:xfrm>
            <a:off x="4139951" y="3584428"/>
            <a:ext cx="678375" cy="403524"/>
          </a:xfrm>
          <a:prstGeom prst="line">
            <a:avLst/>
          </a:prstGeom>
          <a:ln w="28575">
            <a:solidFill>
              <a:srgbClr val="57EE0C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/>
          <p:nvPr/>
        </p:nvCxnSpPr>
        <p:spPr>
          <a:xfrm>
            <a:off x="778600" y="4617990"/>
            <a:ext cx="3375268" cy="0"/>
          </a:xfrm>
          <a:prstGeom prst="straightConnector1">
            <a:avLst/>
          </a:prstGeom>
          <a:ln w="31750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>
            <a:off x="859162" y="3284984"/>
            <a:ext cx="3375268" cy="0"/>
          </a:xfrm>
          <a:prstGeom prst="straightConnector1">
            <a:avLst/>
          </a:prstGeom>
          <a:ln w="31750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/>
          <p:nvPr/>
        </p:nvCxnSpPr>
        <p:spPr>
          <a:xfrm>
            <a:off x="661224" y="4322678"/>
            <a:ext cx="3375268" cy="0"/>
          </a:xfrm>
          <a:prstGeom prst="straightConnector1">
            <a:avLst/>
          </a:prstGeom>
          <a:ln w="31750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 flipH="1" flipV="1">
            <a:off x="1916088" y="2285256"/>
            <a:ext cx="2376263" cy="1451572"/>
          </a:xfrm>
          <a:prstGeom prst="straightConnector1">
            <a:avLst/>
          </a:prstGeom>
          <a:ln w="38100">
            <a:solidFill>
              <a:srgbClr val="57EE0C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se šipkou 25"/>
          <p:cNvCxnSpPr/>
          <p:nvPr/>
        </p:nvCxnSpPr>
        <p:spPr>
          <a:xfrm flipH="1">
            <a:off x="859164" y="4322678"/>
            <a:ext cx="3177328" cy="707886"/>
          </a:xfrm>
          <a:prstGeom prst="straightConnector1">
            <a:avLst/>
          </a:prstGeom>
          <a:ln w="38100">
            <a:solidFill>
              <a:srgbClr val="57EE0C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se šipkou 29"/>
          <p:cNvCxnSpPr/>
          <p:nvPr/>
        </p:nvCxnSpPr>
        <p:spPr>
          <a:xfrm flipH="1">
            <a:off x="1916088" y="4676621"/>
            <a:ext cx="2120404" cy="1488683"/>
          </a:xfrm>
          <a:prstGeom prst="straightConnector1">
            <a:avLst/>
          </a:prstGeom>
          <a:ln w="38100">
            <a:solidFill>
              <a:srgbClr val="57EE0C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>
            <a:endCxn id="16" idx="6"/>
          </p:cNvCxnSpPr>
          <p:nvPr/>
        </p:nvCxnSpPr>
        <p:spPr>
          <a:xfrm>
            <a:off x="4153868" y="3284984"/>
            <a:ext cx="841073" cy="779344"/>
          </a:xfrm>
          <a:prstGeom prst="line">
            <a:avLst/>
          </a:prstGeom>
          <a:ln w="28575">
            <a:solidFill>
              <a:srgbClr val="57EE0C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>
            <a:endCxn id="16" idx="5"/>
          </p:cNvCxnSpPr>
          <p:nvPr/>
        </p:nvCxnSpPr>
        <p:spPr>
          <a:xfrm flipV="1">
            <a:off x="3995936" y="4140704"/>
            <a:ext cx="968703" cy="200456"/>
          </a:xfrm>
          <a:prstGeom prst="line">
            <a:avLst/>
          </a:prstGeom>
          <a:ln w="28575">
            <a:solidFill>
              <a:srgbClr val="57EE0C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>
            <a:endCxn id="16" idx="6"/>
          </p:cNvCxnSpPr>
          <p:nvPr/>
        </p:nvCxnSpPr>
        <p:spPr>
          <a:xfrm flipV="1">
            <a:off x="4139951" y="4064328"/>
            <a:ext cx="854990" cy="553662"/>
          </a:xfrm>
          <a:prstGeom prst="line">
            <a:avLst/>
          </a:prstGeom>
          <a:ln w="28575">
            <a:solidFill>
              <a:srgbClr val="57EE0C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560574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1143000"/>
          </a:xfrm>
          <a:solidFill>
            <a:srgbClr val="5BEB0B"/>
          </a:solidFill>
        </p:spPr>
        <p:txBody>
          <a:bodyPr>
            <a:normAutofit/>
          </a:bodyPr>
          <a:lstStyle/>
          <a:p>
            <a:r>
              <a:rPr lang="cs-CZ" sz="3400" b="1" dirty="0" smtClean="0">
                <a:solidFill>
                  <a:srgbClr val="7030A0"/>
                </a:solidFill>
              </a:rPr>
              <a:t>VYPUKLÉ </a:t>
            </a:r>
            <a:r>
              <a:rPr lang="cs-CZ" sz="3400" b="1" dirty="0">
                <a:solidFill>
                  <a:srgbClr val="7030A0"/>
                </a:solidFill>
              </a:rPr>
              <a:t>ZRCADLO: </a:t>
            </a:r>
            <a:br>
              <a:rPr lang="cs-CZ" sz="3400" b="1" dirty="0">
                <a:solidFill>
                  <a:srgbClr val="7030A0"/>
                </a:solidFill>
              </a:rPr>
            </a:br>
            <a:r>
              <a:rPr lang="cs-CZ" sz="3400" b="1" dirty="0">
                <a:solidFill>
                  <a:srgbClr val="7030A0"/>
                </a:solidFill>
              </a:rPr>
              <a:t>Je jeho ohnisko F </a:t>
            </a:r>
            <a:r>
              <a:rPr lang="cs-CZ" sz="3400" b="1" dirty="0">
                <a:solidFill>
                  <a:srgbClr val="FF0000"/>
                </a:solidFill>
              </a:rPr>
              <a:t>skutečné</a:t>
            </a:r>
            <a:r>
              <a:rPr lang="cs-CZ" sz="3400" b="1" dirty="0">
                <a:solidFill>
                  <a:srgbClr val="7030A0"/>
                </a:solidFill>
              </a:rPr>
              <a:t> nebo </a:t>
            </a:r>
            <a:r>
              <a:rPr lang="cs-CZ" sz="3400" b="1" dirty="0">
                <a:solidFill>
                  <a:srgbClr val="FF0000"/>
                </a:solidFill>
              </a:rPr>
              <a:t>zdánlivé</a:t>
            </a:r>
            <a:r>
              <a:rPr lang="cs-CZ" sz="3400" b="1" dirty="0">
                <a:solidFill>
                  <a:srgbClr val="7030A0"/>
                </a:solidFill>
              </a:rPr>
              <a:t>?</a:t>
            </a:r>
            <a:endParaRPr lang="cs-CZ" sz="3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>
            <a:normAutofit/>
          </a:bodyPr>
          <a:lstStyle/>
          <a:p>
            <a:r>
              <a:rPr lang="cs-CZ" dirty="0">
                <a:solidFill>
                  <a:srgbClr val="0070C0"/>
                </a:solidFill>
              </a:rPr>
              <a:t>d</a:t>
            </a:r>
            <a:r>
              <a:rPr lang="cs-CZ" dirty="0" smtClean="0">
                <a:solidFill>
                  <a:srgbClr val="0070C0"/>
                </a:solidFill>
              </a:rPr>
              <a:t>opadající paprsky</a:t>
            </a:r>
          </a:p>
          <a:p>
            <a:r>
              <a:rPr lang="cs-CZ" dirty="0">
                <a:solidFill>
                  <a:srgbClr val="57EE0C"/>
                </a:solidFill>
              </a:rPr>
              <a:t>o</a:t>
            </a:r>
            <a:r>
              <a:rPr lang="cs-CZ" dirty="0" smtClean="0">
                <a:solidFill>
                  <a:srgbClr val="57EE0C"/>
                </a:solidFill>
              </a:rPr>
              <a:t>drážené paprsky</a:t>
            </a:r>
          </a:p>
          <a:p>
            <a:endParaRPr lang="cs-CZ" dirty="0">
              <a:solidFill>
                <a:srgbClr val="57EE0C"/>
              </a:solidFill>
            </a:endParaRPr>
          </a:p>
          <a:p>
            <a:endParaRPr lang="cs-CZ" dirty="0" smtClean="0">
              <a:solidFill>
                <a:srgbClr val="57EE0C"/>
              </a:solidFill>
            </a:endParaRPr>
          </a:p>
          <a:p>
            <a:endParaRPr lang="cs-CZ" dirty="0">
              <a:solidFill>
                <a:srgbClr val="57EE0C"/>
              </a:solidFill>
            </a:endParaRPr>
          </a:p>
          <a:p>
            <a:endParaRPr lang="cs-CZ" dirty="0" smtClean="0">
              <a:solidFill>
                <a:srgbClr val="57EE0C"/>
              </a:solidFill>
            </a:endParaRPr>
          </a:p>
          <a:p>
            <a:endParaRPr lang="cs-CZ" dirty="0">
              <a:solidFill>
                <a:srgbClr val="57EE0C"/>
              </a:solidFill>
            </a:endParaRPr>
          </a:p>
          <a:p>
            <a:r>
              <a:rPr lang="cs-CZ" dirty="0">
                <a:solidFill>
                  <a:srgbClr val="57EE0C"/>
                </a:solidFill>
              </a:rPr>
              <a:t>o</a:t>
            </a:r>
            <a:r>
              <a:rPr lang="cs-CZ" dirty="0" smtClean="0">
                <a:solidFill>
                  <a:srgbClr val="57EE0C"/>
                </a:solidFill>
              </a:rPr>
              <a:t>dražené paprsky jsou </a:t>
            </a:r>
            <a:r>
              <a:rPr lang="cs-CZ" b="1" dirty="0" smtClean="0">
                <a:solidFill>
                  <a:srgbClr val="FF0000"/>
                </a:solidFill>
              </a:rPr>
              <a:t>rozbíhavé</a:t>
            </a:r>
          </a:p>
          <a:p>
            <a:endParaRPr lang="cs-CZ" dirty="0" smtClean="0">
              <a:solidFill>
                <a:srgbClr val="57EE0C"/>
              </a:solidFill>
            </a:endParaRPr>
          </a:p>
          <a:p>
            <a:endParaRPr lang="cs-CZ" b="1" dirty="0" smtClean="0">
              <a:solidFill>
                <a:srgbClr val="FF0000"/>
              </a:solidFill>
            </a:endParaRPr>
          </a:p>
          <a:p>
            <a:endParaRPr lang="cs-CZ" b="1" dirty="0">
              <a:solidFill>
                <a:srgbClr val="FF0000"/>
              </a:solidFill>
            </a:endParaRPr>
          </a:p>
        </p:txBody>
      </p:sp>
      <p:graphicFrame>
        <p:nvGraphicFramePr>
          <p:cNvPr id="8" name="Objekt 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733304513"/>
              </p:ext>
            </p:extLst>
          </p:nvPr>
        </p:nvGraphicFramePr>
        <p:xfrm>
          <a:off x="4514850" y="3321050"/>
          <a:ext cx="114300" cy="2159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0964" name="Rovnice" r:id="rId3" imgW="114120" imgH="215640" progId="Equation.3">
                  <p:embed/>
                </p:oleObj>
              </mc:Choice>
              <mc:Fallback>
                <p:oleObj name="Rovnice" r:id="rId3" imgW="114120" imgH="21564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4514850" y="3321050"/>
                        <a:ext cx="114300" cy="2159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14" name="Ohnutý pruh 13"/>
          <p:cNvSpPr/>
          <p:nvPr/>
        </p:nvSpPr>
        <p:spPr>
          <a:xfrm rot="16389261">
            <a:off x="3896118" y="2611843"/>
            <a:ext cx="3062419" cy="2824350"/>
          </a:xfrm>
          <a:prstGeom prst="blockArc">
            <a:avLst>
              <a:gd name="adj1" fmla="val 11285967"/>
              <a:gd name="adj2" fmla="val 20281703"/>
              <a:gd name="adj3" fmla="val 578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8" name="Ohnutý pruh 17"/>
          <p:cNvSpPr/>
          <p:nvPr/>
        </p:nvSpPr>
        <p:spPr>
          <a:xfrm rot="16389261">
            <a:off x="3927568" y="2645073"/>
            <a:ext cx="3062419" cy="2761354"/>
          </a:xfrm>
          <a:prstGeom prst="blockArc">
            <a:avLst>
              <a:gd name="adj1" fmla="val 11285967"/>
              <a:gd name="adj2" fmla="val 20301849"/>
              <a:gd name="adj3" fmla="val 7649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5794199" y="4259770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70C0"/>
                </a:solidFill>
              </a:rPr>
              <a:t>C</a:t>
            </a:r>
            <a:endParaRPr lang="cs-CZ" sz="4000" dirty="0">
              <a:solidFill>
                <a:srgbClr val="0070C0"/>
              </a:solidFill>
            </a:endParaRPr>
          </a:p>
        </p:txBody>
      </p:sp>
      <p:sp>
        <p:nvSpPr>
          <p:cNvPr id="27" name="Vývojový diagram: spojnice 26"/>
          <p:cNvSpPr/>
          <p:nvPr/>
        </p:nvSpPr>
        <p:spPr>
          <a:xfrm>
            <a:off x="3933034" y="3969060"/>
            <a:ext cx="206917" cy="216024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Vývojový diagram: spojnice 27"/>
          <p:cNvSpPr/>
          <p:nvPr/>
        </p:nvSpPr>
        <p:spPr>
          <a:xfrm>
            <a:off x="5614400" y="3939682"/>
            <a:ext cx="206917" cy="216024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TextovéPole 28"/>
          <p:cNvSpPr txBox="1"/>
          <p:nvPr/>
        </p:nvSpPr>
        <p:spPr>
          <a:xfrm>
            <a:off x="3509513" y="4322678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C00000"/>
                </a:solidFill>
              </a:rPr>
              <a:t>V</a:t>
            </a:r>
            <a:endParaRPr lang="cs-CZ" sz="4000" dirty="0">
              <a:solidFill>
                <a:srgbClr val="C00000"/>
              </a:solidFill>
            </a:endParaRPr>
          </a:p>
        </p:txBody>
      </p:sp>
      <p:cxnSp>
        <p:nvCxnSpPr>
          <p:cNvPr id="32" name="Přímá spojnice 31"/>
          <p:cNvCxnSpPr/>
          <p:nvPr/>
        </p:nvCxnSpPr>
        <p:spPr>
          <a:xfrm>
            <a:off x="395536" y="4054782"/>
            <a:ext cx="8352928" cy="0"/>
          </a:xfrm>
          <a:prstGeom prst="line">
            <a:avLst/>
          </a:prstGeom>
          <a:ln w="22225"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TextovéPole 32"/>
          <p:cNvSpPr txBox="1"/>
          <p:nvPr/>
        </p:nvSpPr>
        <p:spPr>
          <a:xfrm>
            <a:off x="7825498" y="3599728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/>
              <a:t>O</a:t>
            </a:r>
            <a:endParaRPr lang="cs-CZ" b="1" i="1" dirty="0"/>
          </a:p>
        </p:txBody>
      </p:sp>
      <p:cxnSp>
        <p:nvCxnSpPr>
          <p:cNvPr id="7" name="Přímá spojnice se šipkou 6"/>
          <p:cNvCxnSpPr/>
          <p:nvPr/>
        </p:nvCxnSpPr>
        <p:spPr>
          <a:xfrm>
            <a:off x="778600" y="3599728"/>
            <a:ext cx="3375268" cy="0"/>
          </a:xfrm>
          <a:prstGeom prst="straightConnector1">
            <a:avLst/>
          </a:prstGeom>
          <a:ln w="31750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Vývojový diagram: spojnice 15"/>
          <p:cNvSpPr/>
          <p:nvPr/>
        </p:nvSpPr>
        <p:spPr>
          <a:xfrm>
            <a:off x="4788024" y="3956316"/>
            <a:ext cx="206917" cy="216024"/>
          </a:xfrm>
          <a:prstGeom prst="flowChartConnector">
            <a:avLst/>
          </a:prstGeom>
          <a:solidFill>
            <a:srgbClr val="57EE0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TextovéPole 16"/>
          <p:cNvSpPr txBox="1"/>
          <p:nvPr/>
        </p:nvSpPr>
        <p:spPr>
          <a:xfrm>
            <a:off x="4796576" y="4322678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57EE0C"/>
                </a:solidFill>
              </a:rPr>
              <a:t>F</a:t>
            </a:r>
            <a:endParaRPr lang="cs-CZ" sz="4000" dirty="0">
              <a:solidFill>
                <a:srgbClr val="57EE0C"/>
              </a:solidFill>
            </a:endParaRPr>
          </a:p>
        </p:txBody>
      </p:sp>
      <p:cxnSp>
        <p:nvCxnSpPr>
          <p:cNvPr id="19" name="Přímá spojnice se šipkou 18"/>
          <p:cNvCxnSpPr/>
          <p:nvPr/>
        </p:nvCxnSpPr>
        <p:spPr>
          <a:xfrm flipH="1" flipV="1">
            <a:off x="2546797" y="1628800"/>
            <a:ext cx="1607071" cy="1656184"/>
          </a:xfrm>
          <a:prstGeom prst="straightConnector1">
            <a:avLst/>
          </a:prstGeom>
          <a:ln w="38100">
            <a:solidFill>
              <a:srgbClr val="57EE0C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>
            <a:endCxn id="16" idx="1"/>
          </p:cNvCxnSpPr>
          <p:nvPr/>
        </p:nvCxnSpPr>
        <p:spPr>
          <a:xfrm>
            <a:off x="4139951" y="3584428"/>
            <a:ext cx="678375" cy="403524"/>
          </a:xfrm>
          <a:prstGeom prst="line">
            <a:avLst/>
          </a:prstGeom>
          <a:ln w="28575">
            <a:solidFill>
              <a:srgbClr val="57EE0C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/>
          <p:nvPr/>
        </p:nvCxnSpPr>
        <p:spPr>
          <a:xfrm>
            <a:off x="778600" y="4617990"/>
            <a:ext cx="3375268" cy="0"/>
          </a:xfrm>
          <a:prstGeom prst="straightConnector1">
            <a:avLst/>
          </a:prstGeom>
          <a:ln w="31750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>
            <a:off x="859162" y="3284984"/>
            <a:ext cx="3375268" cy="0"/>
          </a:xfrm>
          <a:prstGeom prst="straightConnector1">
            <a:avLst/>
          </a:prstGeom>
          <a:ln w="31750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/>
          <p:nvPr/>
        </p:nvCxnSpPr>
        <p:spPr>
          <a:xfrm>
            <a:off x="661224" y="4322678"/>
            <a:ext cx="3375268" cy="0"/>
          </a:xfrm>
          <a:prstGeom prst="straightConnector1">
            <a:avLst/>
          </a:prstGeom>
          <a:ln w="31750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 flipH="1" flipV="1">
            <a:off x="1916088" y="2285256"/>
            <a:ext cx="2376263" cy="1451572"/>
          </a:xfrm>
          <a:prstGeom prst="straightConnector1">
            <a:avLst/>
          </a:prstGeom>
          <a:ln w="38100">
            <a:solidFill>
              <a:srgbClr val="57EE0C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se šipkou 25"/>
          <p:cNvCxnSpPr/>
          <p:nvPr/>
        </p:nvCxnSpPr>
        <p:spPr>
          <a:xfrm flipH="1">
            <a:off x="859164" y="4322678"/>
            <a:ext cx="3177328" cy="707886"/>
          </a:xfrm>
          <a:prstGeom prst="straightConnector1">
            <a:avLst/>
          </a:prstGeom>
          <a:ln w="38100">
            <a:solidFill>
              <a:srgbClr val="57EE0C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se šipkou 29"/>
          <p:cNvCxnSpPr/>
          <p:nvPr/>
        </p:nvCxnSpPr>
        <p:spPr>
          <a:xfrm flipH="1">
            <a:off x="1916088" y="4676621"/>
            <a:ext cx="2120404" cy="1488683"/>
          </a:xfrm>
          <a:prstGeom prst="straightConnector1">
            <a:avLst/>
          </a:prstGeom>
          <a:ln w="38100">
            <a:solidFill>
              <a:srgbClr val="57EE0C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>
            <a:endCxn id="16" idx="6"/>
          </p:cNvCxnSpPr>
          <p:nvPr/>
        </p:nvCxnSpPr>
        <p:spPr>
          <a:xfrm>
            <a:off x="4153868" y="3284984"/>
            <a:ext cx="841073" cy="779344"/>
          </a:xfrm>
          <a:prstGeom prst="line">
            <a:avLst/>
          </a:prstGeom>
          <a:ln w="28575">
            <a:solidFill>
              <a:srgbClr val="57EE0C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>
            <a:endCxn id="16" idx="5"/>
          </p:cNvCxnSpPr>
          <p:nvPr/>
        </p:nvCxnSpPr>
        <p:spPr>
          <a:xfrm flipV="1">
            <a:off x="3995936" y="4140704"/>
            <a:ext cx="968703" cy="200456"/>
          </a:xfrm>
          <a:prstGeom prst="line">
            <a:avLst/>
          </a:prstGeom>
          <a:ln w="28575">
            <a:solidFill>
              <a:srgbClr val="57EE0C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>
            <a:endCxn id="16" idx="6"/>
          </p:cNvCxnSpPr>
          <p:nvPr/>
        </p:nvCxnSpPr>
        <p:spPr>
          <a:xfrm flipV="1">
            <a:off x="4139951" y="4064328"/>
            <a:ext cx="854990" cy="553662"/>
          </a:xfrm>
          <a:prstGeom prst="line">
            <a:avLst/>
          </a:prstGeom>
          <a:ln w="28575">
            <a:solidFill>
              <a:srgbClr val="57EE0C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560574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1143000"/>
          </a:xfrm>
          <a:solidFill>
            <a:srgbClr val="5BEB0B"/>
          </a:solidFill>
        </p:spPr>
        <p:txBody>
          <a:bodyPr>
            <a:normAutofit/>
          </a:bodyPr>
          <a:lstStyle/>
          <a:p>
            <a:r>
              <a:rPr lang="cs-CZ" sz="3400" b="1" dirty="0" smtClean="0">
                <a:solidFill>
                  <a:srgbClr val="7030A0"/>
                </a:solidFill>
              </a:rPr>
              <a:t>VYPUKLÉ </a:t>
            </a:r>
            <a:r>
              <a:rPr lang="cs-CZ" sz="3400" b="1" dirty="0">
                <a:solidFill>
                  <a:srgbClr val="7030A0"/>
                </a:solidFill>
              </a:rPr>
              <a:t>ZRCADLO: </a:t>
            </a:r>
            <a:br>
              <a:rPr lang="cs-CZ" sz="3400" b="1" dirty="0">
                <a:solidFill>
                  <a:srgbClr val="7030A0"/>
                </a:solidFill>
              </a:rPr>
            </a:br>
            <a:r>
              <a:rPr lang="cs-CZ" sz="3400" b="1" dirty="0">
                <a:solidFill>
                  <a:srgbClr val="7030A0"/>
                </a:solidFill>
              </a:rPr>
              <a:t>Je jeho ohnisko F </a:t>
            </a:r>
            <a:r>
              <a:rPr lang="cs-CZ" sz="3400" b="1" dirty="0">
                <a:solidFill>
                  <a:srgbClr val="FF0000"/>
                </a:solidFill>
              </a:rPr>
              <a:t>skutečné</a:t>
            </a:r>
            <a:r>
              <a:rPr lang="cs-CZ" sz="3400" b="1" dirty="0">
                <a:solidFill>
                  <a:srgbClr val="7030A0"/>
                </a:solidFill>
              </a:rPr>
              <a:t> nebo </a:t>
            </a:r>
            <a:r>
              <a:rPr lang="cs-CZ" sz="3400" b="1" dirty="0">
                <a:solidFill>
                  <a:srgbClr val="FF0000"/>
                </a:solidFill>
              </a:rPr>
              <a:t>zdánlivé</a:t>
            </a:r>
            <a:r>
              <a:rPr lang="cs-CZ" sz="3400" b="1" dirty="0">
                <a:solidFill>
                  <a:srgbClr val="7030A0"/>
                </a:solidFill>
              </a:rPr>
              <a:t>?</a:t>
            </a:r>
            <a:endParaRPr lang="cs-CZ" sz="3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>
            <a:normAutofit lnSpcReduction="10000"/>
          </a:bodyPr>
          <a:lstStyle/>
          <a:p>
            <a:r>
              <a:rPr lang="cs-CZ" dirty="0">
                <a:solidFill>
                  <a:srgbClr val="0070C0"/>
                </a:solidFill>
              </a:rPr>
              <a:t>d</a:t>
            </a:r>
            <a:r>
              <a:rPr lang="cs-CZ" dirty="0" smtClean="0">
                <a:solidFill>
                  <a:srgbClr val="0070C0"/>
                </a:solidFill>
              </a:rPr>
              <a:t>opadající paprsky</a:t>
            </a:r>
          </a:p>
          <a:p>
            <a:r>
              <a:rPr lang="cs-CZ" dirty="0">
                <a:solidFill>
                  <a:srgbClr val="57EE0C"/>
                </a:solidFill>
              </a:rPr>
              <a:t>o</a:t>
            </a:r>
            <a:r>
              <a:rPr lang="cs-CZ" dirty="0" smtClean="0">
                <a:solidFill>
                  <a:srgbClr val="57EE0C"/>
                </a:solidFill>
              </a:rPr>
              <a:t>drážené paprsky</a:t>
            </a:r>
          </a:p>
          <a:p>
            <a:endParaRPr lang="cs-CZ" dirty="0">
              <a:solidFill>
                <a:srgbClr val="57EE0C"/>
              </a:solidFill>
            </a:endParaRPr>
          </a:p>
          <a:p>
            <a:endParaRPr lang="cs-CZ" dirty="0" smtClean="0">
              <a:solidFill>
                <a:srgbClr val="57EE0C"/>
              </a:solidFill>
            </a:endParaRPr>
          </a:p>
          <a:p>
            <a:endParaRPr lang="cs-CZ" dirty="0">
              <a:solidFill>
                <a:srgbClr val="57EE0C"/>
              </a:solidFill>
            </a:endParaRPr>
          </a:p>
          <a:p>
            <a:endParaRPr lang="cs-CZ" dirty="0" smtClean="0">
              <a:solidFill>
                <a:srgbClr val="57EE0C"/>
              </a:solidFill>
            </a:endParaRPr>
          </a:p>
          <a:p>
            <a:endParaRPr lang="cs-CZ" dirty="0">
              <a:solidFill>
                <a:srgbClr val="57EE0C"/>
              </a:solidFill>
            </a:endParaRPr>
          </a:p>
          <a:p>
            <a:r>
              <a:rPr lang="cs-CZ" dirty="0">
                <a:solidFill>
                  <a:srgbClr val="57EE0C"/>
                </a:solidFill>
              </a:rPr>
              <a:t>o</a:t>
            </a:r>
            <a:r>
              <a:rPr lang="cs-CZ" dirty="0" smtClean="0">
                <a:solidFill>
                  <a:srgbClr val="57EE0C"/>
                </a:solidFill>
              </a:rPr>
              <a:t>dražené paprsky jsou </a:t>
            </a:r>
            <a:r>
              <a:rPr lang="cs-CZ" b="1" dirty="0" smtClean="0">
                <a:solidFill>
                  <a:srgbClr val="FF0000"/>
                </a:solidFill>
              </a:rPr>
              <a:t>rozbíhavé</a:t>
            </a:r>
          </a:p>
          <a:p>
            <a:r>
              <a:rPr lang="cs-CZ" dirty="0" smtClean="0">
                <a:solidFill>
                  <a:srgbClr val="57EE0C"/>
                </a:solidFill>
              </a:rPr>
              <a:t>protínají se v bodě F po zpětném prodloužení</a:t>
            </a:r>
          </a:p>
          <a:p>
            <a:endParaRPr lang="cs-CZ" dirty="0" smtClean="0">
              <a:solidFill>
                <a:srgbClr val="57EE0C"/>
              </a:solidFill>
            </a:endParaRPr>
          </a:p>
          <a:p>
            <a:endParaRPr lang="cs-CZ" b="1" dirty="0" smtClean="0">
              <a:solidFill>
                <a:srgbClr val="FF0000"/>
              </a:solidFill>
            </a:endParaRPr>
          </a:p>
          <a:p>
            <a:endParaRPr lang="cs-CZ" b="1" dirty="0">
              <a:solidFill>
                <a:srgbClr val="FF0000"/>
              </a:solidFill>
            </a:endParaRPr>
          </a:p>
        </p:txBody>
      </p:sp>
      <p:graphicFrame>
        <p:nvGraphicFramePr>
          <p:cNvPr id="8" name="Objekt 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908468424"/>
              </p:ext>
            </p:extLst>
          </p:nvPr>
        </p:nvGraphicFramePr>
        <p:xfrm>
          <a:off x="4514850" y="3321050"/>
          <a:ext cx="114300" cy="2159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988" name="Rovnice" r:id="rId3" imgW="114120" imgH="215640" progId="Equation.3">
                  <p:embed/>
                </p:oleObj>
              </mc:Choice>
              <mc:Fallback>
                <p:oleObj name="Rovnice" r:id="rId3" imgW="114120" imgH="21564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4514850" y="3321050"/>
                        <a:ext cx="114300" cy="2159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14" name="Ohnutý pruh 13"/>
          <p:cNvSpPr/>
          <p:nvPr/>
        </p:nvSpPr>
        <p:spPr>
          <a:xfrm rot="16389261">
            <a:off x="3896118" y="2611843"/>
            <a:ext cx="3062419" cy="2824350"/>
          </a:xfrm>
          <a:prstGeom prst="blockArc">
            <a:avLst>
              <a:gd name="adj1" fmla="val 11285967"/>
              <a:gd name="adj2" fmla="val 20281703"/>
              <a:gd name="adj3" fmla="val 578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8" name="Ohnutý pruh 17"/>
          <p:cNvSpPr/>
          <p:nvPr/>
        </p:nvSpPr>
        <p:spPr>
          <a:xfrm rot="16389261">
            <a:off x="3927568" y="2645073"/>
            <a:ext cx="3062419" cy="2761354"/>
          </a:xfrm>
          <a:prstGeom prst="blockArc">
            <a:avLst>
              <a:gd name="adj1" fmla="val 11285967"/>
              <a:gd name="adj2" fmla="val 20301849"/>
              <a:gd name="adj3" fmla="val 7649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5794199" y="4259770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70C0"/>
                </a:solidFill>
              </a:rPr>
              <a:t>C</a:t>
            </a:r>
            <a:endParaRPr lang="cs-CZ" sz="4000" dirty="0">
              <a:solidFill>
                <a:srgbClr val="0070C0"/>
              </a:solidFill>
            </a:endParaRPr>
          </a:p>
        </p:txBody>
      </p:sp>
      <p:sp>
        <p:nvSpPr>
          <p:cNvPr id="27" name="Vývojový diagram: spojnice 26"/>
          <p:cNvSpPr/>
          <p:nvPr/>
        </p:nvSpPr>
        <p:spPr>
          <a:xfrm>
            <a:off x="3933034" y="3969060"/>
            <a:ext cx="206917" cy="216024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Vývojový diagram: spojnice 27"/>
          <p:cNvSpPr/>
          <p:nvPr/>
        </p:nvSpPr>
        <p:spPr>
          <a:xfrm>
            <a:off x="5614400" y="3939682"/>
            <a:ext cx="206917" cy="216024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TextovéPole 28"/>
          <p:cNvSpPr txBox="1"/>
          <p:nvPr/>
        </p:nvSpPr>
        <p:spPr>
          <a:xfrm>
            <a:off x="3509513" y="4322678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C00000"/>
                </a:solidFill>
              </a:rPr>
              <a:t>V</a:t>
            </a:r>
            <a:endParaRPr lang="cs-CZ" sz="4000" dirty="0">
              <a:solidFill>
                <a:srgbClr val="C00000"/>
              </a:solidFill>
            </a:endParaRPr>
          </a:p>
        </p:txBody>
      </p:sp>
      <p:cxnSp>
        <p:nvCxnSpPr>
          <p:cNvPr id="32" name="Přímá spojnice 31"/>
          <p:cNvCxnSpPr/>
          <p:nvPr/>
        </p:nvCxnSpPr>
        <p:spPr>
          <a:xfrm>
            <a:off x="395536" y="4054782"/>
            <a:ext cx="8352928" cy="0"/>
          </a:xfrm>
          <a:prstGeom prst="line">
            <a:avLst/>
          </a:prstGeom>
          <a:ln w="22225"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TextovéPole 32"/>
          <p:cNvSpPr txBox="1"/>
          <p:nvPr/>
        </p:nvSpPr>
        <p:spPr>
          <a:xfrm>
            <a:off x="7825498" y="3599728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/>
              <a:t>O</a:t>
            </a:r>
            <a:endParaRPr lang="cs-CZ" b="1" i="1" dirty="0"/>
          </a:p>
        </p:txBody>
      </p:sp>
      <p:cxnSp>
        <p:nvCxnSpPr>
          <p:cNvPr id="7" name="Přímá spojnice se šipkou 6"/>
          <p:cNvCxnSpPr/>
          <p:nvPr/>
        </p:nvCxnSpPr>
        <p:spPr>
          <a:xfrm>
            <a:off x="778600" y="3599728"/>
            <a:ext cx="3375268" cy="0"/>
          </a:xfrm>
          <a:prstGeom prst="straightConnector1">
            <a:avLst/>
          </a:prstGeom>
          <a:ln w="31750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Vývojový diagram: spojnice 15"/>
          <p:cNvSpPr/>
          <p:nvPr/>
        </p:nvSpPr>
        <p:spPr>
          <a:xfrm>
            <a:off x="4788024" y="3956316"/>
            <a:ext cx="206917" cy="216024"/>
          </a:xfrm>
          <a:prstGeom prst="flowChartConnector">
            <a:avLst/>
          </a:prstGeom>
          <a:solidFill>
            <a:srgbClr val="57EE0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TextovéPole 16"/>
          <p:cNvSpPr txBox="1"/>
          <p:nvPr/>
        </p:nvSpPr>
        <p:spPr>
          <a:xfrm>
            <a:off x="4796576" y="4322678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57EE0C"/>
                </a:solidFill>
              </a:rPr>
              <a:t>F</a:t>
            </a:r>
            <a:endParaRPr lang="cs-CZ" sz="4000" dirty="0">
              <a:solidFill>
                <a:srgbClr val="57EE0C"/>
              </a:solidFill>
            </a:endParaRPr>
          </a:p>
        </p:txBody>
      </p:sp>
      <p:cxnSp>
        <p:nvCxnSpPr>
          <p:cNvPr id="19" name="Přímá spojnice se šipkou 18"/>
          <p:cNvCxnSpPr/>
          <p:nvPr/>
        </p:nvCxnSpPr>
        <p:spPr>
          <a:xfrm flipH="1" flipV="1">
            <a:off x="2546797" y="1628800"/>
            <a:ext cx="1607071" cy="1656184"/>
          </a:xfrm>
          <a:prstGeom prst="straightConnector1">
            <a:avLst/>
          </a:prstGeom>
          <a:ln w="38100">
            <a:solidFill>
              <a:srgbClr val="57EE0C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>
            <a:endCxn id="16" idx="1"/>
          </p:cNvCxnSpPr>
          <p:nvPr/>
        </p:nvCxnSpPr>
        <p:spPr>
          <a:xfrm>
            <a:off x="4139951" y="3584428"/>
            <a:ext cx="678375" cy="403524"/>
          </a:xfrm>
          <a:prstGeom prst="line">
            <a:avLst/>
          </a:prstGeom>
          <a:ln w="28575">
            <a:solidFill>
              <a:srgbClr val="57EE0C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/>
          <p:nvPr/>
        </p:nvCxnSpPr>
        <p:spPr>
          <a:xfrm>
            <a:off x="778600" y="4617990"/>
            <a:ext cx="3375268" cy="0"/>
          </a:xfrm>
          <a:prstGeom prst="straightConnector1">
            <a:avLst/>
          </a:prstGeom>
          <a:ln w="31750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>
            <a:off x="859162" y="3284984"/>
            <a:ext cx="3375268" cy="0"/>
          </a:xfrm>
          <a:prstGeom prst="straightConnector1">
            <a:avLst/>
          </a:prstGeom>
          <a:ln w="31750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/>
          <p:nvPr/>
        </p:nvCxnSpPr>
        <p:spPr>
          <a:xfrm>
            <a:off x="661224" y="4322678"/>
            <a:ext cx="3375268" cy="0"/>
          </a:xfrm>
          <a:prstGeom prst="straightConnector1">
            <a:avLst/>
          </a:prstGeom>
          <a:ln w="31750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 flipH="1" flipV="1">
            <a:off x="1916088" y="2285256"/>
            <a:ext cx="2376263" cy="1451572"/>
          </a:xfrm>
          <a:prstGeom prst="straightConnector1">
            <a:avLst/>
          </a:prstGeom>
          <a:ln w="38100">
            <a:solidFill>
              <a:srgbClr val="57EE0C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se šipkou 25"/>
          <p:cNvCxnSpPr/>
          <p:nvPr/>
        </p:nvCxnSpPr>
        <p:spPr>
          <a:xfrm flipH="1">
            <a:off x="859164" y="4322678"/>
            <a:ext cx="3177328" cy="707886"/>
          </a:xfrm>
          <a:prstGeom prst="straightConnector1">
            <a:avLst/>
          </a:prstGeom>
          <a:ln w="38100">
            <a:solidFill>
              <a:srgbClr val="57EE0C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se šipkou 29"/>
          <p:cNvCxnSpPr/>
          <p:nvPr/>
        </p:nvCxnSpPr>
        <p:spPr>
          <a:xfrm flipH="1">
            <a:off x="1916088" y="4676621"/>
            <a:ext cx="2120404" cy="1488683"/>
          </a:xfrm>
          <a:prstGeom prst="straightConnector1">
            <a:avLst/>
          </a:prstGeom>
          <a:ln w="38100">
            <a:solidFill>
              <a:srgbClr val="57EE0C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>
            <a:endCxn id="16" idx="6"/>
          </p:cNvCxnSpPr>
          <p:nvPr/>
        </p:nvCxnSpPr>
        <p:spPr>
          <a:xfrm>
            <a:off x="4153868" y="3284984"/>
            <a:ext cx="841073" cy="779344"/>
          </a:xfrm>
          <a:prstGeom prst="line">
            <a:avLst/>
          </a:prstGeom>
          <a:ln w="28575">
            <a:solidFill>
              <a:srgbClr val="57EE0C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>
            <a:endCxn id="16" idx="5"/>
          </p:cNvCxnSpPr>
          <p:nvPr/>
        </p:nvCxnSpPr>
        <p:spPr>
          <a:xfrm flipV="1">
            <a:off x="3995936" y="4140704"/>
            <a:ext cx="968703" cy="200456"/>
          </a:xfrm>
          <a:prstGeom prst="line">
            <a:avLst/>
          </a:prstGeom>
          <a:ln w="28575">
            <a:solidFill>
              <a:srgbClr val="57EE0C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>
            <a:endCxn id="16" idx="6"/>
          </p:cNvCxnSpPr>
          <p:nvPr/>
        </p:nvCxnSpPr>
        <p:spPr>
          <a:xfrm flipV="1">
            <a:off x="4139951" y="4064328"/>
            <a:ext cx="854990" cy="553662"/>
          </a:xfrm>
          <a:prstGeom prst="line">
            <a:avLst/>
          </a:prstGeom>
          <a:ln w="28575">
            <a:solidFill>
              <a:srgbClr val="57EE0C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184723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1143000"/>
          </a:xfrm>
          <a:solidFill>
            <a:srgbClr val="5BEB0B"/>
          </a:solidFill>
        </p:spPr>
        <p:txBody>
          <a:bodyPr>
            <a:normAutofit/>
          </a:bodyPr>
          <a:lstStyle/>
          <a:p>
            <a:r>
              <a:rPr lang="cs-CZ" sz="3400" b="1" dirty="0" smtClean="0">
                <a:solidFill>
                  <a:srgbClr val="7030A0"/>
                </a:solidFill>
              </a:rPr>
              <a:t>VYPUKLÉ </a:t>
            </a:r>
            <a:r>
              <a:rPr lang="cs-CZ" sz="3400" b="1" dirty="0">
                <a:solidFill>
                  <a:srgbClr val="7030A0"/>
                </a:solidFill>
              </a:rPr>
              <a:t>ZRCADLO: </a:t>
            </a:r>
            <a:br>
              <a:rPr lang="cs-CZ" sz="3400" b="1" dirty="0">
                <a:solidFill>
                  <a:srgbClr val="7030A0"/>
                </a:solidFill>
              </a:rPr>
            </a:br>
            <a:r>
              <a:rPr lang="cs-CZ" sz="3400" b="1" dirty="0">
                <a:solidFill>
                  <a:srgbClr val="7030A0"/>
                </a:solidFill>
              </a:rPr>
              <a:t>Je jeho ohnisko F </a:t>
            </a:r>
            <a:r>
              <a:rPr lang="cs-CZ" sz="3400" b="1" dirty="0">
                <a:solidFill>
                  <a:srgbClr val="FF0000"/>
                </a:solidFill>
              </a:rPr>
              <a:t>skutečné</a:t>
            </a:r>
            <a:r>
              <a:rPr lang="cs-CZ" sz="3400" b="1" dirty="0">
                <a:solidFill>
                  <a:srgbClr val="7030A0"/>
                </a:solidFill>
              </a:rPr>
              <a:t> nebo </a:t>
            </a:r>
            <a:r>
              <a:rPr lang="cs-CZ" sz="3400" b="1" dirty="0">
                <a:solidFill>
                  <a:srgbClr val="FF0000"/>
                </a:solidFill>
              </a:rPr>
              <a:t>zdánlivé</a:t>
            </a:r>
            <a:r>
              <a:rPr lang="cs-CZ" sz="3400" b="1" dirty="0">
                <a:solidFill>
                  <a:srgbClr val="7030A0"/>
                </a:solidFill>
              </a:rPr>
              <a:t>?</a:t>
            </a:r>
            <a:endParaRPr lang="cs-CZ" sz="3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>
            <a:normAutofit lnSpcReduction="10000"/>
          </a:bodyPr>
          <a:lstStyle/>
          <a:p>
            <a:r>
              <a:rPr lang="cs-CZ" dirty="0">
                <a:solidFill>
                  <a:srgbClr val="0070C0"/>
                </a:solidFill>
              </a:rPr>
              <a:t>d</a:t>
            </a:r>
            <a:r>
              <a:rPr lang="cs-CZ" dirty="0" smtClean="0">
                <a:solidFill>
                  <a:srgbClr val="0070C0"/>
                </a:solidFill>
              </a:rPr>
              <a:t>opadající paprsky</a:t>
            </a:r>
          </a:p>
          <a:p>
            <a:r>
              <a:rPr lang="cs-CZ" dirty="0">
                <a:solidFill>
                  <a:srgbClr val="57EE0C"/>
                </a:solidFill>
              </a:rPr>
              <a:t>o</a:t>
            </a:r>
            <a:r>
              <a:rPr lang="cs-CZ" dirty="0" smtClean="0">
                <a:solidFill>
                  <a:srgbClr val="57EE0C"/>
                </a:solidFill>
              </a:rPr>
              <a:t>drážené paprsky</a:t>
            </a:r>
          </a:p>
          <a:p>
            <a:endParaRPr lang="cs-CZ" dirty="0">
              <a:solidFill>
                <a:srgbClr val="57EE0C"/>
              </a:solidFill>
            </a:endParaRPr>
          </a:p>
          <a:p>
            <a:endParaRPr lang="cs-CZ" dirty="0" smtClean="0">
              <a:solidFill>
                <a:srgbClr val="57EE0C"/>
              </a:solidFill>
            </a:endParaRPr>
          </a:p>
          <a:p>
            <a:endParaRPr lang="cs-CZ" dirty="0">
              <a:solidFill>
                <a:srgbClr val="57EE0C"/>
              </a:solidFill>
            </a:endParaRPr>
          </a:p>
          <a:p>
            <a:endParaRPr lang="cs-CZ" dirty="0" smtClean="0">
              <a:solidFill>
                <a:srgbClr val="57EE0C"/>
              </a:solidFill>
            </a:endParaRPr>
          </a:p>
          <a:p>
            <a:endParaRPr lang="cs-CZ" dirty="0">
              <a:solidFill>
                <a:srgbClr val="57EE0C"/>
              </a:solidFill>
            </a:endParaRPr>
          </a:p>
          <a:p>
            <a:r>
              <a:rPr lang="cs-CZ" dirty="0">
                <a:solidFill>
                  <a:srgbClr val="57EE0C"/>
                </a:solidFill>
              </a:rPr>
              <a:t>o</a:t>
            </a:r>
            <a:r>
              <a:rPr lang="cs-CZ" dirty="0" smtClean="0">
                <a:solidFill>
                  <a:srgbClr val="57EE0C"/>
                </a:solidFill>
              </a:rPr>
              <a:t>dražené paprsky jsou </a:t>
            </a:r>
            <a:r>
              <a:rPr lang="cs-CZ" b="1" dirty="0" smtClean="0">
                <a:solidFill>
                  <a:srgbClr val="FF0000"/>
                </a:solidFill>
              </a:rPr>
              <a:t>rozbíhavé</a:t>
            </a:r>
          </a:p>
          <a:p>
            <a:r>
              <a:rPr lang="cs-CZ" b="1" u="sng" dirty="0" smtClean="0">
                <a:solidFill>
                  <a:srgbClr val="FF0000"/>
                </a:solidFill>
              </a:rPr>
              <a:t>VYPUKLÉ</a:t>
            </a:r>
            <a:r>
              <a:rPr lang="cs-CZ" b="1" dirty="0" smtClean="0"/>
              <a:t> ZRCADLO </a:t>
            </a:r>
            <a:r>
              <a:rPr lang="cs-CZ" b="1" dirty="0" smtClean="0">
                <a:solidFill>
                  <a:srgbClr val="FF0000"/>
                </a:solidFill>
              </a:rPr>
              <a:t>MÁ </a:t>
            </a:r>
            <a:r>
              <a:rPr lang="cs-CZ" b="1" u="sng" dirty="0" smtClean="0">
                <a:solidFill>
                  <a:srgbClr val="FF0000"/>
                </a:solidFill>
              </a:rPr>
              <a:t>ZDÁNLIVÉ</a:t>
            </a:r>
            <a:r>
              <a:rPr lang="cs-CZ" b="1" dirty="0" smtClean="0">
                <a:solidFill>
                  <a:srgbClr val="FF0000"/>
                </a:solidFill>
              </a:rPr>
              <a:t> OHNISKO</a:t>
            </a:r>
          </a:p>
          <a:p>
            <a:endParaRPr lang="cs-CZ" b="1" dirty="0" smtClean="0">
              <a:solidFill>
                <a:srgbClr val="FF0000"/>
              </a:solidFill>
            </a:endParaRPr>
          </a:p>
          <a:p>
            <a:endParaRPr lang="cs-CZ" b="1" dirty="0">
              <a:solidFill>
                <a:srgbClr val="FF0000"/>
              </a:solidFill>
            </a:endParaRPr>
          </a:p>
        </p:txBody>
      </p:sp>
      <p:graphicFrame>
        <p:nvGraphicFramePr>
          <p:cNvPr id="8" name="Objekt 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908468424"/>
              </p:ext>
            </p:extLst>
          </p:nvPr>
        </p:nvGraphicFramePr>
        <p:xfrm>
          <a:off x="4514850" y="3321050"/>
          <a:ext cx="114300" cy="2159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3012" name="Rovnice" r:id="rId3" imgW="114120" imgH="215640" progId="Equation.3">
                  <p:embed/>
                </p:oleObj>
              </mc:Choice>
              <mc:Fallback>
                <p:oleObj name="Rovnice" r:id="rId3" imgW="114120" imgH="21564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4514850" y="3321050"/>
                        <a:ext cx="114300" cy="2159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14" name="Ohnutý pruh 13"/>
          <p:cNvSpPr/>
          <p:nvPr/>
        </p:nvSpPr>
        <p:spPr>
          <a:xfrm rot="16389261">
            <a:off x="3896118" y="2611843"/>
            <a:ext cx="3062419" cy="2824350"/>
          </a:xfrm>
          <a:prstGeom prst="blockArc">
            <a:avLst>
              <a:gd name="adj1" fmla="val 11285967"/>
              <a:gd name="adj2" fmla="val 20281703"/>
              <a:gd name="adj3" fmla="val 578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8" name="Ohnutý pruh 17"/>
          <p:cNvSpPr/>
          <p:nvPr/>
        </p:nvSpPr>
        <p:spPr>
          <a:xfrm rot="16389261">
            <a:off x="3927568" y="2645073"/>
            <a:ext cx="3062419" cy="2761354"/>
          </a:xfrm>
          <a:prstGeom prst="blockArc">
            <a:avLst>
              <a:gd name="adj1" fmla="val 11285967"/>
              <a:gd name="adj2" fmla="val 20301849"/>
              <a:gd name="adj3" fmla="val 7649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5794199" y="4259770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70C0"/>
                </a:solidFill>
              </a:rPr>
              <a:t>C</a:t>
            </a:r>
            <a:endParaRPr lang="cs-CZ" sz="4000" dirty="0">
              <a:solidFill>
                <a:srgbClr val="0070C0"/>
              </a:solidFill>
            </a:endParaRPr>
          </a:p>
        </p:txBody>
      </p:sp>
      <p:sp>
        <p:nvSpPr>
          <p:cNvPr id="27" name="Vývojový diagram: spojnice 26"/>
          <p:cNvSpPr/>
          <p:nvPr/>
        </p:nvSpPr>
        <p:spPr>
          <a:xfrm>
            <a:off x="3933034" y="3969060"/>
            <a:ext cx="206917" cy="216024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Vývojový diagram: spojnice 27"/>
          <p:cNvSpPr/>
          <p:nvPr/>
        </p:nvSpPr>
        <p:spPr>
          <a:xfrm>
            <a:off x="5614400" y="3939682"/>
            <a:ext cx="206917" cy="216024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TextovéPole 28"/>
          <p:cNvSpPr txBox="1"/>
          <p:nvPr/>
        </p:nvSpPr>
        <p:spPr>
          <a:xfrm>
            <a:off x="3509513" y="4322678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C00000"/>
                </a:solidFill>
              </a:rPr>
              <a:t>V</a:t>
            </a:r>
            <a:endParaRPr lang="cs-CZ" sz="4000" dirty="0">
              <a:solidFill>
                <a:srgbClr val="C00000"/>
              </a:solidFill>
            </a:endParaRPr>
          </a:p>
        </p:txBody>
      </p:sp>
      <p:cxnSp>
        <p:nvCxnSpPr>
          <p:cNvPr id="32" name="Přímá spojnice 31"/>
          <p:cNvCxnSpPr/>
          <p:nvPr/>
        </p:nvCxnSpPr>
        <p:spPr>
          <a:xfrm>
            <a:off x="395536" y="4054782"/>
            <a:ext cx="8352928" cy="0"/>
          </a:xfrm>
          <a:prstGeom prst="line">
            <a:avLst/>
          </a:prstGeom>
          <a:ln w="22225"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TextovéPole 32"/>
          <p:cNvSpPr txBox="1"/>
          <p:nvPr/>
        </p:nvSpPr>
        <p:spPr>
          <a:xfrm>
            <a:off x="7825498" y="3599728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/>
              <a:t>O</a:t>
            </a:r>
            <a:endParaRPr lang="cs-CZ" b="1" i="1" dirty="0"/>
          </a:p>
        </p:txBody>
      </p:sp>
      <p:cxnSp>
        <p:nvCxnSpPr>
          <p:cNvPr id="7" name="Přímá spojnice se šipkou 6"/>
          <p:cNvCxnSpPr/>
          <p:nvPr/>
        </p:nvCxnSpPr>
        <p:spPr>
          <a:xfrm>
            <a:off x="778600" y="3599728"/>
            <a:ext cx="3375268" cy="0"/>
          </a:xfrm>
          <a:prstGeom prst="straightConnector1">
            <a:avLst/>
          </a:prstGeom>
          <a:ln w="31750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Vývojový diagram: spojnice 15"/>
          <p:cNvSpPr/>
          <p:nvPr/>
        </p:nvSpPr>
        <p:spPr>
          <a:xfrm>
            <a:off x="4788024" y="3956316"/>
            <a:ext cx="206917" cy="216024"/>
          </a:xfrm>
          <a:prstGeom prst="flowChartConnector">
            <a:avLst/>
          </a:prstGeom>
          <a:solidFill>
            <a:srgbClr val="57EE0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TextovéPole 16"/>
          <p:cNvSpPr txBox="1"/>
          <p:nvPr/>
        </p:nvSpPr>
        <p:spPr>
          <a:xfrm>
            <a:off x="4796576" y="4322678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57EE0C"/>
                </a:solidFill>
              </a:rPr>
              <a:t>F</a:t>
            </a:r>
            <a:endParaRPr lang="cs-CZ" sz="4000" dirty="0">
              <a:solidFill>
                <a:srgbClr val="57EE0C"/>
              </a:solidFill>
            </a:endParaRPr>
          </a:p>
        </p:txBody>
      </p:sp>
      <p:cxnSp>
        <p:nvCxnSpPr>
          <p:cNvPr id="19" name="Přímá spojnice se šipkou 18"/>
          <p:cNvCxnSpPr/>
          <p:nvPr/>
        </p:nvCxnSpPr>
        <p:spPr>
          <a:xfrm flipH="1" flipV="1">
            <a:off x="2546797" y="1628800"/>
            <a:ext cx="1607071" cy="1656184"/>
          </a:xfrm>
          <a:prstGeom prst="straightConnector1">
            <a:avLst/>
          </a:prstGeom>
          <a:ln w="38100">
            <a:solidFill>
              <a:srgbClr val="57EE0C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>
            <a:endCxn id="16" idx="1"/>
          </p:cNvCxnSpPr>
          <p:nvPr/>
        </p:nvCxnSpPr>
        <p:spPr>
          <a:xfrm>
            <a:off x="4139951" y="3584428"/>
            <a:ext cx="678375" cy="403524"/>
          </a:xfrm>
          <a:prstGeom prst="line">
            <a:avLst/>
          </a:prstGeom>
          <a:ln w="28575">
            <a:solidFill>
              <a:srgbClr val="57EE0C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/>
          <p:nvPr/>
        </p:nvCxnSpPr>
        <p:spPr>
          <a:xfrm>
            <a:off x="778600" y="4617990"/>
            <a:ext cx="3375268" cy="0"/>
          </a:xfrm>
          <a:prstGeom prst="straightConnector1">
            <a:avLst/>
          </a:prstGeom>
          <a:ln w="31750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>
            <a:off x="859162" y="3284984"/>
            <a:ext cx="3375268" cy="0"/>
          </a:xfrm>
          <a:prstGeom prst="straightConnector1">
            <a:avLst/>
          </a:prstGeom>
          <a:ln w="31750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/>
          <p:nvPr/>
        </p:nvCxnSpPr>
        <p:spPr>
          <a:xfrm>
            <a:off x="661224" y="4322678"/>
            <a:ext cx="3375268" cy="0"/>
          </a:xfrm>
          <a:prstGeom prst="straightConnector1">
            <a:avLst/>
          </a:prstGeom>
          <a:ln w="31750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 flipH="1" flipV="1">
            <a:off x="1916088" y="2285256"/>
            <a:ext cx="2376263" cy="1451572"/>
          </a:xfrm>
          <a:prstGeom prst="straightConnector1">
            <a:avLst/>
          </a:prstGeom>
          <a:ln w="38100">
            <a:solidFill>
              <a:srgbClr val="57EE0C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se šipkou 25"/>
          <p:cNvCxnSpPr/>
          <p:nvPr/>
        </p:nvCxnSpPr>
        <p:spPr>
          <a:xfrm flipH="1">
            <a:off x="859164" y="4322678"/>
            <a:ext cx="3177328" cy="707886"/>
          </a:xfrm>
          <a:prstGeom prst="straightConnector1">
            <a:avLst/>
          </a:prstGeom>
          <a:ln w="38100">
            <a:solidFill>
              <a:srgbClr val="57EE0C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se šipkou 29"/>
          <p:cNvCxnSpPr/>
          <p:nvPr/>
        </p:nvCxnSpPr>
        <p:spPr>
          <a:xfrm flipH="1">
            <a:off x="1916088" y="4676621"/>
            <a:ext cx="2120404" cy="1488683"/>
          </a:xfrm>
          <a:prstGeom prst="straightConnector1">
            <a:avLst/>
          </a:prstGeom>
          <a:ln w="38100">
            <a:solidFill>
              <a:srgbClr val="57EE0C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>
            <a:endCxn id="16" idx="6"/>
          </p:cNvCxnSpPr>
          <p:nvPr/>
        </p:nvCxnSpPr>
        <p:spPr>
          <a:xfrm>
            <a:off x="4153868" y="3284984"/>
            <a:ext cx="841073" cy="779344"/>
          </a:xfrm>
          <a:prstGeom prst="line">
            <a:avLst/>
          </a:prstGeom>
          <a:ln w="28575">
            <a:solidFill>
              <a:srgbClr val="57EE0C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>
            <a:endCxn id="16" idx="5"/>
          </p:cNvCxnSpPr>
          <p:nvPr/>
        </p:nvCxnSpPr>
        <p:spPr>
          <a:xfrm flipV="1">
            <a:off x="3995936" y="4140704"/>
            <a:ext cx="968703" cy="200456"/>
          </a:xfrm>
          <a:prstGeom prst="line">
            <a:avLst/>
          </a:prstGeom>
          <a:ln w="28575">
            <a:solidFill>
              <a:srgbClr val="57EE0C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>
            <a:endCxn id="16" idx="6"/>
          </p:cNvCxnSpPr>
          <p:nvPr/>
        </p:nvCxnSpPr>
        <p:spPr>
          <a:xfrm flipV="1">
            <a:off x="4139951" y="4064328"/>
            <a:ext cx="854990" cy="553662"/>
          </a:xfrm>
          <a:prstGeom prst="line">
            <a:avLst/>
          </a:prstGeom>
          <a:ln w="28575">
            <a:solidFill>
              <a:srgbClr val="57EE0C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184723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7030A0"/>
                </a:solidFill>
              </a:rPr>
              <a:t>ZNAMÉNKOVÁ KONVENCE ZRCADEL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 w="28575">
            <a:noFill/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ZA </a:t>
            </a:r>
            <a:r>
              <a:rPr lang="cs-CZ" b="1" dirty="0" smtClean="0">
                <a:solidFill>
                  <a:srgbClr val="FF0000"/>
                </a:solidFill>
              </a:rPr>
              <a:t>KLADNÉ</a:t>
            </a:r>
            <a:r>
              <a:rPr lang="cs-CZ" dirty="0" smtClean="0"/>
              <a:t> POVAŽUJEME U ZRCADEL VŠECHNY VZÁLENOSTI, KTERÉ LEŽÍ V PROSTORU </a:t>
            </a:r>
            <a:r>
              <a:rPr lang="cs-CZ" b="1" dirty="0" smtClean="0">
                <a:solidFill>
                  <a:srgbClr val="FF0000"/>
                </a:solidFill>
              </a:rPr>
              <a:t>PŘED</a:t>
            </a:r>
            <a:r>
              <a:rPr lang="cs-CZ" dirty="0" smtClean="0"/>
              <a:t> ZRCADLÍCÍ PLOCHOU.</a:t>
            </a:r>
            <a:endParaRPr lang="cs-CZ" dirty="0"/>
          </a:p>
          <a:p>
            <a:endParaRPr lang="cs-CZ" b="1" dirty="0" smtClean="0"/>
          </a:p>
          <a:p>
            <a:endParaRPr lang="cs-CZ" b="1" dirty="0"/>
          </a:p>
          <a:p>
            <a:pPr marL="0" indent="0">
              <a:buNone/>
            </a:pPr>
            <a:r>
              <a:rPr lang="cs-CZ" b="1" dirty="0" smtClean="0">
                <a:latin typeface="Arial"/>
                <a:cs typeface="Arial"/>
              </a:rPr>
              <a:t>	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6208110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7030A0"/>
                </a:solidFill>
              </a:rPr>
              <a:t>ZNAMÉNKOVÁ KONVENCE ZRCADEL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 w="28575">
            <a:noFill/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ZA </a:t>
            </a:r>
            <a:r>
              <a:rPr lang="cs-CZ" b="1" dirty="0" smtClean="0">
                <a:solidFill>
                  <a:srgbClr val="FF0000"/>
                </a:solidFill>
              </a:rPr>
              <a:t>KLADNÉ</a:t>
            </a:r>
            <a:r>
              <a:rPr lang="cs-CZ" dirty="0" smtClean="0"/>
              <a:t> POVAŽUJEME U ZRCADEL VŠECHNY VZÁLENOSTI, KTERÉ LEŽÍ V PROSTORU </a:t>
            </a:r>
            <a:r>
              <a:rPr lang="cs-CZ" b="1" dirty="0" smtClean="0">
                <a:solidFill>
                  <a:srgbClr val="FF0000"/>
                </a:solidFill>
              </a:rPr>
              <a:t>PŘED</a:t>
            </a:r>
            <a:r>
              <a:rPr lang="cs-CZ" dirty="0" smtClean="0"/>
              <a:t> ZRCADLÍCÍ PLOCHOU.</a:t>
            </a:r>
          </a:p>
          <a:p>
            <a:pPr marL="0" indent="0">
              <a:buNone/>
            </a:pPr>
            <a:r>
              <a:rPr lang="cs-CZ" dirty="0" smtClean="0"/>
              <a:t>TZN. U </a:t>
            </a:r>
            <a:r>
              <a:rPr lang="cs-CZ" b="1" dirty="0" smtClean="0">
                <a:solidFill>
                  <a:srgbClr val="7030A0"/>
                </a:solidFill>
              </a:rPr>
              <a:t>DUTÉHO</a:t>
            </a:r>
            <a:r>
              <a:rPr lang="cs-CZ" dirty="0" smtClean="0"/>
              <a:t> ZRCADLA JE </a:t>
            </a:r>
            <a:endParaRPr lang="cs-CZ" dirty="0"/>
          </a:p>
          <a:p>
            <a:pPr marL="0" indent="0">
              <a:buNone/>
            </a:pPr>
            <a:r>
              <a:rPr lang="cs-CZ" b="1" dirty="0" smtClean="0">
                <a:latin typeface="Arial"/>
                <a:cs typeface="Arial"/>
              </a:rPr>
              <a:t>	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1689448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7030A0"/>
                </a:solidFill>
              </a:rPr>
              <a:t>ZNAMÉNKOVÁ KONVENCE ZRCADEL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 w="28575">
            <a:noFill/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ZA </a:t>
            </a:r>
            <a:r>
              <a:rPr lang="cs-CZ" b="1" dirty="0" smtClean="0">
                <a:solidFill>
                  <a:srgbClr val="FF0000"/>
                </a:solidFill>
              </a:rPr>
              <a:t>KLADNÉ</a:t>
            </a:r>
            <a:r>
              <a:rPr lang="cs-CZ" dirty="0" smtClean="0"/>
              <a:t> POVAŽUJEME U ZRCADEL VŠECHNY VZÁLENOSTI, KTERÉ LEŽÍ V PROSTORU </a:t>
            </a:r>
            <a:r>
              <a:rPr lang="cs-CZ" b="1" dirty="0" smtClean="0">
                <a:solidFill>
                  <a:srgbClr val="FF0000"/>
                </a:solidFill>
              </a:rPr>
              <a:t>PŘED</a:t>
            </a:r>
            <a:r>
              <a:rPr lang="cs-CZ" dirty="0" smtClean="0"/>
              <a:t> ZRCADLÍCÍ PLOCHOU.</a:t>
            </a:r>
          </a:p>
          <a:p>
            <a:pPr marL="0" indent="0">
              <a:buNone/>
            </a:pPr>
            <a:r>
              <a:rPr lang="cs-CZ" dirty="0" smtClean="0"/>
              <a:t>TZN. U </a:t>
            </a:r>
            <a:r>
              <a:rPr lang="cs-CZ" b="1" dirty="0" smtClean="0">
                <a:solidFill>
                  <a:srgbClr val="7030A0"/>
                </a:solidFill>
              </a:rPr>
              <a:t>DUTÉHO</a:t>
            </a:r>
            <a:r>
              <a:rPr lang="cs-CZ" dirty="0" smtClean="0"/>
              <a:t> ZRCADLA JE </a:t>
            </a:r>
            <a:endParaRPr lang="cs-CZ" dirty="0"/>
          </a:p>
          <a:p>
            <a:r>
              <a:rPr lang="cs-CZ" dirty="0" smtClean="0"/>
              <a:t>ohnisková vzdálenost </a:t>
            </a:r>
            <a:r>
              <a:rPr lang="cs-CZ" b="1" dirty="0" smtClean="0">
                <a:solidFill>
                  <a:srgbClr val="00B050"/>
                </a:solidFill>
              </a:rPr>
              <a:t>f</a:t>
            </a:r>
            <a:r>
              <a:rPr lang="cs-CZ" dirty="0" smtClean="0"/>
              <a:t> kladná </a:t>
            </a:r>
            <a:r>
              <a:rPr lang="en-US" dirty="0" smtClean="0"/>
              <a:t>		</a:t>
            </a:r>
            <a:r>
              <a:rPr lang="cs-CZ" b="1" dirty="0" smtClean="0">
                <a:solidFill>
                  <a:srgbClr val="00B050"/>
                </a:solidFill>
              </a:rPr>
              <a:t>f</a:t>
            </a:r>
            <a:r>
              <a:rPr lang="en-US" b="1" dirty="0" smtClean="0">
                <a:solidFill>
                  <a:srgbClr val="00B050"/>
                </a:solidFill>
              </a:rPr>
              <a:t>  </a:t>
            </a:r>
            <a:r>
              <a:rPr lang="en-US" b="1" dirty="0" smtClean="0">
                <a:solidFill>
                  <a:srgbClr val="00B050"/>
                </a:solidFill>
                <a:latin typeface="Arial"/>
                <a:cs typeface="Arial"/>
              </a:rPr>
              <a:t>&gt; 0</a:t>
            </a:r>
            <a:endParaRPr lang="cs-CZ" b="1" dirty="0" smtClean="0">
              <a:solidFill>
                <a:srgbClr val="00B050"/>
              </a:solidFill>
            </a:endParaRPr>
          </a:p>
          <a:p>
            <a:endParaRPr lang="cs-CZ" b="1" dirty="0"/>
          </a:p>
          <a:p>
            <a:pPr marL="0" indent="0">
              <a:buNone/>
            </a:pPr>
            <a:r>
              <a:rPr lang="cs-CZ" b="1" dirty="0" smtClean="0">
                <a:latin typeface="Arial"/>
                <a:cs typeface="Arial"/>
              </a:rPr>
              <a:t>	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6072361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7030A0"/>
                </a:solidFill>
              </a:rPr>
              <a:t>ZNAMÉNKOVÁ KONVENCE ZRCADEL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 w="28575">
            <a:noFill/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ZA </a:t>
            </a:r>
            <a:r>
              <a:rPr lang="cs-CZ" b="1" dirty="0" smtClean="0">
                <a:solidFill>
                  <a:srgbClr val="FF0000"/>
                </a:solidFill>
              </a:rPr>
              <a:t>KLADNÉ</a:t>
            </a:r>
            <a:r>
              <a:rPr lang="cs-CZ" dirty="0" smtClean="0"/>
              <a:t> POVAŽUJEME U ZRCADEL VŠECHNY VZÁLENOSTI, KTERÉ LEŽÍ V PROSTORU </a:t>
            </a:r>
            <a:r>
              <a:rPr lang="cs-CZ" b="1" dirty="0" smtClean="0">
                <a:solidFill>
                  <a:srgbClr val="FF0000"/>
                </a:solidFill>
              </a:rPr>
              <a:t>PŘED</a:t>
            </a:r>
            <a:r>
              <a:rPr lang="cs-CZ" dirty="0" smtClean="0"/>
              <a:t> ZRCADLÍCÍ PLOCHOU.</a:t>
            </a:r>
          </a:p>
          <a:p>
            <a:pPr marL="0" indent="0">
              <a:buNone/>
            </a:pPr>
            <a:r>
              <a:rPr lang="cs-CZ" dirty="0" smtClean="0"/>
              <a:t>TZN. U </a:t>
            </a:r>
            <a:r>
              <a:rPr lang="cs-CZ" b="1" dirty="0" smtClean="0">
                <a:solidFill>
                  <a:srgbClr val="7030A0"/>
                </a:solidFill>
              </a:rPr>
              <a:t>DUTÉHO</a:t>
            </a:r>
            <a:r>
              <a:rPr lang="cs-CZ" dirty="0" smtClean="0"/>
              <a:t> ZRCADLA JE </a:t>
            </a:r>
            <a:endParaRPr lang="cs-CZ" dirty="0"/>
          </a:p>
          <a:p>
            <a:r>
              <a:rPr lang="cs-CZ" dirty="0" smtClean="0"/>
              <a:t>ohnisková vzdálenost </a:t>
            </a:r>
            <a:r>
              <a:rPr lang="cs-CZ" b="1" dirty="0" smtClean="0">
                <a:solidFill>
                  <a:srgbClr val="00B050"/>
                </a:solidFill>
              </a:rPr>
              <a:t>f</a:t>
            </a:r>
            <a:r>
              <a:rPr lang="cs-CZ" dirty="0" smtClean="0"/>
              <a:t> kladná </a:t>
            </a:r>
            <a:r>
              <a:rPr lang="en-US" dirty="0" smtClean="0"/>
              <a:t>		</a:t>
            </a:r>
            <a:r>
              <a:rPr lang="cs-CZ" b="1" dirty="0" smtClean="0">
                <a:solidFill>
                  <a:srgbClr val="00B050"/>
                </a:solidFill>
              </a:rPr>
              <a:t>f</a:t>
            </a:r>
            <a:r>
              <a:rPr lang="en-US" b="1" dirty="0" smtClean="0">
                <a:solidFill>
                  <a:srgbClr val="00B050"/>
                </a:solidFill>
              </a:rPr>
              <a:t>  </a:t>
            </a:r>
            <a:r>
              <a:rPr lang="en-US" b="1" dirty="0" smtClean="0">
                <a:solidFill>
                  <a:srgbClr val="00B050"/>
                </a:solidFill>
                <a:latin typeface="Arial"/>
                <a:cs typeface="Arial"/>
              </a:rPr>
              <a:t>&gt; 0</a:t>
            </a:r>
            <a:endParaRPr lang="cs-CZ" b="1" dirty="0" smtClean="0">
              <a:solidFill>
                <a:srgbClr val="00B050"/>
              </a:solidFill>
            </a:endParaRPr>
          </a:p>
          <a:p>
            <a:r>
              <a:rPr lang="en-US" dirty="0"/>
              <a:t>p</a:t>
            </a:r>
            <a:r>
              <a:rPr lang="cs-CZ" dirty="0" err="1" smtClean="0"/>
              <a:t>oloměr</a:t>
            </a:r>
            <a:r>
              <a:rPr lang="cs-CZ" dirty="0" smtClean="0"/>
              <a:t> křivosti </a:t>
            </a:r>
            <a:r>
              <a:rPr lang="cs-CZ" b="1" dirty="0" smtClean="0">
                <a:solidFill>
                  <a:srgbClr val="0070C0"/>
                </a:solidFill>
              </a:rPr>
              <a:t>r </a:t>
            </a:r>
            <a:r>
              <a:rPr lang="cs-CZ" dirty="0" err="1" smtClean="0"/>
              <a:t>kla</a:t>
            </a:r>
            <a:r>
              <a:rPr lang="en-US" dirty="0" smtClean="0"/>
              <a:t>d</a:t>
            </a:r>
            <a:r>
              <a:rPr lang="cs-CZ" dirty="0" smtClean="0"/>
              <a:t>ný</a:t>
            </a:r>
            <a:r>
              <a:rPr lang="en-US" dirty="0" smtClean="0"/>
              <a:t>			</a:t>
            </a:r>
            <a:r>
              <a:rPr lang="en-US" b="1" dirty="0" smtClean="0">
                <a:solidFill>
                  <a:srgbClr val="0070C0"/>
                </a:solidFill>
              </a:rPr>
              <a:t>r</a:t>
            </a:r>
            <a:r>
              <a:rPr lang="en-US" b="1" dirty="0" smtClean="0">
                <a:solidFill>
                  <a:srgbClr val="0070C0"/>
                </a:solidFill>
              </a:rPr>
              <a:t>  </a:t>
            </a:r>
            <a:r>
              <a:rPr lang="en-US" b="1" dirty="0">
                <a:solidFill>
                  <a:srgbClr val="0070C0"/>
                </a:solidFill>
                <a:latin typeface="Arial"/>
                <a:cs typeface="Arial"/>
              </a:rPr>
              <a:t>&gt; </a:t>
            </a:r>
            <a:r>
              <a:rPr lang="en-US" b="1" dirty="0" smtClean="0">
                <a:solidFill>
                  <a:srgbClr val="0070C0"/>
                </a:solidFill>
                <a:latin typeface="Arial"/>
                <a:cs typeface="Arial"/>
              </a:rPr>
              <a:t>0</a:t>
            </a:r>
            <a:r>
              <a:rPr lang="en-US" b="1" dirty="0" smtClean="0"/>
              <a:t>	</a:t>
            </a:r>
            <a:endParaRPr lang="cs-CZ" b="1" dirty="0" smtClean="0"/>
          </a:p>
          <a:p>
            <a:endParaRPr lang="cs-CZ" b="1" dirty="0"/>
          </a:p>
          <a:p>
            <a:pPr marL="0" indent="0">
              <a:buNone/>
            </a:pPr>
            <a:r>
              <a:rPr lang="cs-CZ" b="1" dirty="0" smtClean="0">
                <a:latin typeface="Arial"/>
                <a:cs typeface="Arial"/>
              </a:rPr>
              <a:t>	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6072361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>
            <a:noAutofit/>
          </a:bodyPr>
          <a:lstStyle/>
          <a:p>
            <a:r>
              <a:rPr lang="cs-CZ" sz="3400" b="1" dirty="0">
                <a:solidFill>
                  <a:srgbClr val="7030A0"/>
                </a:solidFill>
              </a:rPr>
              <a:t>DUTÉ </a:t>
            </a:r>
            <a:r>
              <a:rPr lang="cs-CZ" sz="3400" b="1" dirty="0" smtClean="0">
                <a:solidFill>
                  <a:srgbClr val="7030A0"/>
                </a:solidFill>
              </a:rPr>
              <a:t>ZRCADLO - UKÁZKA</a:t>
            </a:r>
            <a:endParaRPr lang="cs-CZ" sz="3400" b="1" dirty="0">
              <a:solidFill>
                <a:srgbClr val="7030A0"/>
              </a:solidFill>
            </a:endParaRPr>
          </a:p>
        </p:txBody>
      </p:sp>
      <p:graphicFrame>
        <p:nvGraphicFramePr>
          <p:cNvPr id="8" name="Objekt 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177499901"/>
              </p:ext>
            </p:extLst>
          </p:nvPr>
        </p:nvGraphicFramePr>
        <p:xfrm>
          <a:off x="4514850" y="3321050"/>
          <a:ext cx="114300" cy="2159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4037" name="Rovnice" r:id="rId3" imgW="114120" imgH="215640" progId="Equation.3">
                  <p:embed/>
                </p:oleObj>
              </mc:Choice>
              <mc:Fallback>
                <p:oleObj name="Rovnice" r:id="rId3" imgW="114120" imgH="21564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4514850" y="3321050"/>
                        <a:ext cx="114300" cy="2159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14" name="Ohnutý pruh 13"/>
          <p:cNvSpPr/>
          <p:nvPr/>
        </p:nvSpPr>
        <p:spPr>
          <a:xfrm rot="5055005">
            <a:off x="2823488" y="2114692"/>
            <a:ext cx="3062419" cy="3049212"/>
          </a:xfrm>
          <a:prstGeom prst="blockArc">
            <a:avLst>
              <a:gd name="adj1" fmla="val 13161818"/>
              <a:gd name="adj2" fmla="val 20281703"/>
              <a:gd name="adj3" fmla="val 578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 w="317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8" name="Ohnutý pruh 17"/>
          <p:cNvSpPr/>
          <p:nvPr/>
        </p:nvSpPr>
        <p:spPr>
          <a:xfrm rot="6240292">
            <a:off x="3114714" y="2422592"/>
            <a:ext cx="3195316" cy="2604948"/>
          </a:xfrm>
          <a:prstGeom prst="blockArc">
            <a:avLst>
              <a:gd name="adj1" fmla="val 11278934"/>
              <a:gd name="adj2" fmla="val 19882848"/>
              <a:gd name="adj3" fmla="val 5315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3911254" y="4077072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70C0"/>
                </a:solidFill>
              </a:rPr>
              <a:t>C</a:t>
            </a:r>
            <a:endParaRPr lang="cs-CZ" sz="4000" dirty="0">
              <a:solidFill>
                <a:srgbClr val="0070C0"/>
              </a:solidFill>
            </a:endParaRPr>
          </a:p>
        </p:txBody>
      </p:sp>
      <p:sp>
        <p:nvSpPr>
          <p:cNvPr id="27" name="Vývojový diagram: spojnice 26"/>
          <p:cNvSpPr/>
          <p:nvPr/>
        </p:nvSpPr>
        <p:spPr>
          <a:xfrm>
            <a:off x="5881370" y="3646995"/>
            <a:ext cx="206917" cy="216024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Vývojový diagram: spojnice 27"/>
          <p:cNvSpPr/>
          <p:nvPr/>
        </p:nvSpPr>
        <p:spPr>
          <a:xfrm>
            <a:off x="4354697" y="3646995"/>
            <a:ext cx="206917" cy="216024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TextovéPole 28"/>
          <p:cNvSpPr txBox="1"/>
          <p:nvPr/>
        </p:nvSpPr>
        <p:spPr>
          <a:xfrm>
            <a:off x="6119559" y="3928446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C00000"/>
                </a:solidFill>
              </a:rPr>
              <a:t>V</a:t>
            </a:r>
            <a:endParaRPr lang="cs-CZ" sz="4000" dirty="0">
              <a:solidFill>
                <a:srgbClr val="C00000"/>
              </a:solidFill>
            </a:endParaRPr>
          </a:p>
        </p:txBody>
      </p:sp>
      <p:cxnSp>
        <p:nvCxnSpPr>
          <p:cNvPr id="32" name="Přímá spojnice 31"/>
          <p:cNvCxnSpPr/>
          <p:nvPr/>
        </p:nvCxnSpPr>
        <p:spPr>
          <a:xfrm>
            <a:off x="385150" y="3766202"/>
            <a:ext cx="8352928" cy="0"/>
          </a:xfrm>
          <a:prstGeom prst="line">
            <a:avLst/>
          </a:prstGeom>
          <a:ln w="22225"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TextovéPole 32"/>
          <p:cNvSpPr txBox="1"/>
          <p:nvPr/>
        </p:nvSpPr>
        <p:spPr>
          <a:xfrm>
            <a:off x="7825498" y="3382268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/>
              <a:t>O</a:t>
            </a:r>
            <a:endParaRPr lang="cs-CZ" b="1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4000" b="1" dirty="0" err="1" smtClean="0">
                <a:solidFill>
                  <a:srgbClr val="57EE0C"/>
                </a:solidFill>
              </a:rPr>
              <a:t>ohnisko</a:t>
            </a:r>
            <a:r>
              <a:rPr lang="en-US" sz="4000" b="1" dirty="0" smtClean="0">
                <a:solidFill>
                  <a:srgbClr val="57EE0C"/>
                </a:solidFill>
              </a:rPr>
              <a:t> F je </a:t>
            </a:r>
            <a:r>
              <a:rPr lang="en-US" sz="4000" b="1" dirty="0" err="1" smtClean="0">
                <a:solidFill>
                  <a:srgbClr val="FF0000"/>
                </a:solidFill>
              </a:rPr>
              <a:t>skute</a:t>
            </a:r>
            <a:r>
              <a:rPr lang="cs-CZ" sz="4000" b="1" dirty="0" err="1" smtClean="0">
                <a:solidFill>
                  <a:srgbClr val="FF0000"/>
                </a:solidFill>
              </a:rPr>
              <a:t>čné</a:t>
            </a:r>
            <a:endParaRPr lang="cs-CZ" sz="4000" b="1" dirty="0" smtClean="0">
              <a:solidFill>
                <a:srgbClr val="FF0000"/>
              </a:solidFill>
            </a:endParaRPr>
          </a:p>
          <a:p>
            <a:r>
              <a:rPr lang="cs-CZ" sz="4000" b="1" dirty="0" smtClean="0">
                <a:solidFill>
                  <a:srgbClr val="00B050"/>
                </a:solidFill>
              </a:rPr>
              <a:t>f</a:t>
            </a:r>
            <a:r>
              <a:rPr lang="en-US" sz="4000" b="1" dirty="0">
                <a:solidFill>
                  <a:srgbClr val="00B050"/>
                </a:solidFill>
              </a:rPr>
              <a:t> </a:t>
            </a:r>
            <a:r>
              <a:rPr lang="en-US" sz="4000" b="1" dirty="0" smtClean="0">
                <a:solidFill>
                  <a:srgbClr val="00B050"/>
                </a:solidFill>
              </a:rPr>
              <a:t> &gt; 0</a:t>
            </a:r>
          </a:p>
          <a:p>
            <a:r>
              <a:rPr lang="en-US" sz="4000" b="1" dirty="0" smtClean="0">
                <a:solidFill>
                  <a:srgbClr val="0070C0"/>
                </a:solidFill>
              </a:rPr>
              <a:t>r </a:t>
            </a:r>
            <a:r>
              <a:rPr lang="en-US" sz="4000" b="1" dirty="0">
                <a:solidFill>
                  <a:srgbClr val="0070C0"/>
                </a:solidFill>
              </a:rPr>
              <a:t>&gt; 0</a:t>
            </a:r>
            <a:endParaRPr lang="cs-CZ" sz="4000" b="1" dirty="0" smtClean="0">
              <a:solidFill>
                <a:srgbClr val="0070C0"/>
              </a:solidFill>
            </a:endParaRPr>
          </a:p>
        </p:txBody>
      </p:sp>
      <p:sp>
        <p:nvSpPr>
          <p:cNvPr id="15" name="Vývojový diagram: spojnice 14"/>
          <p:cNvSpPr/>
          <p:nvPr/>
        </p:nvSpPr>
        <p:spPr>
          <a:xfrm>
            <a:off x="5148064" y="3639298"/>
            <a:ext cx="206917" cy="216024"/>
          </a:xfrm>
          <a:prstGeom prst="flowChartConnector">
            <a:avLst/>
          </a:prstGeom>
          <a:solidFill>
            <a:srgbClr val="57EE0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extovéPole 15"/>
          <p:cNvSpPr txBox="1"/>
          <p:nvPr/>
        </p:nvSpPr>
        <p:spPr>
          <a:xfrm>
            <a:off x="5354981" y="3790305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>
                <a:solidFill>
                  <a:srgbClr val="57EE0C"/>
                </a:solidFill>
              </a:rPr>
              <a:t>F</a:t>
            </a:r>
          </a:p>
        </p:txBody>
      </p:sp>
      <p:cxnSp>
        <p:nvCxnSpPr>
          <p:cNvPr id="5" name="Přímá spojnice 4"/>
          <p:cNvCxnSpPr/>
          <p:nvPr/>
        </p:nvCxnSpPr>
        <p:spPr>
          <a:xfrm>
            <a:off x="4458155" y="2691678"/>
            <a:ext cx="0" cy="1033388"/>
          </a:xfrm>
          <a:prstGeom prst="line">
            <a:avLst/>
          </a:prstGeom>
          <a:ln w="31750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5246534" y="2691678"/>
            <a:ext cx="0" cy="1033388"/>
          </a:xfrm>
          <a:prstGeom prst="line">
            <a:avLst/>
          </a:prstGeom>
          <a:ln w="31750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4458155" y="3918810"/>
            <a:ext cx="26759" cy="1770790"/>
          </a:xfrm>
          <a:prstGeom prst="line">
            <a:avLst/>
          </a:prstGeom>
          <a:ln w="31750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5984828" y="3927351"/>
            <a:ext cx="26759" cy="1770790"/>
          </a:xfrm>
          <a:prstGeom prst="line">
            <a:avLst/>
          </a:prstGeom>
          <a:ln w="31750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>
            <a:off x="4484914" y="3068960"/>
            <a:ext cx="761620" cy="0"/>
          </a:xfrm>
          <a:prstGeom prst="straightConnector1">
            <a:avLst/>
          </a:prstGeom>
          <a:ln w="38100">
            <a:solidFill>
              <a:srgbClr val="00B05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ovéPole 20"/>
          <p:cNvSpPr txBox="1"/>
          <p:nvPr/>
        </p:nvSpPr>
        <p:spPr>
          <a:xfrm>
            <a:off x="4561614" y="2348880"/>
            <a:ext cx="58645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b="1" dirty="0">
                <a:solidFill>
                  <a:srgbClr val="00B050"/>
                </a:solidFill>
              </a:rPr>
              <a:t>f</a:t>
            </a:r>
            <a:endParaRPr lang="cs-CZ" sz="4000" b="1" dirty="0">
              <a:solidFill>
                <a:srgbClr val="00B050"/>
              </a:solidFill>
            </a:endParaRPr>
          </a:p>
        </p:txBody>
      </p:sp>
      <p:cxnSp>
        <p:nvCxnSpPr>
          <p:cNvPr id="26" name="Přímá spojnice se šipkou 25"/>
          <p:cNvCxnSpPr/>
          <p:nvPr/>
        </p:nvCxnSpPr>
        <p:spPr>
          <a:xfrm>
            <a:off x="4484914" y="5315549"/>
            <a:ext cx="1499914" cy="0"/>
          </a:xfrm>
          <a:prstGeom prst="straightConnector1">
            <a:avLst/>
          </a:prstGeom>
          <a:ln w="38100">
            <a:solidFill>
              <a:srgbClr val="0070C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TextovéPole 33"/>
          <p:cNvSpPr txBox="1"/>
          <p:nvPr/>
        </p:nvSpPr>
        <p:spPr>
          <a:xfrm>
            <a:off x="4679021" y="5315549"/>
            <a:ext cx="73330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b="1" dirty="0" smtClean="0">
                <a:solidFill>
                  <a:srgbClr val="0070C0"/>
                </a:solidFill>
              </a:rPr>
              <a:t>r</a:t>
            </a:r>
            <a:endParaRPr lang="cs-CZ" sz="40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574740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4000"/>
                            </p:stCondLst>
                            <p:childTnLst>
                              <p:par>
                                <p:cTn id="3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4500"/>
                            </p:stCondLst>
                            <p:childTnLst>
                              <p:par>
                                <p:cTn id="4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5000"/>
                            </p:stCondLst>
                            <p:childTnLst>
                              <p:par>
                                <p:cTn id="4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/>
      <p:bldP spid="34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7030A0"/>
                </a:solidFill>
              </a:rPr>
              <a:t>ZNAMÉNKOVÁ KONVENCE ZRCADEL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 w="28575">
            <a:noFill/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ZA </a:t>
            </a:r>
            <a:r>
              <a:rPr lang="en-US" b="1" dirty="0" smtClean="0">
                <a:solidFill>
                  <a:schemeClr val="accent6">
                    <a:lumMod val="50000"/>
                  </a:schemeClr>
                </a:solidFill>
              </a:rPr>
              <a:t>Z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Á</a:t>
            </a:r>
            <a:r>
              <a:rPr lang="en-US" b="1" dirty="0" smtClean="0">
                <a:solidFill>
                  <a:schemeClr val="accent6">
                    <a:lumMod val="50000"/>
                  </a:schemeClr>
                </a:solidFill>
              </a:rPr>
              <a:t>PORN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É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dirty="0" smtClean="0"/>
              <a:t>POVAŽUJEME U ZRCADEL VŠECHNY VZÁLENOSTI, KTERÉ LEŽÍ V PROSTORU 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ZA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dirty="0" smtClean="0"/>
              <a:t>ZRCADLÍCÍ PLOCHOU.</a:t>
            </a:r>
          </a:p>
          <a:p>
            <a:pPr marL="0" indent="0">
              <a:buNone/>
            </a:pPr>
            <a:r>
              <a:rPr lang="cs-CZ" dirty="0" smtClean="0"/>
              <a:t>TZN. U </a:t>
            </a:r>
            <a:r>
              <a:rPr lang="cs-CZ" b="1" dirty="0" smtClean="0">
                <a:solidFill>
                  <a:srgbClr val="00B050"/>
                </a:solidFill>
              </a:rPr>
              <a:t>VYPUKLÉHO</a:t>
            </a:r>
            <a:r>
              <a:rPr lang="cs-CZ" dirty="0" smtClean="0"/>
              <a:t> ZRCADLA JE </a:t>
            </a:r>
            <a:endParaRPr lang="cs-CZ" dirty="0"/>
          </a:p>
          <a:p>
            <a:r>
              <a:rPr lang="cs-CZ" dirty="0" smtClean="0"/>
              <a:t>ohnisková vzdálenost </a:t>
            </a:r>
            <a:r>
              <a:rPr lang="cs-CZ" b="1" dirty="0" smtClean="0">
                <a:solidFill>
                  <a:srgbClr val="00B050"/>
                </a:solidFill>
              </a:rPr>
              <a:t>f</a:t>
            </a:r>
            <a:r>
              <a:rPr lang="cs-CZ" dirty="0" smtClean="0"/>
              <a:t> záporná</a:t>
            </a:r>
            <a:r>
              <a:rPr lang="en-US" dirty="0" smtClean="0"/>
              <a:t>	</a:t>
            </a:r>
            <a:r>
              <a:rPr lang="cs-CZ" dirty="0" smtClean="0"/>
              <a:t>	</a:t>
            </a:r>
            <a:r>
              <a:rPr lang="cs-CZ" b="1" dirty="0" smtClean="0">
                <a:solidFill>
                  <a:srgbClr val="00B050"/>
                </a:solidFill>
              </a:rPr>
              <a:t>f</a:t>
            </a:r>
            <a:r>
              <a:rPr lang="en-US" b="1" dirty="0" smtClean="0">
                <a:solidFill>
                  <a:srgbClr val="00B050"/>
                </a:solidFill>
              </a:rPr>
              <a:t>  &lt;</a:t>
            </a:r>
            <a:r>
              <a:rPr lang="en-US" b="1" dirty="0" smtClean="0">
                <a:solidFill>
                  <a:srgbClr val="00B050"/>
                </a:solidFill>
                <a:latin typeface="Arial"/>
                <a:cs typeface="Arial"/>
              </a:rPr>
              <a:t> 0</a:t>
            </a:r>
            <a:endParaRPr lang="cs-CZ" b="1" dirty="0" smtClean="0">
              <a:solidFill>
                <a:srgbClr val="00B050"/>
              </a:solidFill>
            </a:endParaRPr>
          </a:p>
          <a:p>
            <a:r>
              <a:rPr lang="en-US" dirty="0"/>
              <a:t>p</a:t>
            </a:r>
            <a:r>
              <a:rPr lang="cs-CZ" dirty="0" err="1" smtClean="0"/>
              <a:t>oloměr</a:t>
            </a:r>
            <a:r>
              <a:rPr lang="cs-CZ" dirty="0" smtClean="0"/>
              <a:t> křivosti </a:t>
            </a:r>
            <a:r>
              <a:rPr lang="cs-CZ" b="1" dirty="0" smtClean="0">
                <a:solidFill>
                  <a:srgbClr val="0070C0"/>
                </a:solidFill>
              </a:rPr>
              <a:t>r </a:t>
            </a:r>
            <a:r>
              <a:rPr lang="cs-CZ" dirty="0" smtClean="0"/>
              <a:t>záporn</a:t>
            </a:r>
            <a:r>
              <a:rPr lang="cs-CZ" dirty="0" smtClean="0"/>
              <a:t>ý</a:t>
            </a:r>
            <a:r>
              <a:rPr lang="en-US" dirty="0" smtClean="0"/>
              <a:t>		</a:t>
            </a:r>
            <a:r>
              <a:rPr lang="en-US" b="1" dirty="0" smtClean="0">
                <a:solidFill>
                  <a:srgbClr val="0070C0"/>
                </a:solidFill>
              </a:rPr>
              <a:t>r</a:t>
            </a:r>
            <a:r>
              <a:rPr lang="en-US" b="1" dirty="0" smtClean="0">
                <a:solidFill>
                  <a:srgbClr val="0070C0"/>
                </a:solidFill>
              </a:rPr>
              <a:t>  &lt;</a:t>
            </a:r>
            <a:r>
              <a:rPr lang="en-US" b="1" dirty="0" smtClean="0">
                <a:solidFill>
                  <a:srgbClr val="0070C0"/>
                </a:solidFill>
                <a:latin typeface="Arial"/>
                <a:cs typeface="Arial"/>
              </a:rPr>
              <a:t> 0</a:t>
            </a:r>
            <a:r>
              <a:rPr lang="en-US" b="1" dirty="0" smtClean="0"/>
              <a:t>	</a:t>
            </a:r>
            <a:endParaRPr lang="cs-CZ" b="1" dirty="0" smtClean="0"/>
          </a:p>
          <a:p>
            <a:endParaRPr lang="cs-CZ" b="1" dirty="0"/>
          </a:p>
          <a:p>
            <a:pPr marL="0" indent="0">
              <a:buNone/>
            </a:pPr>
            <a:r>
              <a:rPr lang="cs-CZ" b="1" dirty="0" smtClean="0">
                <a:latin typeface="Arial"/>
                <a:cs typeface="Arial"/>
              </a:rPr>
              <a:t>	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5830542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1143000"/>
          </a:xfrm>
          <a:solidFill>
            <a:srgbClr val="5BEB0B"/>
          </a:solidFill>
        </p:spPr>
        <p:txBody>
          <a:bodyPr>
            <a:normAutofit/>
          </a:bodyPr>
          <a:lstStyle/>
          <a:p>
            <a:r>
              <a:rPr lang="en-US" b="1" dirty="0" smtClean="0">
                <a:solidFill>
                  <a:schemeClr val="accent2">
                    <a:lumMod val="50000"/>
                  </a:schemeClr>
                </a:solidFill>
              </a:rPr>
              <a:t>VYPUKL</a:t>
            </a: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É</a:t>
            </a:r>
            <a:r>
              <a:rPr lang="en-US" b="1" dirty="0" smtClean="0">
                <a:solidFill>
                  <a:schemeClr val="accent2">
                    <a:lumMod val="50000"/>
                  </a:schemeClr>
                </a:solidFill>
              </a:rPr>
              <a:t> ZRCADLO</a:t>
            </a: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 - UKÁZKA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4000" b="1" dirty="0" err="1">
                <a:solidFill>
                  <a:srgbClr val="57EE0C"/>
                </a:solidFill>
              </a:rPr>
              <a:t>ohnisko</a:t>
            </a:r>
            <a:r>
              <a:rPr lang="en-US" sz="4000" b="1" dirty="0">
                <a:solidFill>
                  <a:srgbClr val="57EE0C"/>
                </a:solidFill>
              </a:rPr>
              <a:t> F je </a:t>
            </a:r>
            <a:r>
              <a:rPr lang="cs-CZ" sz="4000" b="1" dirty="0" smtClean="0">
                <a:solidFill>
                  <a:srgbClr val="FF0000"/>
                </a:solidFill>
              </a:rPr>
              <a:t>zdánlivé</a:t>
            </a:r>
          </a:p>
          <a:p>
            <a:r>
              <a:rPr lang="cs-CZ" sz="4000" b="1" dirty="0">
                <a:solidFill>
                  <a:srgbClr val="00B050"/>
                </a:solidFill>
              </a:rPr>
              <a:t>f</a:t>
            </a:r>
            <a:r>
              <a:rPr lang="en-US" sz="4000" b="1" dirty="0">
                <a:solidFill>
                  <a:srgbClr val="00B050"/>
                </a:solidFill>
              </a:rPr>
              <a:t>  </a:t>
            </a:r>
            <a:r>
              <a:rPr lang="en-US" sz="4000" b="1" dirty="0" smtClean="0">
                <a:solidFill>
                  <a:srgbClr val="00B050"/>
                </a:solidFill>
              </a:rPr>
              <a:t>&lt; 0</a:t>
            </a:r>
          </a:p>
          <a:p>
            <a:r>
              <a:rPr lang="en-US" sz="4000" b="1" dirty="0">
                <a:solidFill>
                  <a:srgbClr val="0070C0"/>
                </a:solidFill>
              </a:rPr>
              <a:t>r </a:t>
            </a:r>
            <a:r>
              <a:rPr lang="en-US" sz="4000" b="1" dirty="0" smtClean="0">
                <a:solidFill>
                  <a:srgbClr val="0070C0"/>
                </a:solidFill>
              </a:rPr>
              <a:t>&lt; </a:t>
            </a:r>
            <a:r>
              <a:rPr lang="en-US" sz="4000" b="1" dirty="0">
                <a:solidFill>
                  <a:srgbClr val="0070C0"/>
                </a:solidFill>
              </a:rPr>
              <a:t>0</a:t>
            </a:r>
            <a:endParaRPr lang="cs-CZ" sz="4000" b="1" dirty="0">
              <a:solidFill>
                <a:srgbClr val="0070C0"/>
              </a:solidFill>
            </a:endParaRPr>
          </a:p>
          <a:p>
            <a:pPr marL="0" indent="0">
              <a:buNone/>
            </a:pPr>
            <a:endParaRPr lang="en-US" b="1" dirty="0">
              <a:solidFill>
                <a:srgbClr val="00B050"/>
              </a:solidFill>
            </a:endParaRPr>
          </a:p>
          <a:p>
            <a:endParaRPr lang="cs-CZ" b="1" dirty="0">
              <a:solidFill>
                <a:srgbClr val="FF0000"/>
              </a:solidFill>
            </a:endParaRPr>
          </a:p>
          <a:p>
            <a:endParaRPr lang="cs-CZ" dirty="0">
              <a:solidFill>
                <a:srgbClr val="0070C0"/>
              </a:solidFill>
            </a:endParaRPr>
          </a:p>
        </p:txBody>
      </p:sp>
      <p:graphicFrame>
        <p:nvGraphicFramePr>
          <p:cNvPr id="8" name="Objekt 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346816179"/>
              </p:ext>
            </p:extLst>
          </p:nvPr>
        </p:nvGraphicFramePr>
        <p:xfrm>
          <a:off x="4514850" y="3321050"/>
          <a:ext cx="114300" cy="2159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5059" name="Rovnice" r:id="rId3" imgW="114120" imgH="215640" progId="Equation.3">
                  <p:embed/>
                </p:oleObj>
              </mc:Choice>
              <mc:Fallback>
                <p:oleObj name="Rovnice" r:id="rId3" imgW="114120" imgH="21564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4514850" y="3321050"/>
                        <a:ext cx="114300" cy="2159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14" name="Ohnutý pruh 13"/>
          <p:cNvSpPr/>
          <p:nvPr/>
        </p:nvSpPr>
        <p:spPr>
          <a:xfrm rot="16389261">
            <a:off x="3896118" y="2611843"/>
            <a:ext cx="3062419" cy="2824350"/>
          </a:xfrm>
          <a:prstGeom prst="blockArc">
            <a:avLst>
              <a:gd name="adj1" fmla="val 11285967"/>
              <a:gd name="adj2" fmla="val 20281703"/>
              <a:gd name="adj3" fmla="val 578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8" name="Ohnutý pruh 17"/>
          <p:cNvSpPr/>
          <p:nvPr/>
        </p:nvSpPr>
        <p:spPr>
          <a:xfrm rot="16389261">
            <a:off x="3927568" y="2645073"/>
            <a:ext cx="3062419" cy="2761354"/>
          </a:xfrm>
          <a:prstGeom prst="blockArc">
            <a:avLst>
              <a:gd name="adj1" fmla="val 11285967"/>
              <a:gd name="adj2" fmla="val 20301849"/>
              <a:gd name="adj3" fmla="val 7649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5794199" y="4259770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70C0"/>
                </a:solidFill>
              </a:rPr>
              <a:t>C</a:t>
            </a:r>
            <a:endParaRPr lang="cs-CZ" sz="4000" dirty="0">
              <a:solidFill>
                <a:srgbClr val="0070C0"/>
              </a:solidFill>
            </a:endParaRPr>
          </a:p>
        </p:txBody>
      </p:sp>
      <p:sp>
        <p:nvSpPr>
          <p:cNvPr id="27" name="Vývojový diagram: spojnice 26"/>
          <p:cNvSpPr/>
          <p:nvPr/>
        </p:nvSpPr>
        <p:spPr>
          <a:xfrm>
            <a:off x="3933034" y="3969060"/>
            <a:ext cx="206917" cy="216024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Vývojový diagram: spojnice 27"/>
          <p:cNvSpPr/>
          <p:nvPr/>
        </p:nvSpPr>
        <p:spPr>
          <a:xfrm>
            <a:off x="5614400" y="3939682"/>
            <a:ext cx="206917" cy="216024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TextovéPole 28"/>
          <p:cNvSpPr txBox="1"/>
          <p:nvPr/>
        </p:nvSpPr>
        <p:spPr>
          <a:xfrm>
            <a:off x="3509513" y="4322678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C00000"/>
                </a:solidFill>
              </a:rPr>
              <a:t>V</a:t>
            </a:r>
            <a:endParaRPr lang="cs-CZ" sz="4000" dirty="0">
              <a:solidFill>
                <a:srgbClr val="C00000"/>
              </a:solidFill>
            </a:endParaRPr>
          </a:p>
        </p:txBody>
      </p:sp>
      <p:cxnSp>
        <p:nvCxnSpPr>
          <p:cNvPr id="32" name="Přímá spojnice 31"/>
          <p:cNvCxnSpPr/>
          <p:nvPr/>
        </p:nvCxnSpPr>
        <p:spPr>
          <a:xfrm>
            <a:off x="395536" y="4054782"/>
            <a:ext cx="8352928" cy="0"/>
          </a:xfrm>
          <a:prstGeom prst="line">
            <a:avLst/>
          </a:prstGeom>
          <a:ln w="22225"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TextovéPole 32"/>
          <p:cNvSpPr txBox="1"/>
          <p:nvPr/>
        </p:nvSpPr>
        <p:spPr>
          <a:xfrm>
            <a:off x="7825498" y="3599728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/>
              <a:t>O</a:t>
            </a:r>
            <a:endParaRPr lang="cs-CZ" b="1" i="1" dirty="0"/>
          </a:p>
        </p:txBody>
      </p:sp>
      <p:sp>
        <p:nvSpPr>
          <p:cNvPr id="16" name="Vývojový diagram: spojnice 15"/>
          <p:cNvSpPr/>
          <p:nvPr/>
        </p:nvSpPr>
        <p:spPr>
          <a:xfrm>
            <a:off x="4788024" y="3956316"/>
            <a:ext cx="206917" cy="216024"/>
          </a:xfrm>
          <a:prstGeom prst="flowChartConnector">
            <a:avLst/>
          </a:prstGeom>
          <a:solidFill>
            <a:srgbClr val="57EE0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TextovéPole 16"/>
          <p:cNvSpPr txBox="1"/>
          <p:nvPr/>
        </p:nvSpPr>
        <p:spPr>
          <a:xfrm>
            <a:off x="4796576" y="4322678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57EE0C"/>
                </a:solidFill>
              </a:rPr>
              <a:t>F</a:t>
            </a:r>
            <a:endParaRPr lang="cs-CZ" sz="4000" dirty="0">
              <a:solidFill>
                <a:srgbClr val="57EE0C"/>
              </a:solidFill>
            </a:endParaRPr>
          </a:p>
        </p:txBody>
      </p:sp>
      <p:cxnSp>
        <p:nvCxnSpPr>
          <p:cNvPr id="5" name="Přímá spojnice 4"/>
          <p:cNvCxnSpPr/>
          <p:nvPr/>
        </p:nvCxnSpPr>
        <p:spPr>
          <a:xfrm flipV="1">
            <a:off x="3963336" y="2636912"/>
            <a:ext cx="32600" cy="1516536"/>
          </a:xfrm>
          <a:prstGeom prst="line">
            <a:avLst/>
          </a:prstGeom>
          <a:ln w="28575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 flipH="1" flipV="1">
            <a:off x="3973315" y="4153448"/>
            <a:ext cx="22621" cy="1795832"/>
          </a:xfrm>
          <a:prstGeom prst="line">
            <a:avLst/>
          </a:prstGeom>
          <a:ln w="28575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 flipV="1">
            <a:off x="5734158" y="4056474"/>
            <a:ext cx="16300" cy="1892806"/>
          </a:xfrm>
          <a:prstGeom prst="line">
            <a:avLst/>
          </a:prstGeom>
          <a:ln w="28575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 flipV="1">
            <a:off x="4852561" y="2636912"/>
            <a:ext cx="16300" cy="1440160"/>
          </a:xfrm>
          <a:prstGeom prst="line">
            <a:avLst/>
          </a:prstGeom>
          <a:ln w="28575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>
            <a:off x="3995936" y="3212976"/>
            <a:ext cx="864775" cy="0"/>
          </a:xfrm>
          <a:prstGeom prst="straightConnector1">
            <a:avLst/>
          </a:prstGeom>
          <a:ln w="41275">
            <a:solidFill>
              <a:srgbClr val="00B05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ovéPole 21"/>
          <p:cNvSpPr txBox="1"/>
          <p:nvPr/>
        </p:nvSpPr>
        <p:spPr>
          <a:xfrm>
            <a:off x="4220897" y="2417422"/>
            <a:ext cx="56859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00B050"/>
                </a:solidFill>
              </a:rPr>
              <a:t>f</a:t>
            </a:r>
            <a:endParaRPr lang="cs-CZ" sz="3600" b="1" dirty="0">
              <a:solidFill>
                <a:srgbClr val="00B050"/>
              </a:solidFill>
            </a:endParaRPr>
          </a:p>
        </p:txBody>
      </p:sp>
      <p:cxnSp>
        <p:nvCxnSpPr>
          <p:cNvPr id="30" name="Přímá spojnice se šipkou 29"/>
          <p:cNvCxnSpPr/>
          <p:nvPr/>
        </p:nvCxnSpPr>
        <p:spPr>
          <a:xfrm>
            <a:off x="3963336" y="5630613"/>
            <a:ext cx="1770822" cy="1"/>
          </a:xfrm>
          <a:prstGeom prst="straightConnector1">
            <a:avLst/>
          </a:prstGeom>
          <a:ln w="41275">
            <a:solidFill>
              <a:srgbClr val="0070C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TextovéPole 33"/>
          <p:cNvSpPr txBox="1"/>
          <p:nvPr/>
        </p:nvSpPr>
        <p:spPr>
          <a:xfrm>
            <a:off x="4576414" y="5805264"/>
            <a:ext cx="56859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0070C0"/>
                </a:solidFill>
              </a:rPr>
              <a:t>r</a:t>
            </a:r>
            <a:endParaRPr lang="cs-CZ" sz="36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82928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4000"/>
                            </p:stCondLst>
                            <p:childTnLst>
                              <p:par>
                                <p:cTn id="3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4500"/>
                            </p:stCondLst>
                            <p:childTnLst>
                              <p:par>
                                <p:cTn id="4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5000"/>
                            </p:stCondLst>
                            <p:childTnLst>
                              <p:par>
                                <p:cTn id="4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/>
      <p:bldP spid="34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PRÁCE AUTORA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420651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332</TotalTime>
  <Words>332</Words>
  <Application>Microsoft Office PowerPoint</Application>
  <PresentationFormat>Předvádění na obrazovce (4:3)</PresentationFormat>
  <Paragraphs>163</Paragraphs>
  <Slides>20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2" baseType="lpstr">
      <vt:lpstr>Motiv systému Office</vt:lpstr>
      <vt:lpstr>Rovnice</vt:lpstr>
      <vt:lpstr>Prezentace aplikace PowerPoint</vt:lpstr>
      <vt:lpstr>ZOBRAZOVÁNÍ ODRAZEM</vt:lpstr>
      <vt:lpstr>ZOBRAZOVÁNÍ ODRAZEM</vt:lpstr>
      <vt:lpstr>ZOBRAZOVÁNÍ ODRAZEM</vt:lpstr>
      <vt:lpstr>DUTÉ ZRCADLO:  Je jeho ohnisko F skutečné nebo zdánlivé?</vt:lpstr>
      <vt:lpstr>DUTÉ ZRCADLO:  Je jeho ohnisko F skutečné nebo zdánlivé?</vt:lpstr>
      <vt:lpstr>DUTÉ ZRCADLO:  Je jeho ohnisko F skutečné nebo zdánlivé?</vt:lpstr>
      <vt:lpstr>VYPUKLÉ ZRCADLO:  Je jeho ohnisko F skutečné nebo zdánlivé?</vt:lpstr>
      <vt:lpstr>VYPUKLÉ ZRCADLO:  Je jeho ohnisko F skutečné nebo zdánlivé?</vt:lpstr>
      <vt:lpstr>VYPUKLÉ ZRCADLO:  Je jeho ohnisko F skutečné nebo zdánlivé?</vt:lpstr>
      <vt:lpstr>VYPUKLÉ ZRCADLO:  Je jeho ohnisko F skutečné nebo zdánlivé?</vt:lpstr>
      <vt:lpstr>VYPUKLÉ ZRCADLO:  Je jeho ohnisko F skutečné nebo zdánlivé?</vt:lpstr>
      <vt:lpstr>ZNAMÉNKOVÁ KONVENCE ZRCADEL</vt:lpstr>
      <vt:lpstr>ZNAMÉNKOVÁ KONVENCE ZRCADEL</vt:lpstr>
      <vt:lpstr>ZNAMÉNKOVÁ KONVENCE ZRCADEL</vt:lpstr>
      <vt:lpstr>ZNAMÉNKOVÁ KONVENCE ZRCADEL</vt:lpstr>
      <vt:lpstr>DUTÉ ZRCADLO - UKÁZKA</vt:lpstr>
      <vt:lpstr>ZNAMÉNKOVÁ KONVENCE ZRCADEL</vt:lpstr>
      <vt:lpstr>VYPUKLÉ ZRCADLO - UKÁZKA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Iva Herrmannová</dc:creator>
  <cp:lastModifiedBy>Iva Herrmannová</cp:lastModifiedBy>
  <cp:revision>40</cp:revision>
  <dcterms:created xsi:type="dcterms:W3CDTF">2013-10-30T13:09:15Z</dcterms:created>
  <dcterms:modified xsi:type="dcterms:W3CDTF">2013-10-31T14:11:46Z</dcterms:modified>
</cp:coreProperties>
</file>