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337" r:id="rId2"/>
    <p:sldId id="256" r:id="rId3"/>
    <p:sldId id="257" r:id="rId4"/>
    <p:sldId id="258" r:id="rId5"/>
    <p:sldId id="339" r:id="rId6"/>
    <p:sldId id="338" r:id="rId7"/>
    <p:sldId id="265" r:id="rId8"/>
    <p:sldId id="341" r:id="rId9"/>
    <p:sldId id="340" r:id="rId10"/>
    <p:sldId id="342" r:id="rId11"/>
    <p:sldId id="343" r:id="rId12"/>
    <p:sldId id="344" r:id="rId13"/>
    <p:sldId id="345" r:id="rId14"/>
    <p:sldId id="346" r:id="rId15"/>
    <p:sldId id="348" r:id="rId16"/>
    <p:sldId id="349" r:id="rId17"/>
    <p:sldId id="347" r:id="rId18"/>
    <p:sldId id="350" r:id="rId19"/>
    <p:sldId id="351" r:id="rId20"/>
    <p:sldId id="352" r:id="rId21"/>
    <p:sldId id="353" r:id="rId22"/>
    <p:sldId id="354" r:id="rId23"/>
    <p:sldId id="355" r:id="rId24"/>
    <p:sldId id="356" r:id="rId25"/>
    <p:sldId id="357" r:id="rId26"/>
    <p:sldId id="358" r:id="rId27"/>
    <p:sldId id="359" r:id="rId28"/>
    <p:sldId id="360" r:id="rId29"/>
    <p:sldId id="362" r:id="rId30"/>
    <p:sldId id="363" r:id="rId31"/>
    <p:sldId id="364" r:id="rId32"/>
    <p:sldId id="366" r:id="rId33"/>
    <p:sldId id="369" r:id="rId34"/>
    <p:sldId id="370" r:id="rId35"/>
    <p:sldId id="371" r:id="rId36"/>
    <p:sldId id="372" r:id="rId37"/>
    <p:sldId id="373" r:id="rId38"/>
    <p:sldId id="374" r:id="rId39"/>
    <p:sldId id="375" r:id="rId40"/>
    <p:sldId id="377" r:id="rId41"/>
    <p:sldId id="378" r:id="rId42"/>
    <p:sldId id="376" r:id="rId43"/>
    <p:sldId id="379" r:id="rId44"/>
    <p:sldId id="336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9EF52B"/>
    <a:srgbClr val="00FF00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982" autoAdjust="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2ABC9-7DD6-49D5-86A1-0124F0148E75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7AE2A5-19A1-46D9-A182-6B19A5739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64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09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838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285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547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20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904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311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249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315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41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15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DE92F-576D-4C1E-98B3-991DA9FA2AEF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577D6-EC40-4F45-A4CF-4DB1074E6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162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3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4" Type="http://schemas.openxmlformats.org/officeDocument/2006/relationships/image" Target="../media/image3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4" Type="http://schemas.openxmlformats.org/officeDocument/2006/relationships/image" Target="../media/image3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4" Type="http://schemas.openxmlformats.org/officeDocument/2006/relationships/image" Target="../media/image3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4" Type="http://schemas.openxmlformats.org/officeDocument/2006/relationships/image" Target="../media/image3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4" Type="http://schemas.openxmlformats.org/officeDocument/2006/relationships/image" Target="../media/image3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4" Type="http://schemas.openxmlformats.org/officeDocument/2006/relationships/image" Target="../media/image3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4" Type="http://schemas.openxmlformats.org/officeDocument/2006/relationships/image" Target="../media/image3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4" Type="http://schemas.openxmlformats.org/officeDocument/2006/relationships/image" Target="../media/image3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4" Type="http://schemas.openxmlformats.org/officeDocument/2006/relationships/image" Target="../media/image3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4" Type="http://schemas.openxmlformats.org/officeDocument/2006/relationships/image" Target="../media/image3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4" Type="http://schemas.openxmlformats.org/officeDocument/2006/relationships/image" Target="../media/image3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4" Type="http://schemas.openxmlformats.org/officeDocument/2006/relationships/image" Target="../media/image3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4" Type="http://schemas.openxmlformats.org/officeDocument/2006/relationships/image" Target="../media/image3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4" Type="http://schemas.openxmlformats.org/officeDocument/2006/relationships/image" Target="../media/image3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4" Type="http://schemas.openxmlformats.org/officeDocument/2006/relationships/image" Target="../media/image3.w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2.vml"/><Relationship Id="rId4" Type="http://schemas.openxmlformats.org/officeDocument/2006/relationships/image" Target="../media/image3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4" Type="http://schemas.openxmlformats.org/officeDocument/2006/relationships/image" Target="../media/image3.w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4" Type="http://schemas.openxmlformats.org/officeDocument/2006/relationships/image" Target="../media/image3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5.vml"/><Relationship Id="rId4" Type="http://schemas.openxmlformats.org/officeDocument/2006/relationships/image" Target="../media/image3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6.vml"/><Relationship Id="rId4" Type="http://schemas.openxmlformats.org/officeDocument/2006/relationships/image" Target="../media/image3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7.vml"/><Relationship Id="rId4" Type="http://schemas.openxmlformats.org/officeDocument/2006/relationships/image" Target="../media/image3.w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8.vml"/><Relationship Id="rId4" Type="http://schemas.openxmlformats.org/officeDocument/2006/relationships/image" Target="../media/image3.w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9.vml"/><Relationship Id="rId4" Type="http://schemas.openxmlformats.org/officeDocument/2006/relationships/image" Target="../media/image3.wmf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 fontScale="92500"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Vznik obrazu užitím vypuklého zrcadlo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09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IH_OPTIKA_09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19.10.2013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Prezentace objasňuje vznik obrazu předmětu při zobrazování vypuklým zrcadlem. Názorně  pomocí  animací ukazuje  geometrickou metodou konstrukci obrazu a  popisuje jeho vlastnosti . Demonstruje, jak se projevuje či neprojevuje  změna polohy předmětu před zrcadlem na vlastnostech vzniklého obrazu. Vlastnosti obrazu jsou na závěr přehledně shrnuty.  Prezentaci lze  využít jako podporu výkladu tohoto tématu i jako zápis nejdůležitějších informací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do sešitu. Na závěr je připojeno opakování nejdůležitějších poznatků, do kterého se mohou žáci aktivně zapojit.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240742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6120680"/>
          </a:xfrm>
          <a:solidFill>
            <a:srgbClr val="9EF52B"/>
          </a:solidFill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</a:rPr>
              <a:t>VZNIK OBRAZU  UŽITÍM</a:t>
            </a:r>
            <a:br>
              <a:rPr lang="cs-CZ" sz="7200" b="1" dirty="0" smtClean="0">
                <a:solidFill>
                  <a:srgbClr val="7030A0"/>
                </a:solidFill>
              </a:rPr>
            </a:br>
            <a:r>
              <a:rPr lang="cs-CZ" sz="7200" b="1" dirty="0" smtClean="0">
                <a:solidFill>
                  <a:srgbClr val="7030A0"/>
                </a:solidFill>
              </a:rPr>
              <a:t>VYPUKLÉHO ZRCADLA</a:t>
            </a:r>
            <a:endParaRPr lang="cs-CZ" sz="7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91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–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4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–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NEJDŮLEŽITĚJŠÍ BODY A VZDÁLENOSTI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26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BODY</a:t>
            </a:r>
            <a:r>
              <a:rPr lang="cs-CZ" sz="3000" b="1" dirty="0" smtClean="0"/>
              <a:t> U VYPUKLÉHO ZRCADLA: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 … VRCHOL </a:t>
            </a:r>
            <a:r>
              <a:rPr lang="cs-CZ" sz="3000" dirty="0" smtClean="0"/>
              <a:t>ZRCADLA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514123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23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BODY</a:t>
            </a:r>
            <a:r>
              <a:rPr lang="cs-CZ" sz="3000" b="1" dirty="0" smtClean="0"/>
              <a:t> U VYPUKLÉHO ZRCADLA: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 … VRCHOL </a:t>
            </a:r>
            <a:r>
              <a:rPr lang="cs-CZ" sz="3000" dirty="0" smtClean="0"/>
              <a:t>ZRCADLA</a:t>
            </a:r>
          </a:p>
          <a:p>
            <a:r>
              <a:rPr lang="cs-CZ" sz="3000" b="1" dirty="0">
                <a:solidFill>
                  <a:srgbClr val="00B0F0"/>
                </a:solidFill>
              </a:rPr>
              <a:t>S … STŘED KŘIVOSTI </a:t>
            </a:r>
            <a:r>
              <a:rPr lang="cs-CZ" sz="3000" dirty="0" smtClean="0"/>
              <a:t>ZRC.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514123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23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BODY</a:t>
            </a:r>
            <a:r>
              <a:rPr lang="cs-CZ" sz="3000" b="1" dirty="0" smtClean="0"/>
              <a:t> U VYPUKLÉHO ZRCADLA: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 … VRCHOL </a:t>
            </a:r>
            <a:r>
              <a:rPr lang="cs-CZ" sz="3000" dirty="0" smtClean="0"/>
              <a:t>ZRCADLA</a:t>
            </a:r>
          </a:p>
          <a:p>
            <a:r>
              <a:rPr lang="cs-CZ" sz="3000" b="1" dirty="0">
                <a:solidFill>
                  <a:srgbClr val="00B0F0"/>
                </a:solidFill>
              </a:rPr>
              <a:t>S … STŘED KŘIVOSTI </a:t>
            </a:r>
            <a:r>
              <a:rPr lang="cs-CZ" sz="3000" dirty="0" smtClean="0"/>
              <a:t>ZRC.</a:t>
            </a:r>
          </a:p>
          <a:p>
            <a:r>
              <a:rPr lang="cs-CZ" sz="3000" b="1" dirty="0" smtClean="0">
                <a:solidFill>
                  <a:srgbClr val="66FF33"/>
                </a:solidFill>
              </a:rPr>
              <a:t>F … OHNISKO </a:t>
            </a:r>
            <a:r>
              <a:rPr lang="cs-CZ" sz="3000" dirty="0" smtClean="0"/>
              <a:t>ZRCADLA</a:t>
            </a:r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3041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53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U VYPUKLÉHO ZRCADLA: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033301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0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2982" y="1872510"/>
            <a:ext cx="8215481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814920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0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036492" y="4155706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17858" y="4185084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022548" y="5658162"/>
            <a:ext cx="1725612" cy="0"/>
          </a:xfrm>
          <a:prstGeom prst="straightConnector1">
            <a:avLst/>
          </a:prstGeom>
          <a:ln w="41275">
            <a:solidFill>
              <a:srgbClr val="7030A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080318" y="5805264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r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72307" y="1529826"/>
            <a:ext cx="807803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U VYPUKLÉHO ZRCADLA:</a:t>
            </a:r>
          </a:p>
          <a:p>
            <a:r>
              <a:rPr lang="cs-CZ" sz="3000" b="1" dirty="0" smtClean="0">
                <a:solidFill>
                  <a:srgbClr val="7030A0"/>
                </a:solidFill>
              </a:rPr>
              <a:t>r … POLOMĚR KŘIVOSTI</a:t>
            </a:r>
            <a:r>
              <a:rPr lang="cs-CZ" sz="3000" b="1" dirty="0" smtClean="0"/>
              <a:t> </a:t>
            </a:r>
            <a:r>
              <a:rPr lang="cs-CZ" sz="3000" dirty="0" smtClean="0"/>
              <a:t>ZRCADLA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920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2982" y="1872510"/>
            <a:ext cx="8215481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35182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036492" y="4155706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17858" y="4185084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272307" y="1529826"/>
            <a:ext cx="807803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U VYPUKLÉHO ZRCADLA:</a:t>
            </a:r>
          </a:p>
          <a:p>
            <a:r>
              <a:rPr lang="cs-CZ" sz="3000" b="1" dirty="0" smtClean="0">
                <a:solidFill>
                  <a:srgbClr val="7030A0"/>
                </a:solidFill>
              </a:rPr>
              <a:t>r … POLOMĚR KŘIVOSTI</a:t>
            </a:r>
            <a:r>
              <a:rPr lang="cs-CZ" sz="3000" b="1" dirty="0" smtClean="0"/>
              <a:t> </a:t>
            </a:r>
            <a:r>
              <a:rPr lang="cs-CZ" sz="3000" dirty="0" smtClean="0"/>
              <a:t>ZRCADLA</a:t>
            </a:r>
          </a:p>
          <a:p>
            <a:r>
              <a:rPr lang="cs-CZ" sz="3000" b="1" dirty="0" smtClean="0">
                <a:solidFill>
                  <a:srgbClr val="00B050"/>
                </a:solidFill>
              </a:rPr>
              <a:t>F … OHNISKOVÁ VZDÁLENOST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4891832" y="4228063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066794" y="5630613"/>
            <a:ext cx="840189" cy="1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942231" y="5777143"/>
            <a:ext cx="790778" cy="0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243676" y="580289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09395" y="599936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97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2982" y="1872510"/>
            <a:ext cx="8215481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304588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036492" y="4155706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17858" y="4185084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272307" y="1529826"/>
            <a:ext cx="807803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u="sng" dirty="0" smtClean="0"/>
              <a:t>VZDÁLENOSTI</a:t>
            </a:r>
            <a:r>
              <a:rPr lang="cs-CZ" sz="3000" b="1" dirty="0" smtClean="0"/>
              <a:t> U VYPUKLÉHO ZRCADLA:</a:t>
            </a:r>
          </a:p>
          <a:p>
            <a:r>
              <a:rPr lang="cs-CZ" sz="3000" b="1" dirty="0" smtClean="0">
                <a:solidFill>
                  <a:srgbClr val="7030A0"/>
                </a:solidFill>
              </a:rPr>
              <a:t>r … POLOMĚR KŘIVOSTI</a:t>
            </a:r>
            <a:r>
              <a:rPr lang="cs-CZ" sz="3000" b="1" dirty="0" smtClean="0"/>
              <a:t> </a:t>
            </a:r>
            <a:r>
              <a:rPr lang="cs-CZ" sz="3000" dirty="0" smtClean="0"/>
              <a:t>ZRCADLA</a:t>
            </a:r>
          </a:p>
          <a:p>
            <a:r>
              <a:rPr lang="cs-CZ" sz="3000" b="1" dirty="0" smtClean="0">
                <a:solidFill>
                  <a:srgbClr val="00B050"/>
                </a:solidFill>
              </a:rPr>
              <a:t>F … OHNISKOVÁ VZDÁLENOST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4891832" y="4228063"/>
            <a:ext cx="30302" cy="219760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066794" y="5630613"/>
            <a:ext cx="840189" cy="1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942231" y="5777143"/>
            <a:ext cx="790778" cy="0"/>
          </a:xfrm>
          <a:prstGeom prst="straightConnector1">
            <a:avLst/>
          </a:prstGeom>
          <a:ln w="41275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243676" y="580289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09395" y="599936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6222" y="4347106"/>
            <a:ext cx="1931078" cy="212365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solidFill>
                  <a:srgbClr val="00B050"/>
                </a:solidFill>
              </a:rPr>
              <a:t>f</a:t>
            </a:r>
            <a:r>
              <a:rPr lang="cs-CZ" sz="4400" b="1" dirty="0" smtClean="0">
                <a:solidFill>
                  <a:srgbClr val="00B050"/>
                </a:solidFill>
              </a:rPr>
              <a:t> </a:t>
            </a:r>
            <a:r>
              <a:rPr lang="en-US" sz="4400" b="1" dirty="0" smtClean="0">
                <a:solidFill>
                  <a:srgbClr val="00B050"/>
                </a:solidFill>
              </a:rPr>
              <a:t>&lt; 0</a:t>
            </a:r>
          </a:p>
          <a:p>
            <a:r>
              <a:rPr lang="en-US" sz="4400" b="1" dirty="0" smtClean="0">
                <a:solidFill>
                  <a:srgbClr val="7030A0"/>
                </a:solidFill>
              </a:rPr>
              <a:t>r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en-US" sz="4400" b="1" dirty="0" smtClean="0">
                <a:solidFill>
                  <a:srgbClr val="7030A0"/>
                </a:solidFill>
              </a:rPr>
              <a:t>&lt; 0</a:t>
            </a:r>
          </a:p>
          <a:p>
            <a:r>
              <a:rPr lang="cs-CZ" sz="4400" b="1" dirty="0" smtClean="0">
                <a:solidFill>
                  <a:srgbClr val="7030A0"/>
                </a:solidFill>
              </a:rPr>
              <a:t>r </a:t>
            </a:r>
            <a:r>
              <a:rPr lang="cs-CZ" sz="4400" b="1" dirty="0" smtClean="0"/>
              <a:t>=</a:t>
            </a:r>
            <a:r>
              <a:rPr lang="cs-CZ" sz="4400" b="1" dirty="0" smtClean="0">
                <a:solidFill>
                  <a:srgbClr val="00B050"/>
                </a:solidFill>
              </a:rPr>
              <a:t> </a:t>
            </a:r>
            <a:r>
              <a:rPr lang="cs-CZ" sz="4400" b="1" dirty="0" smtClean="0"/>
              <a:t>2 </a:t>
            </a:r>
            <a:r>
              <a:rPr lang="cs-CZ" sz="4400" b="1" dirty="0" smtClean="0">
                <a:solidFill>
                  <a:srgbClr val="00B050"/>
                </a:solidFill>
              </a:rPr>
              <a:t>. f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59495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předmětová vzdálenost </a:t>
            </a:r>
            <a:r>
              <a:rPr lang="cs-CZ" b="1" i="1" dirty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265654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91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předmětová vzdálenost </a:t>
            </a:r>
            <a:r>
              <a:rPr lang="cs-CZ" b="1" i="1" dirty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175738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2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1484784"/>
            <a:ext cx="807803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/>
              <a:t>Do vzdálenosti </a:t>
            </a:r>
            <a:r>
              <a:rPr lang="cs-CZ" sz="3000" b="1" i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3000" i="1" dirty="0" smtClean="0"/>
              <a:t> </a:t>
            </a:r>
            <a:r>
              <a:rPr lang="cs-CZ" sz="3000" dirty="0" smtClean="0"/>
              <a:t>před zrcadlo umístíme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zobrazovaný předmět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92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VYPUKLÉ ZRCADLO -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předmětová vzdálenost </a:t>
            </a:r>
            <a:r>
              <a:rPr lang="cs-CZ" b="1" i="1" dirty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796228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4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1484784"/>
            <a:ext cx="807803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/>
              <a:t>Do vzdálenosti </a:t>
            </a:r>
            <a:r>
              <a:rPr lang="cs-CZ" sz="3000" b="1" i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3000" i="1" dirty="0" smtClean="0"/>
              <a:t> </a:t>
            </a:r>
            <a:r>
              <a:rPr lang="cs-CZ" sz="3000" dirty="0" smtClean="0"/>
              <a:t>před zrcadlo umístíme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zobrazovaný předmět</a:t>
            </a:r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2339752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299196" y="4211123"/>
            <a:ext cx="1696740" cy="0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904354" y="44998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40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388" y="3233807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12730" y="5445224"/>
            <a:ext cx="741682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600" b="1" i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cs-CZ" sz="3600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3600" b="1" i="1" dirty="0" smtClean="0">
                <a:solidFill>
                  <a:schemeClr val="accent6">
                    <a:lumMod val="50000"/>
                  </a:schemeClr>
                </a:solidFill>
              </a:rPr>
              <a:t>&gt; 0, </a:t>
            </a:r>
            <a:r>
              <a:rPr lang="en-US" sz="3600" b="1" i="1" dirty="0" err="1" smtClean="0">
                <a:solidFill>
                  <a:schemeClr val="accent6">
                    <a:lumMod val="50000"/>
                  </a:schemeClr>
                </a:solidFill>
              </a:rPr>
              <a:t>kladná</a:t>
            </a:r>
            <a:r>
              <a:rPr lang="cs-CZ" sz="3600" b="1" i="1" dirty="0" smtClean="0">
                <a:solidFill>
                  <a:schemeClr val="accent6">
                    <a:lumMod val="50000"/>
                  </a:schemeClr>
                </a:solidFill>
              </a:rPr>
              <a:t> vzdálenost, protože leží v prostoru před zrcadlící plochou</a:t>
            </a:r>
            <a:endParaRPr lang="cs-CZ" sz="36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1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146031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39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746109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9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31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127465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03920" y="2845799"/>
            <a:ext cx="1719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Zobrazovaný</a:t>
            </a:r>
          </a:p>
          <a:p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endParaRPr lang="cs-CZ" sz="2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2387410" y="3186179"/>
            <a:ext cx="1649082" cy="392569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70C0"/>
            </a:solidFill>
            <a:prstDash val="dash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1355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073854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4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4510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4373072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6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1546787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d</a:t>
            </a:r>
            <a:r>
              <a:rPr lang="en-US" sz="2200" b="1" dirty="0" err="1" smtClean="0">
                <a:solidFill>
                  <a:srgbClr val="0070C0"/>
                </a:solidFill>
              </a:rPr>
              <a:t>opadaj</a:t>
            </a:r>
            <a:r>
              <a:rPr lang="cs-CZ" sz="2200" b="1" dirty="0" err="1" smtClean="0">
                <a:solidFill>
                  <a:srgbClr val="0070C0"/>
                </a:solidFill>
              </a:rPr>
              <a:t>ící</a:t>
            </a:r>
            <a:r>
              <a:rPr lang="cs-CZ" sz="2200" b="1" dirty="0" smtClean="0">
                <a:solidFill>
                  <a:srgbClr val="0070C0"/>
                </a:solidFill>
              </a:rPr>
              <a:t> paprsky – MODRÁ BARVA  </a:t>
            </a:r>
            <a:r>
              <a:rPr lang="cs-CZ" sz="2200" b="1" dirty="0" smtClean="0">
                <a:solidFill>
                  <a:srgbClr val="00B050"/>
                </a:solidFill>
              </a:rPr>
              <a:t>odražené paprsky – ZELENÁ BARVA</a:t>
            </a:r>
            <a:endParaRPr lang="cs-CZ" sz="2200" b="1" dirty="0">
              <a:solidFill>
                <a:srgbClr val="00B05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41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271113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9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47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0041902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1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981159" y="4250741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84884" y="4438314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58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887633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981159" y="4250741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84884" y="4438314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922666" y="1931507"/>
            <a:ext cx="4098105" cy="1768338"/>
          </a:xfrm>
          <a:prstGeom prst="wedgeRoundRectCallout">
            <a:avLst>
              <a:gd name="adj1" fmla="val -56384"/>
              <a:gd name="adj2" fmla="val 6539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068234" y="2023390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OBRAZ PŘEDMĚTU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09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812752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6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981159" y="4250741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84884" y="4438314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922666" y="1931507"/>
            <a:ext cx="4098105" cy="1768338"/>
          </a:xfrm>
          <a:prstGeom prst="wedgeRoundRectCallout">
            <a:avLst>
              <a:gd name="adj1" fmla="val -56384"/>
              <a:gd name="adj2" fmla="val 6539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054313" y="1861569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03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198239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8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981159" y="4250741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84884" y="4438314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922666" y="1931507"/>
            <a:ext cx="4098105" cy="1768338"/>
          </a:xfrm>
          <a:prstGeom prst="wedgeRoundRectCallout">
            <a:avLst>
              <a:gd name="adj1" fmla="val -56384"/>
              <a:gd name="adj2" fmla="val 6539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054313" y="1861569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1. ZDÁNLIVÝ </a:t>
            </a:r>
            <a:r>
              <a:rPr lang="cs-CZ" sz="2800" dirty="0" smtClean="0"/>
              <a:t>OBRAZ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79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8566095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981159" y="4250741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84884" y="4438314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922666" y="1931507"/>
            <a:ext cx="4098105" cy="1768338"/>
          </a:xfrm>
          <a:prstGeom prst="wedgeRoundRectCallout">
            <a:avLst>
              <a:gd name="adj1" fmla="val -56384"/>
              <a:gd name="adj2" fmla="val 6539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054313" y="1861569"/>
            <a:ext cx="37444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1. ZDÁNLIVÝ </a:t>
            </a:r>
            <a:r>
              <a:rPr lang="cs-CZ" sz="2800" dirty="0" smtClean="0"/>
              <a:t>OBRAZ</a:t>
            </a:r>
          </a:p>
          <a:p>
            <a:r>
              <a:rPr lang="cs-CZ" sz="2800" dirty="0"/>
              <a:t>(LEŽÍ V PROSTORU </a:t>
            </a:r>
            <a:r>
              <a:rPr lang="cs-CZ" sz="2800" b="1" dirty="0" smtClean="0">
                <a:solidFill>
                  <a:srgbClr val="FF0000"/>
                </a:solidFill>
              </a:rPr>
              <a:t>ZA</a:t>
            </a:r>
            <a:r>
              <a:rPr lang="cs-CZ" sz="2800" dirty="0" smtClean="0"/>
              <a:t> </a:t>
            </a:r>
            <a:r>
              <a:rPr lang="cs-CZ" sz="2800" dirty="0"/>
              <a:t>ZRCADLÍCÍ PLOCHOU)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29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281187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3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981159" y="4250741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84884" y="4438314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922666" y="1931507"/>
            <a:ext cx="4098105" cy="1768338"/>
          </a:xfrm>
          <a:prstGeom prst="wedgeRoundRectCallout">
            <a:avLst>
              <a:gd name="adj1" fmla="val -56384"/>
              <a:gd name="adj2" fmla="val 6539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054313" y="1861569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1. ZDÁNLIVÝ </a:t>
            </a:r>
            <a:r>
              <a:rPr lang="cs-CZ" sz="2800" dirty="0" smtClean="0"/>
              <a:t>OBRAZ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2. VZPŘÍMENÝ</a:t>
            </a:r>
            <a:r>
              <a:rPr lang="cs-CZ" sz="2800" dirty="0" smtClean="0"/>
              <a:t> OBRAZ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4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850957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307" y="1546787"/>
            <a:ext cx="874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</a:rPr>
              <a:t>OBRAZ  PŘEDMĚTU </a:t>
            </a:r>
            <a:r>
              <a:rPr lang="cs-CZ" sz="2200" dirty="0"/>
              <a:t>VZNIKÁ V </a:t>
            </a:r>
            <a:r>
              <a:rPr lang="cs-CZ" sz="2200" dirty="0" smtClean="0"/>
              <a:t>PRŮSEČÍKU PRODLOUŽENÍ  </a:t>
            </a:r>
            <a:r>
              <a:rPr lang="cs-CZ" sz="2200" b="1" u="sng" dirty="0">
                <a:solidFill>
                  <a:srgbClr val="00B050"/>
                </a:solidFill>
              </a:rPr>
              <a:t>ODRAŽENÝCH PAPRSKŮ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981159" y="4250741"/>
            <a:ext cx="709581" cy="14202"/>
          </a:xfrm>
          <a:prstGeom prst="straightConnector1">
            <a:avLst/>
          </a:prstGeom>
          <a:ln w="539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84884" y="4438314"/>
            <a:ext cx="2334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… </a:t>
            </a:r>
            <a:r>
              <a:rPr lang="cs-CZ" sz="2400" b="1" dirty="0" smtClean="0">
                <a:solidFill>
                  <a:srgbClr val="002060"/>
                </a:solidFill>
              </a:rPr>
              <a:t>OBRAZOVÁ VZDÁLENOST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922666" y="1931507"/>
            <a:ext cx="4098105" cy="1768338"/>
          </a:xfrm>
          <a:prstGeom prst="wedgeRoundRectCallout">
            <a:avLst>
              <a:gd name="adj1" fmla="val -56384"/>
              <a:gd name="adj2" fmla="val 65391"/>
              <a:gd name="adj3" fmla="val 16667"/>
            </a:avLst>
          </a:prstGeom>
          <a:solidFill>
            <a:srgbClr val="FF0000">
              <a:alpha val="42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054313" y="1861569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1. ZDÁNLIVÝ </a:t>
            </a:r>
            <a:r>
              <a:rPr lang="cs-CZ" sz="2800" dirty="0" smtClean="0"/>
              <a:t>OBRAZ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2. VZPŘÍMENÝ</a:t>
            </a:r>
            <a:r>
              <a:rPr lang="cs-CZ" sz="2800" dirty="0" smtClean="0"/>
              <a:t> OBRAZ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3. ZMENŠENÝ</a:t>
            </a:r>
            <a:r>
              <a:rPr lang="cs-CZ" sz="2800" dirty="0" smtClean="0"/>
              <a:t> OBRAZ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81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ZOBRAZOVÁNÍ VYPUKLÝM ZRCADLEM - SHRNUTÍ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086905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292457" y="4382880"/>
            <a:ext cx="780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54313" y="1861569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 OBRAZU: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1. ZDÁNLIVÝ </a:t>
            </a:r>
            <a:r>
              <a:rPr lang="cs-CZ" sz="2800" dirty="0" smtClean="0"/>
              <a:t>OBRAZ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2. VZPŘÍMENÝ</a:t>
            </a:r>
            <a:r>
              <a:rPr lang="cs-CZ" sz="2800" dirty="0" smtClean="0"/>
              <a:t> OBRAZ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3. ZMENŠENÝ</a:t>
            </a:r>
            <a:r>
              <a:rPr lang="cs-CZ" sz="2800" dirty="0" smtClean="0"/>
              <a:t> OBRAZ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45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?? MÁ ZMĚNA POLOHY PŘEDMĚTU VLIV NA VLASTNOSTI OBRAZU ??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469266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0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3834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058691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2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944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200551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7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98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623238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10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1560" y="3211597"/>
            <a:ext cx="3424932" cy="570587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15" idx="6"/>
          </p:cNvCxnSpPr>
          <p:nvPr/>
        </p:nvCxnSpPr>
        <p:spPr>
          <a:xfrm>
            <a:off x="4078739" y="3806816"/>
            <a:ext cx="1742578" cy="240878"/>
          </a:xfrm>
          <a:prstGeom prst="line">
            <a:avLst/>
          </a:prstGeom>
          <a:ln w="25400">
            <a:solidFill>
              <a:srgbClr val="0070C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498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618712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7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2996952"/>
            <a:ext cx="2560836" cy="581796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4078739" y="3593050"/>
            <a:ext cx="1565963" cy="37826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11560" y="3172729"/>
            <a:ext cx="3596288" cy="33199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2132856"/>
            <a:ext cx="936103" cy="1039873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7" idx="1"/>
          </p:cNvCxnSpPr>
          <p:nvPr/>
        </p:nvCxnSpPr>
        <p:spPr>
          <a:xfrm>
            <a:off x="4157892" y="3219897"/>
            <a:ext cx="660434" cy="768055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1560" y="3211597"/>
            <a:ext cx="3424932" cy="570587"/>
          </a:xfrm>
          <a:prstGeom prst="line">
            <a:avLst/>
          </a:prstGeom>
          <a:ln w="25400">
            <a:solidFill>
              <a:srgbClr val="00B050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15" idx="6"/>
          </p:cNvCxnSpPr>
          <p:nvPr/>
        </p:nvCxnSpPr>
        <p:spPr>
          <a:xfrm>
            <a:off x="4078739" y="3806816"/>
            <a:ext cx="1742578" cy="240878"/>
          </a:xfrm>
          <a:prstGeom prst="line">
            <a:avLst/>
          </a:prstGeom>
          <a:ln w="25400">
            <a:solidFill>
              <a:srgbClr val="00B050"/>
            </a:solidFill>
            <a:prstDash val="dash"/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770319" y="3826111"/>
            <a:ext cx="17705" cy="26040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407649" y="3205490"/>
            <a:ext cx="1800199" cy="438"/>
          </a:xfrm>
          <a:prstGeom prst="line">
            <a:avLst/>
          </a:prstGeom>
          <a:ln w="25400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45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850028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19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770319" y="3826111"/>
            <a:ext cx="17705" cy="26040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774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481677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2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770319" y="3826111"/>
            <a:ext cx="17705" cy="26040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63688" y="2786754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21930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8705" y="2634852"/>
            <a:ext cx="945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82094" y="424211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94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/>
      <p:bldP spid="21" grpId="0"/>
      <p:bldP spid="2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888277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24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770319" y="3826111"/>
            <a:ext cx="17705" cy="26040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63688" y="2786754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21930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8705" y="2634852"/>
            <a:ext cx="945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82094" y="424211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63061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ČÍM DÁLE</a:t>
            </a:r>
            <a:r>
              <a:rPr lang="cs-CZ" sz="3200" b="1" dirty="0" smtClean="0"/>
              <a:t> JE PŘEDMĚT PŘED VYPUKLÝM ZRCADLEM, TÍM </a:t>
            </a:r>
            <a:r>
              <a:rPr lang="cs-CZ" sz="3200" b="1" dirty="0" smtClean="0">
                <a:solidFill>
                  <a:srgbClr val="7030A0"/>
                </a:solidFill>
              </a:rPr>
              <a:t>VÍCE JE OBRAZ ZMENŠENÝ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97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183543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770319" y="3826111"/>
            <a:ext cx="17705" cy="26040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63688" y="2786754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21930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8705" y="2634852"/>
            <a:ext cx="945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82094" y="424211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63061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ČÍM DÁLE</a:t>
            </a:r>
            <a:r>
              <a:rPr lang="cs-CZ" sz="3200" b="1" dirty="0" smtClean="0"/>
              <a:t> JE PŘEDMĚT PŘED VYPUKLÝM ZRCADLEM, TÍM </a:t>
            </a:r>
            <a:r>
              <a:rPr lang="cs-CZ" sz="3200" b="1" dirty="0" smtClean="0">
                <a:solidFill>
                  <a:srgbClr val="7030A0"/>
                </a:solidFill>
              </a:rPr>
              <a:t>VÍCE JE OBRAZ ZMENŠENÝ</a:t>
            </a:r>
            <a:endParaRPr lang="cs-CZ" sz="3200" b="1" dirty="0">
              <a:solidFill>
                <a:srgbClr val="7030A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755576" y="4426781"/>
            <a:ext cx="328839" cy="12038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4770320" y="4231637"/>
            <a:ext cx="1510302" cy="1937586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685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370720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29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770319" y="3826111"/>
            <a:ext cx="17705" cy="26040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63688" y="2786754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21930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8705" y="2634852"/>
            <a:ext cx="945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82094" y="424211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63061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ČÍM BLÍŽE</a:t>
            </a:r>
            <a:r>
              <a:rPr lang="cs-CZ" sz="3200" b="1" dirty="0" smtClean="0"/>
              <a:t> JE PŘEDMĚT PŘED VYPUKLÝM ZRCADLEM, TÍM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MÉNĚ JE OBRAZ ZMENŠENÝ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85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?? MÁ ZMĚNA POLOHY PŘEDMĚTU VLIV NA VLASTNOSTI OBRAZU ??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014710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1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hnutý pruh 8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hnutý pruh 10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364007" y="3172729"/>
            <a:ext cx="0" cy="89159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72000" y="3699845"/>
            <a:ext cx="0" cy="347849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11560" y="3172729"/>
            <a:ext cx="0" cy="89159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770319" y="3826111"/>
            <a:ext cx="17705" cy="260409"/>
          </a:xfrm>
          <a:prstGeom prst="straightConnector1">
            <a:avLst/>
          </a:prstGeom>
          <a:ln w="444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63688" y="2786754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21930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8705" y="2634852"/>
            <a:ext cx="945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VZOR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82094" y="4242115"/>
            <a:ext cx="160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OBRAZ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63061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ČÍM BLÍŽE</a:t>
            </a:r>
            <a:r>
              <a:rPr lang="cs-CZ" sz="3200" b="1" dirty="0" smtClean="0"/>
              <a:t> JE PŘEDMĚT PŘED VYPUKLÝM ZRCADLEM, TÍM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MÉNĚ JE OBRAZ ZMENŠENÝ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1084416" y="4322678"/>
            <a:ext cx="1111320" cy="1307935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4139951" y="4199846"/>
            <a:ext cx="464974" cy="1969377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177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?? MÁ ZMĚNA POLOHY PŘEDMĚTU VLIV NA VLASTNOSTI OBRAZU ??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436813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4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69113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?? MÁ ZMĚNA POLOHY PŘEDMĚTU VLIV NA VLASTNOSTI OBRAZU ??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32240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6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1259632" y="3197629"/>
            <a:ext cx="5472608" cy="3312368"/>
          </a:xfrm>
          <a:prstGeom prst="wedgeRoundRectCallout">
            <a:avLst>
              <a:gd name="adj1" fmla="val -37272"/>
              <a:gd name="adj2" fmla="val -125842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3501008"/>
            <a:ext cx="50405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OBRAZ VYTVOŘENÝ </a:t>
            </a:r>
            <a:r>
              <a:rPr lang="cs-CZ" sz="2000" b="1" dirty="0" smtClean="0"/>
              <a:t>VYPUKLÝM</a:t>
            </a:r>
            <a:r>
              <a:rPr lang="cs-CZ" sz="2000" dirty="0" smtClean="0"/>
              <a:t> ZRCADLEM JE VŽDY: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ZDÁNLIVÝ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VZPŘÍMENÝ 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ZMENŠENÝ</a:t>
            </a:r>
          </a:p>
        </p:txBody>
      </p:sp>
    </p:spTree>
    <p:extLst>
      <p:ext uri="{BB962C8B-B14F-4D97-AF65-F5344CB8AC3E}">
        <p14:creationId xmlns:p14="http://schemas.microsoft.com/office/powerpoint/2010/main" val="270007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?? MÁ ZMĚNA POLOHY PŘEDMĚTU VLIV NA VLASTNOSTI OBRAZU ??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364817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138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1259632" y="3197629"/>
            <a:ext cx="5472608" cy="3312368"/>
          </a:xfrm>
          <a:prstGeom prst="wedgeRoundRectCallout">
            <a:avLst>
              <a:gd name="adj1" fmla="val -37272"/>
              <a:gd name="adj2" fmla="val -125842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3501008"/>
            <a:ext cx="504055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OBRAZ VYTVOŘENÝ </a:t>
            </a:r>
            <a:r>
              <a:rPr lang="cs-CZ" sz="2000" b="1" dirty="0" smtClean="0"/>
              <a:t>VYPUKLÝM </a:t>
            </a:r>
            <a:r>
              <a:rPr lang="cs-CZ" sz="2000" dirty="0" smtClean="0"/>
              <a:t>ZRCADLEM JE VŽDY: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ZDÁNLIVÝ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VZPŘÍMENÝ 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ZMENŠENÝ</a:t>
            </a:r>
          </a:p>
          <a:p>
            <a:r>
              <a:rPr lang="cs-CZ" sz="2000" dirty="0" smtClean="0"/>
              <a:t>MÍRA ZMENŠENÍ ZÁVISÍ NA VZDÁLENOSTI PŘEDMĚTU OD ZRCADLA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3111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307" y="1529826"/>
            <a:ext cx="807803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b="1" dirty="0">
              <a:solidFill>
                <a:srgbClr val="41A8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EF52B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?? MÁ ZMĚNA POLOHY PŘEDMĚTU VLIV NA VLASTNOSTI OBRAZU ??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70845702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1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1259632" y="3197629"/>
            <a:ext cx="5472608" cy="3312368"/>
          </a:xfrm>
          <a:prstGeom prst="wedgeRoundRectCallout">
            <a:avLst>
              <a:gd name="adj1" fmla="val -37272"/>
              <a:gd name="adj2" fmla="val -125842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3501008"/>
            <a:ext cx="504055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OBRAZ VYTVOŘENÝ </a:t>
            </a:r>
            <a:r>
              <a:rPr lang="cs-CZ" sz="2000" b="1" dirty="0" smtClean="0"/>
              <a:t>VYPUKLÝM </a:t>
            </a:r>
            <a:r>
              <a:rPr lang="cs-CZ" sz="2000" dirty="0" smtClean="0"/>
              <a:t>ZRCADLEM JE VŽDY: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ZDÁNLIVÝ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VZPŘÍMENÝ 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ZMENŠENÝ</a:t>
            </a:r>
          </a:p>
          <a:p>
            <a:r>
              <a:rPr lang="cs-CZ" sz="2000" dirty="0" smtClean="0"/>
              <a:t>MÍRA ZMENŠENÍ ZÁVISÍ NA VZDÁLENOSTI PŘEDMĚTU OD ZRCADLA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S ROSTOUCÍ VZDÁLENOSTÍ PŘEDMĚTU OD ZRCADLA JE OBRAZ VÍCE ZMENŠENÝ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7813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16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504</TotalTime>
  <Words>856</Words>
  <Application>Microsoft Office PowerPoint</Application>
  <PresentationFormat>Předvádění na obrazovce (4:3)</PresentationFormat>
  <Paragraphs>485</Paragraphs>
  <Slides>44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6" baseType="lpstr">
      <vt:lpstr>Motiv systému Office</vt:lpstr>
      <vt:lpstr>Rovnice</vt:lpstr>
      <vt:lpstr>Prezentace aplikace PowerPoint</vt:lpstr>
      <vt:lpstr>VZNIK OBRAZU  UŽITÍM VYPUKLÉHO ZRCADLA</vt:lpstr>
      <vt:lpstr>VYPUKLÉ ZRCADLO – OPAKOVÁNÍ</vt:lpstr>
      <vt:lpstr>VYPUKLÉ ZRCADLO – OPAKOVÁNÍ</vt:lpstr>
      <vt:lpstr>VYPUKLÉ ZRCADLO - OPAKOVÁNÍ</vt:lpstr>
      <vt:lpstr>VYPUKLÉ ZRCADLO - OPAKOVÁNÍ</vt:lpstr>
      <vt:lpstr>VYPUKLÉ ZRCADLO - OPAKOVÁNÍ</vt:lpstr>
      <vt:lpstr>VYPUKLÉ ZRCADLO - OPAKOVÁNÍ</vt:lpstr>
      <vt:lpstr>VYPUKLÉ ZRCADLO - OPAKOVÁNÍ</vt:lpstr>
      <vt:lpstr>VYPUKLÉ ZRCADLO - OPAKOVÁNÍ</vt:lpstr>
      <vt:lpstr>VYPUKLÉ ZRCADLO - OPAKOVÁNÍ</vt:lpstr>
      <vt:lpstr>VYPUKLÉ ZRCADLO - předmětová vzdálenost a</vt:lpstr>
      <vt:lpstr>VYPUKLÉ ZRCADLO - předmětová vzdálenost a</vt:lpstr>
      <vt:lpstr>VYPUKLÉ ZRCADLO - předmětová vzdálenost a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</vt:lpstr>
      <vt:lpstr>ZOBRAZOVÁNÍ VYPUKLÝM ZRCADLEM - SHRNUTÍ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?? MÁ ZMĚNA POLOHY PŘEDMĚTU VLIV NA VLASTNOSTI OBRAZU 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OBRAZU  UŽITÍM DUTÉHO ZRCADLA</dc:title>
  <dc:creator>Iva Herrmannová</dc:creator>
  <cp:lastModifiedBy>Iva Herrmannová</cp:lastModifiedBy>
  <cp:revision>52</cp:revision>
  <dcterms:created xsi:type="dcterms:W3CDTF">2013-11-02T12:09:56Z</dcterms:created>
  <dcterms:modified xsi:type="dcterms:W3CDTF">2013-11-03T17:47:09Z</dcterms:modified>
</cp:coreProperties>
</file>