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7" r:id="rId2"/>
    <p:sldId id="275" r:id="rId3"/>
    <p:sldId id="276" r:id="rId4"/>
    <p:sldId id="259" r:id="rId5"/>
    <p:sldId id="260" r:id="rId6"/>
    <p:sldId id="265" r:id="rId7"/>
    <p:sldId id="261" r:id="rId8"/>
    <p:sldId id="262" r:id="rId9"/>
    <p:sldId id="266" r:id="rId10"/>
    <p:sldId id="264" r:id="rId11"/>
    <p:sldId id="267" r:id="rId12"/>
    <p:sldId id="268" r:id="rId13"/>
    <p:sldId id="269" r:id="rId14"/>
    <p:sldId id="270" r:id="rId15"/>
    <p:sldId id="271" r:id="rId16"/>
    <p:sldId id="273" r:id="rId17"/>
    <p:sldId id="274" r:id="rId18"/>
    <p:sldId id="263" r:id="rId19"/>
    <p:sldId id="272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E83F6-18FA-4C52-9C54-353BF6EC6158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C66C1-9A37-469A-BDC4-B01A5F9D50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E83F6-18FA-4C52-9C54-353BF6EC6158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C66C1-9A37-469A-BDC4-B01A5F9D50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E83F6-18FA-4C52-9C54-353BF6EC6158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C66C1-9A37-469A-BDC4-B01A5F9D50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E83F6-18FA-4C52-9C54-353BF6EC6158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C66C1-9A37-469A-BDC4-B01A5F9D50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E83F6-18FA-4C52-9C54-353BF6EC6158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C66C1-9A37-469A-BDC4-B01A5F9D50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E83F6-18FA-4C52-9C54-353BF6EC6158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C66C1-9A37-469A-BDC4-B01A5F9D50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E83F6-18FA-4C52-9C54-353BF6EC6158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C66C1-9A37-469A-BDC4-B01A5F9D50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E83F6-18FA-4C52-9C54-353BF6EC6158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C66C1-9A37-469A-BDC4-B01A5F9D50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E83F6-18FA-4C52-9C54-353BF6EC6158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C66C1-9A37-469A-BDC4-B01A5F9D50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E83F6-18FA-4C52-9C54-353BF6EC6158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C66C1-9A37-469A-BDC4-B01A5F9D50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E83F6-18FA-4C52-9C54-353BF6EC6158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C66C1-9A37-469A-BDC4-B01A5F9D50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218E83F6-18FA-4C52-9C54-353BF6EC6158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BCC66C1-9A37-469A-BDC4-B01A5F9D50C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86547" y="3764121"/>
          <a:ext cx="5970905" cy="198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0975"/>
                <a:gridCol w="4519930"/>
              </a:tblGrid>
              <a:tr h="1981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93864093"/>
              </p:ext>
            </p:extLst>
          </p:nvPr>
        </p:nvGraphicFramePr>
        <p:xfrm>
          <a:off x="899592" y="2924945"/>
          <a:ext cx="7560840" cy="35146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34292"/>
                <a:gridCol w="5726548"/>
              </a:tblGrid>
              <a:tr h="10609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solidFill>
                            <a:schemeClr val="bg2"/>
                          </a:solidFill>
                          <a:effectLst/>
                        </a:rPr>
                        <a:t>Název školy</a:t>
                      </a:r>
                      <a:r>
                        <a:rPr lang="en-US" sz="2000" dirty="0" smtClean="0">
                          <a:solidFill>
                            <a:schemeClr val="bg2"/>
                          </a:solidFill>
                          <a:effectLst/>
                        </a:rPr>
                        <a:t>:</a:t>
                      </a:r>
                      <a:endParaRPr lang="cs-CZ" sz="2000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/>
                          </a:solidFill>
                          <a:effectLst/>
                        </a:rPr>
                        <a:t>ZÁKLADNÍ ŠKOLA PODBOŘANY, HUSOVA 276, OKR LOUNY</a:t>
                      </a:r>
                      <a:endParaRPr lang="cs-CZ" sz="2000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/>
                          </a:solidFill>
                          <a:effectLst/>
                        </a:rPr>
                        <a:t>Autor:</a:t>
                      </a:r>
                      <a:endParaRPr lang="cs-CZ" sz="2000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/>
                          </a:solidFill>
                          <a:effectLst/>
                        </a:rPr>
                        <a:t>MGR. OLGA FILÍPKOVÁ</a:t>
                      </a:r>
                      <a:endParaRPr lang="cs-CZ" sz="2000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/>
                          </a:solidFill>
                          <a:effectLst/>
                        </a:rPr>
                        <a:t>Název</a:t>
                      </a:r>
                      <a:r>
                        <a:rPr lang="en-US" sz="2000" dirty="0">
                          <a:solidFill>
                            <a:schemeClr val="bg2"/>
                          </a:solidFill>
                          <a:effectLst/>
                        </a:rPr>
                        <a:t>:</a:t>
                      </a:r>
                      <a:endParaRPr lang="cs-CZ" sz="2000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 smtClean="0">
                          <a:solidFill>
                            <a:schemeClr val="bg2"/>
                          </a:solidFill>
                          <a:effectLst/>
                          <a:latin typeface="Arial Rounded MT Bold" pitchFamily="34" charset="0"/>
                        </a:rPr>
                        <a:t>VY_32_INOVACE_1241_PRVNÍ_SVĚTOVÁ_VÁLKA</a:t>
                      </a:r>
                      <a:endParaRPr lang="cs-CZ" sz="2000" b="0" dirty="0">
                        <a:solidFill>
                          <a:schemeClr val="bg2"/>
                        </a:solidFill>
                        <a:effectLst/>
                        <a:latin typeface="Arial Rounded MT Bold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16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/>
                          </a:solidFill>
                          <a:effectLst/>
                        </a:rPr>
                        <a:t>Téma</a:t>
                      </a:r>
                      <a:r>
                        <a:rPr lang="en-US" sz="2000" dirty="0">
                          <a:solidFill>
                            <a:schemeClr val="bg2"/>
                          </a:solidFill>
                          <a:effectLst/>
                        </a:rPr>
                        <a:t>:</a:t>
                      </a:r>
                      <a:endParaRPr lang="cs-CZ" sz="2000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Výklad – První</a:t>
                      </a:r>
                      <a:r>
                        <a:rPr lang="cs-CZ" sz="2000" baseline="0" dirty="0" smtClean="0">
                          <a:solidFill>
                            <a:schemeClr val="bg2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světová válka</a:t>
                      </a:r>
                      <a:endParaRPr lang="cs-CZ" sz="2000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/>
                          </a:solidFill>
                          <a:effectLst/>
                        </a:rPr>
                        <a:t>Číslo projektu</a:t>
                      </a:r>
                      <a:r>
                        <a:rPr lang="en-US" sz="2000" dirty="0">
                          <a:solidFill>
                            <a:schemeClr val="bg2"/>
                          </a:solidFill>
                          <a:effectLst/>
                        </a:rPr>
                        <a:t>:</a:t>
                      </a:r>
                      <a:endParaRPr lang="cs-CZ" sz="2000" dirty="0">
                        <a:solidFill>
                          <a:schemeClr val="bg2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2"/>
                          </a:solidFill>
                          <a:effectLst/>
                        </a:rPr>
                        <a:t> </a:t>
                      </a:r>
                      <a:endParaRPr lang="cs-CZ" sz="2000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2"/>
                          </a:solidFill>
                          <a:effectLst/>
                        </a:rPr>
                        <a:t>CZ.1.07/1.4.00/21. 2975</a:t>
                      </a:r>
                      <a:endParaRPr lang="cs-CZ" sz="2000" dirty="0">
                        <a:solidFill>
                          <a:schemeClr val="bg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050" name="Obrázek 1" descr="Popis: C:\Users\pc\Desktop\OPV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836712"/>
            <a:ext cx="554935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577975" y="32845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577975" y="3741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390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cs-CZ" sz="4800" dirty="0" smtClean="0"/>
              <a:t>Anotace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Tato prezentace slouží k výkladu učiva v předmětu člověk a jeho svět pro žáky v 5. ročníku.</a:t>
            </a:r>
          </a:p>
          <a:p>
            <a:r>
              <a:rPr lang="cs-CZ" dirty="0" smtClean="0"/>
              <a:t>4. list: Letopočty začátku a konce první světové války</a:t>
            </a:r>
          </a:p>
          <a:p>
            <a:r>
              <a:rPr lang="cs-CZ" dirty="0" smtClean="0"/>
              <a:t>5. list: Obsah prezentace</a:t>
            </a:r>
          </a:p>
          <a:p>
            <a:r>
              <a:rPr lang="cs-CZ" dirty="0" smtClean="0"/>
              <a:t>6. list: Vysvětluje situaci před válkou</a:t>
            </a:r>
          </a:p>
          <a:p>
            <a:r>
              <a:rPr lang="cs-CZ" dirty="0" smtClean="0"/>
              <a:t>7. list: Vysvětluje záminku pro vypuknutí války</a:t>
            </a:r>
          </a:p>
          <a:p>
            <a:r>
              <a:rPr lang="cs-CZ" dirty="0" smtClean="0"/>
              <a:t>8. list: Fotografie z atentátu v Sarajevu</a:t>
            </a:r>
          </a:p>
          <a:p>
            <a:r>
              <a:rPr lang="cs-CZ" dirty="0" smtClean="0"/>
              <a:t>9. 10. list: Vtažení států do války a proti sobě bojující státy.</a:t>
            </a:r>
          </a:p>
          <a:p>
            <a:r>
              <a:rPr lang="cs-CZ" dirty="0" smtClean="0"/>
              <a:t>11.- 15. list: Fotografie z bojů na různých válečných frontách</a:t>
            </a:r>
          </a:p>
          <a:p>
            <a:r>
              <a:rPr lang="cs-CZ" dirty="0" smtClean="0"/>
              <a:t>16. list: Válečná technika a konec války</a:t>
            </a:r>
          </a:p>
          <a:p>
            <a:r>
              <a:rPr lang="cs-CZ" dirty="0" smtClean="0"/>
              <a:t>17. list: Důsledky války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68763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836712"/>
            <a:ext cx="8136904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Datum vytvoření: </a:t>
            </a:r>
            <a:r>
              <a:rPr lang="cs-CZ" sz="3600" dirty="0" smtClean="0"/>
              <a:t>15. 12. 2012  </a:t>
            </a:r>
          </a:p>
          <a:p>
            <a:endParaRPr lang="cs-CZ" sz="4000" dirty="0"/>
          </a:p>
          <a:p>
            <a:endParaRPr lang="cs-CZ" sz="4000" dirty="0" smtClean="0"/>
          </a:p>
          <a:p>
            <a:r>
              <a:rPr lang="cs-CZ" sz="4000" dirty="0" smtClean="0"/>
              <a:t>Klíčová slova: </a:t>
            </a:r>
          </a:p>
          <a:p>
            <a:r>
              <a:rPr lang="cs-CZ" sz="3600" dirty="0" smtClean="0"/>
              <a:t>první světová válka, atentát, bajonet, ženisté, pěchota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024416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4997" y="609003"/>
            <a:ext cx="89229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dirty="0" smtClean="0"/>
              <a:t>První světová válka</a:t>
            </a:r>
            <a:endParaRPr lang="cs-CZ" sz="8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59632" y="2852936"/>
            <a:ext cx="615745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rgbClr val="FFFF00"/>
                </a:solidFill>
              </a:rPr>
              <a:t>1914 - 1918</a:t>
            </a:r>
            <a:endParaRPr lang="cs-CZ" sz="8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6791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6452" y="1340768"/>
            <a:ext cx="589520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57250" indent="-857250">
              <a:buFont typeface="Wingdings" pitchFamily="2" charset="2"/>
              <a:buChar char="§"/>
            </a:pPr>
            <a:r>
              <a:rPr lang="cs-CZ" sz="6000" dirty="0" smtClean="0"/>
              <a:t>Vypuknutí války</a:t>
            </a:r>
          </a:p>
          <a:p>
            <a:pPr marL="857250" indent="-857250">
              <a:buFont typeface="Wingdings" pitchFamily="2" charset="2"/>
              <a:buChar char="§"/>
            </a:pPr>
            <a:r>
              <a:rPr lang="cs-CZ" sz="6000" dirty="0" smtClean="0"/>
              <a:t>Průběh války</a:t>
            </a:r>
          </a:p>
          <a:p>
            <a:pPr marL="857250" indent="-857250">
              <a:buFont typeface="Wingdings" pitchFamily="2" charset="2"/>
              <a:buChar char="§"/>
            </a:pPr>
            <a:r>
              <a:rPr lang="cs-CZ" sz="6000" dirty="0" smtClean="0"/>
              <a:t>Konec války</a:t>
            </a:r>
          </a:p>
          <a:p>
            <a:pPr marL="857250" indent="-857250">
              <a:buFont typeface="Wingdings" pitchFamily="2" charset="2"/>
              <a:buChar char="§"/>
            </a:pPr>
            <a:r>
              <a:rPr lang="cs-CZ" sz="6000" dirty="0" smtClean="0"/>
              <a:t>Důsledky války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xmlns="" val="4255028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5736" y="260648"/>
            <a:ext cx="34624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Před válkou</a:t>
            </a:r>
            <a:endParaRPr lang="cs-CZ" sz="5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628800"/>
            <a:ext cx="84969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Průmyslová výroba byla v plném tempu, proto bylo zapotřebí mít zdroje laciných surovin a mít možnost výrobky prodat. </a:t>
            </a:r>
          </a:p>
          <a:p>
            <a:r>
              <a:rPr lang="cs-CZ" sz="3600" dirty="0" smtClean="0"/>
              <a:t>Proto chtěly průmyslové mocnosti mít přístup do zemí, které toto umožňovaly. </a:t>
            </a:r>
          </a:p>
          <a:p>
            <a:r>
              <a:rPr lang="cs-CZ" sz="3600" b="1" dirty="0" smtClean="0">
                <a:solidFill>
                  <a:srgbClr val="FFFF00"/>
                </a:solidFill>
              </a:rPr>
              <a:t>Docházelo ke sporům o území. </a:t>
            </a:r>
            <a:endParaRPr lang="cs-CZ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7151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38216" y="620688"/>
            <a:ext cx="76477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 Vypuknutí první světové války</a:t>
            </a:r>
            <a:endParaRPr lang="cs-CZ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3872" y="1916832"/>
            <a:ext cx="849694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Záminkou k válce se stal úspěšný </a:t>
            </a:r>
            <a:r>
              <a:rPr lang="cs-CZ" sz="3200" dirty="0" smtClean="0">
                <a:solidFill>
                  <a:srgbClr val="FFFF00"/>
                </a:solidFill>
              </a:rPr>
              <a:t>atentát</a:t>
            </a:r>
            <a:r>
              <a:rPr lang="cs-CZ" sz="3200" dirty="0" smtClean="0"/>
              <a:t> na následníka trůnu Františka Ferdinanda d´Este. </a:t>
            </a:r>
            <a:r>
              <a:rPr lang="cs-CZ" sz="3200" u="sng" dirty="0" smtClean="0"/>
              <a:t>Rakousko – Uhersko</a:t>
            </a:r>
            <a:r>
              <a:rPr lang="cs-CZ" sz="3200" dirty="0" smtClean="0"/>
              <a:t> odvetou vyhlásilo válku </a:t>
            </a:r>
            <a:r>
              <a:rPr lang="cs-CZ" sz="3200" u="sng" dirty="0" smtClean="0"/>
              <a:t>Srbsku.</a:t>
            </a:r>
          </a:p>
          <a:p>
            <a:r>
              <a:rPr lang="cs-CZ" sz="3200" dirty="0" smtClean="0"/>
              <a:t>Tím byla odstartována řetězová reakce vedoucí ke světové válce.</a:t>
            </a:r>
          </a:p>
          <a:p>
            <a:endParaRPr lang="cs-CZ" sz="3200" dirty="0" smtClean="0"/>
          </a:p>
          <a:p>
            <a:r>
              <a:rPr lang="cs-CZ" sz="3200" dirty="0"/>
              <a:t>Válka zasáhla Evropu, Afriku a Asii a probíhala ve světových oceánech.</a:t>
            </a:r>
          </a:p>
          <a:p>
            <a:endParaRPr lang="cs-CZ" sz="3200" dirty="0"/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4171991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532" y="620688"/>
            <a:ext cx="4381500" cy="262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573016"/>
            <a:ext cx="3317354" cy="2799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053220" y="764704"/>
            <a:ext cx="40324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Arcivévoda Ferdinand s chotí Žofií</a:t>
            </a:r>
          </a:p>
          <a:p>
            <a:r>
              <a:rPr lang="cs-CZ" sz="2800" dirty="0"/>
              <a:t>o</a:t>
            </a:r>
            <a:r>
              <a:rPr lang="cs-CZ" sz="2800" dirty="0" smtClean="0"/>
              <a:t>pouštějí sarajevskou radnici.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360953" y="4680551"/>
            <a:ext cx="33682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Zatčení atentátníka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84611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42256" y="260648"/>
            <a:ext cx="849694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endParaRPr lang="cs-CZ" sz="3200" dirty="0" smtClean="0"/>
          </a:p>
          <a:p>
            <a:pPr marL="571500" indent="-571500">
              <a:buFont typeface="Arial" pitchFamily="34" charset="0"/>
              <a:buChar char="•"/>
            </a:pPr>
            <a:r>
              <a:rPr lang="cs-CZ" sz="4000" dirty="0" smtClean="0"/>
              <a:t>Všichni se domnívali, že malé Srbsko bude brzy rozdrceno a válka skončí. Ale za Srbsko se postavilo Rusko a postupně byly do války vtahovány i další státy na jednu či druhou stranu.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4000" dirty="0" smtClean="0"/>
          </a:p>
          <a:p>
            <a:r>
              <a:rPr lang="cs-CZ" sz="4800" dirty="0" smtClean="0">
                <a:solidFill>
                  <a:srgbClr val="FFFF00"/>
                </a:solidFill>
              </a:rPr>
              <a:t>     Válka zachvátila celý svět.</a:t>
            </a:r>
            <a:endParaRPr lang="cs-CZ" sz="4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3646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476672"/>
            <a:ext cx="48856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Proti sobě bojovali:</a:t>
            </a:r>
            <a:endParaRPr lang="cs-CZ" sz="4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700808"/>
            <a:ext cx="77768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Rakousko – Uhersko, Německo</a:t>
            </a:r>
          </a:p>
          <a:p>
            <a:r>
              <a:rPr lang="cs-CZ" sz="4000" dirty="0" smtClean="0"/>
              <a:t> a jejich spojenci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4149080"/>
            <a:ext cx="79208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Velká Británie, Francie, Rusko, Srbsko a jejich spojenci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883455" y="3261116"/>
            <a:ext cx="72167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FFFF00"/>
                </a:solidFill>
              </a:rPr>
              <a:t>X</a:t>
            </a:r>
            <a:endParaRPr lang="cs-CZ" sz="6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542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2123" y="1440034"/>
            <a:ext cx="787587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V Evropě se bojovalo na třech </a:t>
            </a:r>
            <a:endParaRPr lang="cs-CZ" sz="4400" dirty="0" smtClean="0"/>
          </a:p>
          <a:p>
            <a:r>
              <a:rPr lang="cs-CZ" sz="4400" dirty="0" smtClean="0"/>
              <a:t> </a:t>
            </a:r>
            <a:r>
              <a:rPr lang="cs-CZ" sz="4400" dirty="0" smtClean="0"/>
              <a:t>                                  </a:t>
            </a:r>
            <a:r>
              <a:rPr lang="cs-CZ" sz="4400" dirty="0" smtClean="0"/>
              <a:t>frontách</a:t>
            </a:r>
            <a:r>
              <a:rPr lang="cs-CZ" sz="4400" dirty="0" smtClean="0"/>
              <a:t>: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86817" y="2852936"/>
            <a:ext cx="8118889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4000" dirty="0" smtClean="0"/>
              <a:t>Na </a:t>
            </a:r>
            <a:r>
              <a:rPr lang="cs-CZ" sz="4000" b="1" dirty="0" smtClean="0">
                <a:solidFill>
                  <a:srgbClr val="FFFF00"/>
                </a:solidFill>
              </a:rPr>
              <a:t>jihu</a:t>
            </a:r>
            <a:r>
              <a:rPr lang="cs-CZ" sz="4000" dirty="0" smtClean="0"/>
              <a:t> – Balkánská fronta ( v Itálii)</a:t>
            </a:r>
          </a:p>
          <a:p>
            <a:pPr marL="571500" indent="-571500">
              <a:buFont typeface="Arial" pitchFamily="34" charset="0"/>
              <a:buChar char="•"/>
            </a:pPr>
            <a:endParaRPr lang="cs-CZ" sz="4000" dirty="0" smtClean="0"/>
          </a:p>
          <a:p>
            <a:pPr marL="571500" indent="-571500">
              <a:buFont typeface="Arial" pitchFamily="34" charset="0"/>
              <a:buChar char="•"/>
            </a:pPr>
            <a:r>
              <a:rPr lang="cs-CZ" sz="4000" dirty="0" smtClean="0"/>
              <a:t>Na </a:t>
            </a:r>
            <a:r>
              <a:rPr lang="cs-CZ" sz="4000" b="1" dirty="0" smtClean="0">
                <a:solidFill>
                  <a:srgbClr val="FFFF00"/>
                </a:solidFill>
              </a:rPr>
              <a:t>východě</a:t>
            </a:r>
            <a:r>
              <a:rPr lang="cs-CZ" sz="4000" dirty="0" smtClean="0"/>
              <a:t> – Ruská fronta</a:t>
            </a:r>
          </a:p>
          <a:p>
            <a:pPr marL="571500" indent="-571500">
              <a:buFont typeface="Arial" pitchFamily="34" charset="0"/>
              <a:buChar char="•"/>
            </a:pPr>
            <a:endParaRPr lang="cs-CZ" sz="4000" dirty="0" smtClean="0"/>
          </a:p>
          <a:p>
            <a:pPr marL="571500" indent="-571500">
              <a:buFont typeface="Arial" pitchFamily="34" charset="0"/>
              <a:buChar char="•"/>
            </a:pPr>
            <a:r>
              <a:rPr lang="cs-CZ" sz="4000" dirty="0" smtClean="0"/>
              <a:t>Na </a:t>
            </a:r>
            <a:r>
              <a:rPr lang="cs-CZ" sz="4000" b="1" dirty="0" smtClean="0">
                <a:solidFill>
                  <a:srgbClr val="FFFF00"/>
                </a:solidFill>
              </a:rPr>
              <a:t>západě</a:t>
            </a:r>
            <a:r>
              <a:rPr lang="cs-CZ" sz="4000" dirty="0" smtClean="0"/>
              <a:t> – ve Francii a Belgii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339752" y="260648"/>
            <a:ext cx="33746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Průběh války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xmlns="" val="2221259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7152" y="908720"/>
            <a:ext cx="7620000" cy="467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03648" y="5775965"/>
            <a:ext cx="58687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Němečtí vojáci s kulometem Maxim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14273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7915" y="548680"/>
            <a:ext cx="7620000" cy="485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529123" y="5512876"/>
            <a:ext cx="61575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Francouzský útok na německé pozice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81141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4551643" cy="337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656096"/>
            <a:ext cx="4741013" cy="2933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875171" y="764704"/>
            <a:ext cx="401731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Kanadské jednotky za tankem Mark1</a:t>
            </a:r>
          </a:p>
          <a:p>
            <a:r>
              <a:rPr lang="cs-CZ" sz="3200" dirty="0" smtClean="0"/>
              <a:t>během bitvy o hřeben </a:t>
            </a:r>
            <a:r>
              <a:rPr lang="cs-CZ" sz="3200" dirty="0" err="1" smtClean="0"/>
              <a:t>Vimy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4581128"/>
            <a:ext cx="35283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Oslepení angličtí vojáci ze čtvrté bitvy u </a:t>
            </a:r>
            <a:r>
              <a:rPr lang="cs-CZ" sz="3200" dirty="0" err="1" smtClean="0"/>
              <a:t>Ypre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983315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0785" y="318770"/>
            <a:ext cx="3623933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21072" y="332656"/>
            <a:ext cx="3528392" cy="2084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489" y="3840904"/>
            <a:ext cx="3850523" cy="2275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01048" y="3908438"/>
            <a:ext cx="3568439" cy="2222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71600" y="6246035"/>
            <a:ext cx="22604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Ruská pěchota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013945" y="6107441"/>
            <a:ext cx="33426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Turecké dělostřelectvo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921072" y="2591906"/>
            <a:ext cx="38065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Francouzský bajonetový útok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2832300"/>
            <a:ext cx="4104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Američtí ženisté se vrací z bitvy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808803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35902" y="1124744"/>
            <a:ext cx="864096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Ve válce se projevil velký rozvoj průmyslu nasazením techniky do této doby neznámé.</a:t>
            </a:r>
          </a:p>
          <a:p>
            <a:r>
              <a:rPr lang="cs-CZ" sz="3200" dirty="0" smtClean="0"/>
              <a:t>Byly to </a:t>
            </a:r>
            <a:r>
              <a:rPr lang="cs-CZ" sz="3200" b="1" dirty="0" smtClean="0">
                <a:solidFill>
                  <a:srgbClr val="FFFF00"/>
                </a:solidFill>
              </a:rPr>
              <a:t>tanky, letadla, ponorky, otravný plyn</a:t>
            </a:r>
            <a:r>
              <a:rPr lang="cs-CZ" sz="3200" dirty="0" smtClean="0"/>
              <a:t>, ale také technické prostředky, které se používaly v zázemí: </a:t>
            </a:r>
            <a:r>
              <a:rPr lang="cs-CZ" sz="3200" b="1" dirty="0" smtClean="0">
                <a:solidFill>
                  <a:srgbClr val="FFFF00"/>
                </a:solidFill>
              </a:rPr>
              <a:t>telefon, telegraf.</a:t>
            </a:r>
          </a:p>
          <a:p>
            <a:r>
              <a:rPr lang="cs-CZ" sz="3200" dirty="0" smtClean="0"/>
              <a:t>Válku nakonec rozhodl vstup Spojených států amerických.</a:t>
            </a:r>
          </a:p>
          <a:p>
            <a:r>
              <a:rPr lang="cs-CZ" sz="3200" dirty="0" smtClean="0"/>
              <a:t>Začátkem </a:t>
            </a:r>
            <a:r>
              <a:rPr lang="cs-CZ" sz="3200" b="1" dirty="0" smtClean="0">
                <a:solidFill>
                  <a:srgbClr val="FFFF00"/>
                </a:solidFill>
              </a:rPr>
              <a:t>listopadu 1918 </a:t>
            </a:r>
            <a:r>
              <a:rPr lang="cs-CZ" sz="3200" dirty="0" smtClean="0"/>
              <a:t>se Rakousko –Uhersko a pak i Německo vzdaly.</a:t>
            </a:r>
          </a:p>
          <a:p>
            <a:r>
              <a:rPr lang="cs-CZ" sz="3200" dirty="0" smtClean="0"/>
              <a:t>Pro 28 válčících států válka skončila.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555776" y="147632"/>
            <a:ext cx="287764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Konec války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xmlns="" val="248102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83768" y="285705"/>
            <a:ext cx="35718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Důsledky války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03258" y="1303604"/>
            <a:ext cx="8545929" cy="51398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Ze 70 miliónů vojáků jich </a:t>
            </a:r>
            <a:r>
              <a:rPr lang="cs-CZ" sz="3200" b="1" dirty="0" smtClean="0">
                <a:solidFill>
                  <a:srgbClr val="FFFF00"/>
                </a:solidFill>
              </a:rPr>
              <a:t>10 miliónů </a:t>
            </a:r>
            <a:endParaRPr lang="cs-CZ" sz="3200" b="1" dirty="0" smtClean="0">
              <a:solidFill>
                <a:srgbClr val="FFFF00"/>
              </a:solidFill>
            </a:endParaRPr>
          </a:p>
          <a:p>
            <a:pPr marL="457200" indent="-457200"/>
            <a:r>
              <a:rPr lang="cs-CZ" sz="3200" b="1" dirty="0" smtClean="0">
                <a:solidFill>
                  <a:srgbClr val="FFFF00"/>
                </a:solidFill>
              </a:rPr>
              <a:t> </a:t>
            </a:r>
            <a:r>
              <a:rPr lang="cs-CZ" sz="3200" b="1" dirty="0" smtClean="0">
                <a:solidFill>
                  <a:srgbClr val="FFFF00"/>
                </a:solidFill>
              </a:rPr>
              <a:t>   </a:t>
            </a:r>
            <a:r>
              <a:rPr lang="cs-CZ" sz="3200" b="1" dirty="0" smtClean="0">
                <a:solidFill>
                  <a:srgbClr val="FFFF00"/>
                </a:solidFill>
              </a:rPr>
              <a:t>zahynulo</a:t>
            </a:r>
            <a:r>
              <a:rPr lang="cs-CZ" sz="3200" b="1" dirty="0" smtClean="0">
                <a:solidFill>
                  <a:srgbClr val="FFFF00"/>
                </a:solidFill>
              </a:rPr>
              <a:t>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Asi</a:t>
            </a:r>
            <a:r>
              <a:rPr lang="cs-CZ" sz="3200" b="1" dirty="0" smtClean="0">
                <a:solidFill>
                  <a:srgbClr val="FFFF00"/>
                </a:solidFill>
              </a:rPr>
              <a:t> 20 miliónů zůstalo zmrzačených.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Lidé v zázemí strádali a trpěli hladem.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Zničila se krajina i lidské příbytky.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Lidé trpěli nemocemi a epidemiemi.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Rozpadlo se Rakousko –Uhersko.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32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3600" b="1" dirty="0" smtClean="0">
                <a:solidFill>
                  <a:srgbClr val="FFFF00"/>
                </a:solidFill>
              </a:rPr>
              <a:t>Vznikl samostatný Československý </a:t>
            </a:r>
            <a:endParaRPr lang="cs-CZ" sz="3600" b="1" dirty="0" smtClean="0">
              <a:solidFill>
                <a:srgbClr val="FFFF00"/>
              </a:solidFill>
            </a:endParaRPr>
          </a:p>
          <a:p>
            <a:pPr marL="457200" indent="-457200"/>
            <a:r>
              <a:rPr lang="cs-CZ" sz="3600" b="1" dirty="0" smtClean="0">
                <a:solidFill>
                  <a:srgbClr val="FFFF00"/>
                </a:solidFill>
              </a:rPr>
              <a:t> </a:t>
            </a:r>
            <a:r>
              <a:rPr lang="cs-CZ" sz="3600" b="1" dirty="0" smtClean="0">
                <a:solidFill>
                  <a:srgbClr val="FFFF00"/>
                </a:solidFill>
              </a:rPr>
              <a:t>   </a:t>
            </a:r>
            <a:r>
              <a:rPr lang="cs-CZ" sz="3600" b="1" dirty="0" smtClean="0">
                <a:solidFill>
                  <a:srgbClr val="FFFF00"/>
                </a:solidFill>
              </a:rPr>
              <a:t>stát</a:t>
            </a:r>
            <a:r>
              <a:rPr lang="cs-CZ" sz="3600" b="1" dirty="0" smtClean="0">
                <a:solidFill>
                  <a:srgbClr val="FFFF00"/>
                </a:solidFill>
              </a:rPr>
              <a:t>.</a:t>
            </a:r>
            <a:endParaRPr lang="cs-CZ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4758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50179" y="190381"/>
            <a:ext cx="2871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Použité zdroje:</a:t>
            </a:r>
            <a:endParaRPr lang="cs-CZ" sz="3600" dirty="0"/>
          </a:p>
        </p:txBody>
      </p:sp>
      <p:sp>
        <p:nvSpPr>
          <p:cNvPr id="3" name="Obdélník 2"/>
          <p:cNvSpPr/>
          <p:nvPr/>
        </p:nvSpPr>
        <p:spPr>
          <a:xfrm>
            <a:off x="251520" y="836712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endParaRPr lang="cs-CZ" sz="1600" dirty="0" smtClean="0">
              <a:effectLst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cs-CZ" sz="1600" dirty="0" smtClean="0">
                <a:effectLst/>
              </a:rPr>
              <a:t>BETTMANN/CORBIS. </a:t>
            </a:r>
            <a:r>
              <a:rPr lang="cs-CZ" sz="1600" dirty="0" err="1" smtClean="0">
                <a:effectLst/>
              </a:rPr>
              <a:t>Soubor:Archduke</a:t>
            </a:r>
            <a:r>
              <a:rPr lang="cs-CZ" sz="1600" dirty="0" smtClean="0">
                <a:effectLst/>
              </a:rPr>
              <a:t> Franz </a:t>
            </a:r>
            <a:r>
              <a:rPr lang="cs-CZ" sz="1600" dirty="0" err="1" smtClean="0">
                <a:effectLst/>
              </a:rPr>
              <a:t>with</a:t>
            </a:r>
            <a:r>
              <a:rPr lang="cs-CZ" sz="1600" dirty="0" smtClean="0">
                <a:effectLst/>
              </a:rPr>
              <a:t> his wife.jpg. In: </a:t>
            </a:r>
            <a:r>
              <a:rPr lang="cs-CZ" sz="1600" i="1" dirty="0" err="1" smtClean="0">
                <a:effectLst/>
              </a:rPr>
              <a:t>Wikipedia</a:t>
            </a:r>
            <a:r>
              <a:rPr lang="cs-CZ" sz="1600" i="1" dirty="0" smtClean="0">
                <a:effectLst/>
              </a:rPr>
              <a:t>: </a:t>
            </a:r>
            <a:r>
              <a:rPr lang="cs-CZ" sz="1600" i="1" dirty="0" err="1" smtClean="0">
                <a:effectLst/>
              </a:rPr>
              <a:t>the</a:t>
            </a:r>
            <a:r>
              <a:rPr lang="cs-CZ" sz="1600" i="1" dirty="0" smtClean="0">
                <a:effectLst/>
              </a:rPr>
              <a:t> free </a:t>
            </a:r>
            <a:r>
              <a:rPr lang="cs-CZ" sz="1600" i="1" dirty="0" err="1" smtClean="0">
                <a:effectLst/>
              </a:rPr>
              <a:t>encyclopedia</a:t>
            </a:r>
            <a:r>
              <a:rPr lang="cs-CZ" sz="1600" dirty="0" smtClean="0">
                <a:effectLst/>
              </a:rPr>
              <a:t> [online]. San Francisco (CA): </a:t>
            </a:r>
            <a:r>
              <a:rPr lang="cs-CZ" sz="1600" dirty="0" err="1" smtClean="0">
                <a:effectLst/>
              </a:rPr>
              <a:t>Wikimedia</a:t>
            </a:r>
            <a:r>
              <a:rPr lang="cs-CZ" sz="1600" dirty="0" smtClean="0">
                <a:effectLst/>
              </a:rPr>
              <a:t> </a:t>
            </a:r>
            <a:r>
              <a:rPr lang="cs-CZ" sz="1600" dirty="0" err="1" smtClean="0">
                <a:effectLst/>
              </a:rPr>
              <a:t>Foundation</a:t>
            </a:r>
            <a:r>
              <a:rPr lang="cs-CZ" sz="1600" dirty="0" smtClean="0">
                <a:effectLst/>
              </a:rPr>
              <a:t>, 7. 1. 2009, 09:04, 6. 6. 2012, 14:55 [cit. 2013-01-12]. Dostupné z: http://cs.wikipedia.org/wiki/Soubor:Archduke_Franz_with_his_wife.jpg</a:t>
            </a:r>
            <a:endParaRPr lang="cs-CZ" sz="1600" dirty="0"/>
          </a:p>
        </p:txBody>
      </p:sp>
      <p:sp>
        <p:nvSpPr>
          <p:cNvPr id="4" name="Obdélník 3"/>
          <p:cNvSpPr/>
          <p:nvPr/>
        </p:nvSpPr>
        <p:spPr>
          <a:xfrm>
            <a:off x="267513" y="1667709"/>
            <a:ext cx="86409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endParaRPr lang="cs-CZ" sz="16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cs-CZ" sz="1600" dirty="0" smtClean="0"/>
              <a:t>UNKNOWN-ANONYMOUS</a:t>
            </a:r>
            <a:r>
              <a:rPr lang="cs-CZ" sz="1600" dirty="0"/>
              <a:t>. </a:t>
            </a:r>
            <a:r>
              <a:rPr lang="cs-CZ" sz="1600" dirty="0" err="1"/>
              <a:t>Soubor:Gavrilo</a:t>
            </a:r>
            <a:r>
              <a:rPr lang="cs-CZ" sz="1600" dirty="0"/>
              <a:t> Princip </a:t>
            </a:r>
            <a:r>
              <a:rPr lang="cs-CZ" sz="1600" dirty="0" err="1"/>
              <a:t>captured</a:t>
            </a:r>
            <a:r>
              <a:rPr lang="cs-CZ" sz="1600" dirty="0"/>
              <a:t> in Sarajevo 1914.jpg. 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6. 6. 2009, 14:49, 8. 9. 2010, 02:16 [cit. 2013-01-12]. Dostupné z: http://cs.wikipedia.org/wiki/Soubor:Gavrilo_Princip_captured_in_Sarajevo_1914.jpg</a:t>
            </a:r>
          </a:p>
        </p:txBody>
      </p:sp>
      <p:sp>
        <p:nvSpPr>
          <p:cNvPr id="5" name="Obdélník 4"/>
          <p:cNvSpPr/>
          <p:nvPr/>
        </p:nvSpPr>
        <p:spPr>
          <a:xfrm>
            <a:off x="251520" y="2781362"/>
            <a:ext cx="86249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endParaRPr lang="cs-CZ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/>
              <a:t>BUNDESARCHIV</a:t>
            </a:r>
            <a:r>
              <a:rPr lang="cs-CZ" sz="1600" dirty="0"/>
              <a:t>, BILD 104-0472A / CC-BY-SA. </a:t>
            </a:r>
            <a:r>
              <a:rPr lang="cs-CZ" sz="1600" dirty="0" err="1"/>
              <a:t>Soubor:Bundesarchiv</a:t>
            </a:r>
            <a:r>
              <a:rPr lang="cs-CZ" sz="1600" dirty="0"/>
              <a:t> </a:t>
            </a:r>
            <a:r>
              <a:rPr lang="cs-CZ" sz="1600" dirty="0" err="1"/>
              <a:t>Bild</a:t>
            </a:r>
            <a:r>
              <a:rPr lang="cs-CZ" sz="1600" dirty="0"/>
              <a:t> 104-0472A, Flak-MG-Stellung.jpg. 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12. 12. 2008, 21:46 [cit. 2013-01-12]. Dostupné z: http://cs.wikipedia.org/wiki/Soubor:Bundesarchiv_Bild_104-0472A,_Flak-MG-Stellung.jpg</a:t>
            </a:r>
          </a:p>
        </p:txBody>
      </p:sp>
      <p:sp>
        <p:nvSpPr>
          <p:cNvPr id="6" name="Obdélník 5"/>
          <p:cNvSpPr/>
          <p:nvPr/>
        </p:nvSpPr>
        <p:spPr>
          <a:xfrm>
            <a:off x="267513" y="3853853"/>
            <a:ext cx="85910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600" dirty="0" smtClean="0"/>
              <a:t>DEPARTMENT </a:t>
            </a:r>
            <a:r>
              <a:rPr lang="en-US" sz="1600" dirty="0"/>
              <a:t>OF DEFENSE. Soubor:GermanInfantry1914.jpg. In: </a:t>
            </a:r>
            <a:r>
              <a:rPr lang="en-US" sz="1600" i="1" dirty="0"/>
              <a:t>Wikipedia: the free encyclopedia</a:t>
            </a:r>
            <a:r>
              <a:rPr lang="en-US" sz="1600" dirty="0"/>
              <a:t> [online]. San Francisco (CA): Wikimedia Foundation, 27. 5. 2007, 08:26 [cit. 2013-01-12]. </a:t>
            </a:r>
            <a:r>
              <a:rPr lang="en-US" sz="1600" dirty="0" err="1"/>
              <a:t>Dostupné</a:t>
            </a:r>
            <a:r>
              <a:rPr lang="en-US" sz="1600" dirty="0"/>
              <a:t> z: http://cs.wikipedia.org/wiki/Soubor:GermanInfantry1914.jpg</a:t>
            </a:r>
            <a:endParaRPr lang="cs-CZ" sz="1600" dirty="0"/>
          </a:p>
        </p:txBody>
      </p:sp>
      <p:sp>
        <p:nvSpPr>
          <p:cNvPr id="7" name="Obdélník 6"/>
          <p:cNvSpPr/>
          <p:nvPr/>
        </p:nvSpPr>
        <p:spPr>
          <a:xfrm>
            <a:off x="251520" y="4713421"/>
            <a:ext cx="884740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/>
              <a:t>CANADA</a:t>
            </a:r>
            <a:r>
              <a:rPr lang="cs-CZ" sz="1600" dirty="0"/>
              <a:t>. DEPT. OF NATIONAL DEFENCE. </a:t>
            </a:r>
            <a:r>
              <a:rPr lang="cs-CZ" sz="1600" dirty="0" err="1"/>
              <a:t>Soubor:Canadian</a:t>
            </a:r>
            <a:r>
              <a:rPr lang="cs-CZ" sz="1600" dirty="0"/>
              <a:t> tank and </a:t>
            </a:r>
            <a:r>
              <a:rPr lang="cs-CZ" sz="1600" dirty="0" err="1"/>
              <a:t>soldiers</a:t>
            </a:r>
            <a:r>
              <a:rPr lang="cs-CZ" sz="1600" dirty="0"/>
              <a:t> </a:t>
            </a:r>
            <a:r>
              <a:rPr lang="cs-CZ" sz="1600" dirty="0" err="1"/>
              <a:t>Vimy</a:t>
            </a:r>
            <a:r>
              <a:rPr lang="cs-CZ" sz="1600" dirty="0"/>
              <a:t> 1917.jpg. 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10. 4. 2006, 03:16 [cit. 2013-01-12]. Dostupné z: http://cs.wikipedia.org/wiki/Soubor:Canadian_tank_and_soldiers_Vimy_1917.jpg</a:t>
            </a:r>
          </a:p>
        </p:txBody>
      </p:sp>
    </p:spTree>
    <p:extLst>
      <p:ext uri="{BB962C8B-B14F-4D97-AF65-F5344CB8AC3E}">
        <p14:creationId xmlns:p14="http://schemas.microsoft.com/office/powerpoint/2010/main" xmlns="" val="2988774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188640"/>
            <a:ext cx="844092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600" dirty="0"/>
              <a:t>2ND LT. T.L. AITKEN. </a:t>
            </a:r>
            <a:r>
              <a:rPr lang="cs-CZ" sz="1600" dirty="0" err="1"/>
              <a:t>Soubor:British</a:t>
            </a:r>
            <a:r>
              <a:rPr lang="cs-CZ" sz="1600" dirty="0"/>
              <a:t> 55th </a:t>
            </a:r>
            <a:r>
              <a:rPr lang="cs-CZ" sz="1600" dirty="0" err="1"/>
              <a:t>Division</a:t>
            </a:r>
            <a:r>
              <a:rPr lang="cs-CZ" sz="1600" dirty="0"/>
              <a:t> </a:t>
            </a:r>
            <a:r>
              <a:rPr lang="cs-CZ" sz="1600" dirty="0" err="1"/>
              <a:t>gas</a:t>
            </a:r>
            <a:r>
              <a:rPr lang="cs-CZ" sz="1600" dirty="0"/>
              <a:t> </a:t>
            </a:r>
            <a:r>
              <a:rPr lang="cs-CZ" sz="1600" dirty="0" err="1"/>
              <a:t>casualties</a:t>
            </a:r>
            <a:r>
              <a:rPr lang="cs-CZ" sz="1600" dirty="0"/>
              <a:t> 10 </a:t>
            </a:r>
            <a:r>
              <a:rPr lang="cs-CZ" sz="1600" dirty="0" err="1"/>
              <a:t>April</a:t>
            </a:r>
            <a:r>
              <a:rPr lang="cs-CZ" sz="1600" dirty="0"/>
              <a:t> 1918.jpg. 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24. 4. 2005 [cit. 2013-01-12]. Dostupné z: http://cs.wikipedia.org/wiki/Soubor:British_55th_Division_gas_casualties_10_April_1918.jpg</a:t>
            </a:r>
          </a:p>
        </p:txBody>
      </p:sp>
      <p:sp>
        <p:nvSpPr>
          <p:cNvPr id="3" name="Obdélník 2"/>
          <p:cNvSpPr/>
          <p:nvPr/>
        </p:nvSpPr>
        <p:spPr>
          <a:xfrm>
            <a:off x="323528" y="1265858"/>
            <a:ext cx="852387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1600" dirty="0" err="1"/>
              <a:t>Soubor:Battle</a:t>
            </a:r>
            <a:r>
              <a:rPr lang="en-US" sz="1600" dirty="0"/>
              <a:t> of St. </a:t>
            </a:r>
            <a:r>
              <a:rPr lang="en-US" sz="1600" dirty="0" err="1"/>
              <a:t>Mihiel</a:t>
            </a:r>
            <a:r>
              <a:rPr lang="en-US" sz="1600" dirty="0"/>
              <a:t> 03.jpg. In: </a:t>
            </a:r>
            <a:r>
              <a:rPr lang="en-US" sz="1600" i="1" dirty="0"/>
              <a:t>Wikipedia: the free encyclopedia</a:t>
            </a:r>
            <a:r>
              <a:rPr lang="en-US" sz="1600" dirty="0"/>
              <a:t> [online]. San Francisco (CA): Wikimedia Foundation, 8. 3. 2005 [cit. 2013-01-12]. </a:t>
            </a:r>
            <a:r>
              <a:rPr lang="en-US" sz="1600" dirty="0" err="1"/>
              <a:t>Dostupné</a:t>
            </a:r>
            <a:r>
              <a:rPr lang="en-US" sz="1600" dirty="0"/>
              <a:t> z: http://cs.wikipedia.org/wiki/Soubor:Battle_of_St._Mihiel_03.jpg</a:t>
            </a:r>
            <a:endParaRPr lang="cs-CZ" sz="1600" dirty="0"/>
          </a:p>
        </p:txBody>
      </p:sp>
      <p:sp>
        <p:nvSpPr>
          <p:cNvPr id="4" name="Obdélník 3"/>
          <p:cNvSpPr/>
          <p:nvPr/>
        </p:nvSpPr>
        <p:spPr>
          <a:xfrm>
            <a:off x="282053" y="2084814"/>
            <a:ext cx="85238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 err="1"/>
              <a:t>Soubor:French</a:t>
            </a:r>
            <a:r>
              <a:rPr lang="cs-CZ" dirty="0"/>
              <a:t> </a:t>
            </a:r>
            <a:r>
              <a:rPr lang="cs-CZ" dirty="0" err="1"/>
              <a:t>bayonet</a:t>
            </a:r>
            <a:r>
              <a:rPr lang="cs-CZ" dirty="0"/>
              <a:t> charge.jpg.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9. 3. 2006, 27. 9. 2010 [cit. 2013-01-12]. Dostupné z: http://cs.wikipedia.org/wiki/Soubor:French_bayonet_charge.jpg</a:t>
            </a:r>
          </a:p>
        </p:txBody>
      </p:sp>
      <p:sp>
        <p:nvSpPr>
          <p:cNvPr id="5" name="Obdélník 4"/>
          <p:cNvSpPr/>
          <p:nvPr/>
        </p:nvSpPr>
        <p:spPr>
          <a:xfrm>
            <a:off x="323528" y="3008144"/>
            <a:ext cx="87129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600" dirty="0"/>
              <a:t>GEORGE H. MEWES. </a:t>
            </a:r>
            <a:r>
              <a:rPr lang="cs-CZ" sz="1600" dirty="0" err="1"/>
              <a:t>Soubor:Russian</a:t>
            </a:r>
            <a:r>
              <a:rPr lang="cs-CZ" sz="1600" dirty="0"/>
              <a:t> </a:t>
            </a:r>
            <a:r>
              <a:rPr lang="cs-CZ" sz="1600" dirty="0" err="1"/>
              <a:t>Troops</a:t>
            </a:r>
            <a:r>
              <a:rPr lang="cs-CZ" sz="1600" dirty="0"/>
              <a:t> NGM-v31-p372.jpg. 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9. 6. 2005 [cit. 2013-01-12]. Dostupné z: http://cs.wikipedia.org/wiki/Soubor:Russian_Troops_NGM-v31-p372.jpg</a:t>
            </a:r>
          </a:p>
        </p:txBody>
      </p:sp>
      <p:sp>
        <p:nvSpPr>
          <p:cNvPr id="6" name="Obdélník 5"/>
          <p:cNvSpPr/>
          <p:nvPr/>
        </p:nvSpPr>
        <p:spPr>
          <a:xfrm>
            <a:off x="249038" y="3746035"/>
            <a:ext cx="88619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600" dirty="0" err="1"/>
              <a:t>Soubor:Turkish</a:t>
            </a:r>
            <a:r>
              <a:rPr lang="cs-CZ" sz="1600" dirty="0"/>
              <a:t> </a:t>
            </a:r>
            <a:r>
              <a:rPr lang="cs-CZ" sz="1600" dirty="0" err="1"/>
              <a:t>howitzer</a:t>
            </a:r>
            <a:r>
              <a:rPr lang="cs-CZ" sz="1600" dirty="0"/>
              <a:t> 10.5cm </a:t>
            </a:r>
            <a:r>
              <a:rPr lang="cs-CZ" sz="1600" dirty="0" err="1"/>
              <a:t>leFH</a:t>
            </a:r>
            <a:r>
              <a:rPr lang="cs-CZ" sz="1600" dirty="0"/>
              <a:t> 98 09 LOC 00121.jpg. In: </a:t>
            </a:r>
            <a:r>
              <a:rPr lang="cs-CZ" sz="1600" i="1" dirty="0" err="1"/>
              <a:t>Wikipedia</a:t>
            </a:r>
            <a:r>
              <a:rPr lang="cs-CZ" sz="1600" i="1" dirty="0"/>
              <a:t>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San Francisco (CA):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24. 2. 2008, [cit. 2013-01-12]. Dostupné z: http://cs.wikipedia.org/wiki/Soubor:Turkish_howitzer_10.5cm_leFH_98_09_LOC_00121.jpg</a:t>
            </a:r>
          </a:p>
        </p:txBody>
      </p:sp>
    </p:spTree>
    <p:extLst>
      <p:ext uri="{BB962C8B-B14F-4D97-AF65-F5344CB8AC3E}">
        <p14:creationId xmlns:p14="http://schemas.microsoft.com/office/powerpoint/2010/main" xmlns="" val="1604413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Stupně šedé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237</TotalTime>
  <Words>1018</Words>
  <Application>Microsoft Office PowerPoint</Application>
  <PresentationFormat>Předvádění na obrazovce (4:3)</PresentationFormat>
  <Paragraphs>106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Došky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Dum</cp:lastModifiedBy>
  <cp:revision>25</cp:revision>
  <dcterms:created xsi:type="dcterms:W3CDTF">2013-01-12T13:28:51Z</dcterms:created>
  <dcterms:modified xsi:type="dcterms:W3CDTF">2013-12-18T16:22:36Z</dcterms:modified>
</cp:coreProperties>
</file>