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0" r:id="rId4"/>
    <p:sldId id="259" r:id="rId5"/>
    <p:sldId id="260" r:id="rId6"/>
    <p:sldId id="261" r:id="rId7"/>
    <p:sldId id="263" r:id="rId8"/>
    <p:sldId id="265" r:id="rId9"/>
    <p:sldId id="271" r:id="rId10"/>
    <p:sldId id="267" r:id="rId11"/>
    <p:sldId id="269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A307B68-485C-4ECE-AE35-A86DF65B026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EF5D429-4D57-4C5D-9B90-CA0FD8722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ilan_Rastislav_%C5%A0tef%C3%A1ni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9011698"/>
              </p:ext>
            </p:extLst>
          </p:nvPr>
        </p:nvGraphicFramePr>
        <p:xfrm>
          <a:off x="829953" y="2492896"/>
          <a:ext cx="7560840" cy="42156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VY_32_INOVACE_1242_VZNIK_SAMOSTATNÉHO_ČESKOSLOVENSKA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práce zahraničního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odboje a československých legií před vznikem samostatného Československa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6414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6">
                    <a:lumMod val="25000"/>
                  </a:schemeClr>
                </a:solidFill>
              </a:rPr>
              <a:t>Anotace</a:t>
            </a:r>
            <a:endParaRPr lang="cs-CZ" sz="4800" dirty="0">
              <a:solidFill>
                <a:schemeClr val="accent6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Tato prezentace je určena k výkladu látky v předmětu člověk a jeho svět pro žáky 5. tříd.</a:t>
            </a:r>
            <a:endParaRPr lang="cs-CZ" dirty="0"/>
          </a:p>
          <a:p>
            <a:r>
              <a:rPr lang="cs-CZ" dirty="0" smtClean="0"/>
              <a:t>5.list: Vztah českých a slovenských vojáků k Rakousku- Uhersku, vznik československých legií.</a:t>
            </a:r>
          </a:p>
          <a:p>
            <a:r>
              <a:rPr lang="cs-CZ" dirty="0" smtClean="0"/>
              <a:t>6.list: Vznik zahraničního odboje, nejvýznamnější politici.</a:t>
            </a:r>
          </a:p>
          <a:p>
            <a:r>
              <a:rPr lang="cs-CZ" dirty="0" smtClean="0"/>
              <a:t>7.list: Fotografie nejvýznamnějších politiků zahraničního odboje.</a:t>
            </a:r>
          </a:p>
          <a:p>
            <a:r>
              <a:rPr lang="cs-CZ" dirty="0" smtClean="0"/>
              <a:t>8.list: Kdo vstupoval do čs. legií, vyhlášení práva národů Rakouska-Uherska na samostatnost.</a:t>
            </a:r>
          </a:p>
          <a:p>
            <a:r>
              <a:rPr lang="cs-CZ" dirty="0" smtClean="0"/>
              <a:t>9.list: Fotografie znaku čs. legií a foto čs. legií v Rusku.</a:t>
            </a:r>
          </a:p>
          <a:p>
            <a:r>
              <a:rPr lang="cs-CZ" dirty="0" smtClean="0"/>
              <a:t>10.list: Vyhlášení samostatného Československa a rozpad habsburské monarchie.</a:t>
            </a:r>
          </a:p>
          <a:p>
            <a:r>
              <a:rPr lang="cs-CZ" dirty="0" smtClean="0"/>
              <a:t>11.list: Fotografie demonstrace na Václavském náměstí.</a:t>
            </a:r>
          </a:p>
          <a:p>
            <a:r>
              <a:rPr lang="cs-CZ" dirty="0" smtClean="0"/>
              <a:t>12.list: První prezident Československa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921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1" y="1052736"/>
            <a:ext cx="8136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Datum vytvoření:   20. 12. 2012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Klíčová slova: zahraniční odboj, legie, legionáři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4309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28800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FF00"/>
                </a:solidFill>
              </a:rPr>
              <a:t>Vznik samostatného Československa</a:t>
            </a:r>
            <a:endParaRPr lang="cs-CZ" sz="8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96116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7902813" cy="76944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Odpor proti Rakousku - Uhersku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832809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Vypuknutí první světové války přijali Češi a Slováci s nechutí.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Rakouské armády provázely na frontách neúspěchy, hospodářství se hroutilo.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Češi i Slováci nechtěli prolévat krev za stát, který jim byl </a:t>
            </a: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cizí, </a:t>
            </a: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a proto masově přebíhali k nepříteli.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Vytvářeli vlastní bojové jednotky- </a:t>
            </a:r>
            <a:r>
              <a:rPr lang="cs-CZ" sz="4000" b="1" dirty="0" smtClean="0">
                <a:solidFill>
                  <a:srgbClr val="FFFF00"/>
                </a:solidFill>
              </a:rPr>
              <a:t>legie.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48113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596587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Politici, kteří odešli do ciziny (emigrovali), vytvářeli </a:t>
            </a:r>
            <a:r>
              <a:rPr lang="cs-CZ" sz="3600" u="sng" dirty="0" smtClean="0">
                <a:solidFill>
                  <a:srgbClr val="FFFF00"/>
                </a:solidFill>
              </a:rPr>
              <a:t>zahraniční odboj.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Získávali pro myšlenku samostatného státu české a slovenské krajany v USA, Velké Británii, Francii a Rusku.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>
                <a:solidFill>
                  <a:schemeClr val="accent6">
                    <a:lumMod val="10000"/>
                  </a:schemeClr>
                </a:solidFill>
              </a:rPr>
              <a:t>Nejvýznamnější politici zahraničního odboje byli: </a:t>
            </a:r>
          </a:p>
          <a:p>
            <a:r>
              <a:rPr lang="cs-CZ" sz="3600" b="1" dirty="0">
                <a:solidFill>
                  <a:schemeClr val="accent6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6">
                    <a:lumMod val="10000"/>
                  </a:schemeClr>
                </a:solidFill>
              </a:rPr>
              <a:t>             </a:t>
            </a:r>
            <a:r>
              <a:rPr lang="cs-CZ" sz="3600" b="1" dirty="0" smtClean="0">
                <a:solidFill>
                  <a:srgbClr val="FFFF00"/>
                </a:solidFill>
              </a:rPr>
              <a:t>Tomáš Garrigue Masaryk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                        Edvard </a:t>
            </a:r>
            <a:r>
              <a:rPr lang="cs-CZ" sz="3600" b="1" dirty="0">
                <a:solidFill>
                  <a:srgbClr val="FFFF00"/>
                </a:solidFill>
              </a:rPr>
              <a:t>B</a:t>
            </a:r>
            <a:r>
              <a:rPr lang="cs-CZ" sz="3600" b="1" dirty="0" smtClean="0">
                <a:solidFill>
                  <a:srgbClr val="FFFF00"/>
                </a:solidFill>
              </a:rPr>
              <a:t>eneš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               Milan Rastislav Štefánik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39978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9457"/>
            <a:ext cx="2383532" cy="3380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1927" y="3284984"/>
            <a:ext cx="2330776" cy="2976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36712"/>
            <a:ext cx="209550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692696"/>
            <a:ext cx="25404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T. G. Masaryk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0841" y="5174218"/>
            <a:ext cx="2490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Edvard Beneš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09593" y="4299537"/>
            <a:ext cx="30096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Milan Rastislav Štefánik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62161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7849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Do československých legií vstupovali Češi a Slováci a bývalí rakousko- uherští vojáci, kteří zde byli v zajetí.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Počet legionářů postupně vzrostl na 100 000 vojáků. Byli nasazování na frontu </a:t>
            </a:r>
            <a:r>
              <a:rPr lang="cs-CZ" sz="3200" dirty="0" smtClean="0">
                <a:solidFill>
                  <a:srgbClr val="FFFF00"/>
                </a:solidFill>
              </a:rPr>
              <a:t>proti Rakousko - Uhersku a Německu.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Zahraniční odboj v čele s </a:t>
            </a:r>
            <a:r>
              <a:rPr lang="cs-CZ" sz="3200" b="1" dirty="0" smtClean="0">
                <a:solidFill>
                  <a:srgbClr val="FFFF00"/>
                </a:solidFill>
              </a:rPr>
              <a:t>Masarykem</a:t>
            </a:r>
            <a:r>
              <a:rPr lang="cs-CZ" sz="3200" dirty="0" smtClean="0"/>
              <a:t> zatím dosáhl velkého diplomatického úspěchu- americký prezident vyhlásil </a:t>
            </a:r>
            <a:r>
              <a:rPr lang="cs-CZ" sz="3200" b="1" dirty="0" smtClean="0">
                <a:solidFill>
                  <a:srgbClr val="FFFF00"/>
                </a:solidFill>
              </a:rPr>
              <a:t>právo národů Rakouska – Uherska na samostatnost.</a:t>
            </a:r>
          </a:p>
          <a:p>
            <a:endParaRPr lang="cs-CZ" sz="3200" dirty="0" smtClean="0">
              <a:solidFill>
                <a:srgbClr val="FFFF00"/>
              </a:solidFill>
            </a:endParaRPr>
          </a:p>
          <a:p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14131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959" y="260648"/>
            <a:ext cx="2441426" cy="2617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56992"/>
            <a:ext cx="6667500" cy="336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2772217"/>
            <a:ext cx="54616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Československá legie v Rusku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476672"/>
            <a:ext cx="55385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Legionářský odznak z čepice uniformy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32056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6409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 americkém městě Pittsburghu byla podepsána dohoda o </a:t>
            </a:r>
            <a:r>
              <a:rPr lang="cs-CZ" sz="3200" dirty="0" smtClean="0">
                <a:solidFill>
                  <a:srgbClr val="FFFF00"/>
                </a:solidFill>
              </a:rPr>
              <a:t>spojení Čechů a Slováků v samostatném státě.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Zpráva o Masarykově dohodě přišla do Prahy </a:t>
            </a:r>
            <a:r>
              <a:rPr lang="cs-CZ" sz="4000" b="1" u="sng" dirty="0" smtClean="0">
                <a:solidFill>
                  <a:srgbClr val="FFFF00"/>
                </a:solidFill>
              </a:rPr>
              <a:t>dne 28. října 1918</a:t>
            </a:r>
            <a:r>
              <a:rPr lang="cs-CZ" sz="3200" dirty="0" smtClean="0">
                <a:solidFill>
                  <a:srgbClr val="FFFF00"/>
                </a:solidFill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 Václavském náměstí došlo k velké </a:t>
            </a:r>
            <a:r>
              <a:rPr lang="cs-CZ" sz="3200" dirty="0" smtClean="0">
                <a:solidFill>
                  <a:srgbClr val="FFFF00"/>
                </a:solidFill>
              </a:rPr>
              <a:t>manifestaci, </a:t>
            </a:r>
            <a:r>
              <a:rPr lang="cs-CZ" sz="3200" dirty="0" smtClean="0"/>
              <a:t>na které politici vyhlásili </a:t>
            </a:r>
            <a:r>
              <a:rPr lang="cs-CZ" sz="4000" b="1" u="sng" dirty="0" smtClean="0">
                <a:solidFill>
                  <a:srgbClr val="FFFF00"/>
                </a:solidFill>
              </a:rPr>
              <a:t>samostatnost československého státu</a:t>
            </a:r>
            <a:r>
              <a:rPr lang="cs-CZ" sz="3200" b="1" dirty="0" smtClean="0">
                <a:solidFill>
                  <a:srgbClr val="FFFF00"/>
                </a:solidFill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Habsburská monarchie se rozpadla.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>
              <a:solidFill>
                <a:srgbClr val="FFFF00"/>
              </a:solidFill>
            </a:endParaRPr>
          </a:p>
          <a:p>
            <a:r>
              <a:rPr lang="cs-CZ" sz="4800" dirty="0" smtClean="0">
                <a:solidFill>
                  <a:srgbClr val="FFFF00"/>
                </a:solidFill>
              </a:rPr>
              <a:t>  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4158773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4664"/>
            <a:ext cx="5865267" cy="5356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9632" y="5730659"/>
            <a:ext cx="705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Demonstrace na Václavském náměstí 28. října 1918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08703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Prvním Československým prezidentem se stal </a:t>
            </a:r>
            <a:r>
              <a:rPr lang="cs-CZ" sz="5400" b="1" dirty="0" smtClean="0">
                <a:solidFill>
                  <a:srgbClr val="FFFF00"/>
                </a:solidFill>
              </a:rPr>
              <a:t>Tomáš Garrigue Masaryk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3570323" cy="2547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8552" y="3428243"/>
            <a:ext cx="3723723" cy="25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196531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Použité zdroje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5212" y="980728"/>
            <a:ext cx="8229600" cy="5126751"/>
          </a:xfrm>
        </p:spPr>
        <p:txBody>
          <a:bodyPr>
            <a:normAutofit/>
          </a:bodyPr>
          <a:lstStyle/>
          <a:p>
            <a:r>
              <a:rPr lang="cs-CZ" sz="1600" dirty="0" err="1"/>
              <a:t>Soubor:Tomáš</a:t>
            </a:r>
            <a:r>
              <a:rPr lang="cs-CZ" sz="1600" dirty="0"/>
              <a:t> Garrigue Masaryk 1925.PNG.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9. 2. 2008 [cit. 2013-01-13]. Dostupné z: </a:t>
            </a:r>
            <a:r>
              <a:rPr lang="cs-CZ" sz="1600" dirty="0" smtClean="0"/>
              <a:t>http</a:t>
            </a:r>
            <a:r>
              <a:rPr lang="cs-CZ" sz="1600" dirty="0"/>
              <a:t>://cs.wikipedia.org/wiki/Soubor:Tom%C3%A1%C5%A1_Garrigue_Masaryk_1925.PNG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575048" y="1772816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>
                <a:effectLst/>
              </a:rPr>
              <a:t>Soubor:Edvard</a:t>
            </a:r>
            <a:r>
              <a:rPr lang="cs-CZ" sz="1600" dirty="0" smtClean="0">
                <a:effectLst/>
              </a:rPr>
              <a:t> Beneš.jpg.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15. 12. 2005 [cit. 2013-01-13]. Dostupné z: http://cs.wikipedia.org/wiki/Soubor:Edvard_Bene%C5%A1.jpg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505595" y="2492896"/>
            <a:ext cx="857382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>
                <a:effectLst/>
              </a:rPr>
              <a:t>Soubor:Milan</a:t>
            </a:r>
            <a:r>
              <a:rPr lang="cs-CZ" sz="1600" dirty="0" smtClean="0">
                <a:effectLst/>
              </a:rPr>
              <a:t> Rastislav Štefánik.jpg.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16. 11. 2006 [cit. 2013-01-13]. Dostupné z: </a:t>
            </a:r>
            <a:r>
              <a:rPr lang="cs-CZ" sz="1600" dirty="0" smtClean="0">
                <a:effectLst/>
                <a:hlinkClick r:id="rId2"/>
              </a:rPr>
              <a:t>http://cs.wikipedia.org/wiki/Soubor:Milan_Rastislav_%C5%A0tef%C3%A1nik.jpg</a:t>
            </a:r>
            <a:endParaRPr lang="cs-CZ" sz="1600" dirty="0" smtClean="0">
              <a:effectLst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505596" y="3212976"/>
            <a:ext cx="84354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JOSEF JINDŘICH ŠECHTL. </a:t>
            </a:r>
            <a:r>
              <a:rPr lang="cs-CZ" sz="1600" dirty="0" err="1"/>
              <a:t>Soubor:TGM</a:t>
            </a:r>
            <a:r>
              <a:rPr lang="cs-CZ" sz="1600" dirty="0"/>
              <a:t> </a:t>
            </a:r>
            <a:r>
              <a:rPr lang="cs-CZ" sz="1600" dirty="0" err="1"/>
              <a:t>Tabor</a:t>
            </a:r>
            <a:r>
              <a:rPr lang="cs-CZ" sz="1600" dirty="0"/>
              <a:t> 21.12.1918 3462a.jpg.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1. 7. 2006 [cit. 2013-01-13]. Dostupné z: http://cs.wikipedia.org/wiki/Soubor:TGM_Tabor_21.12.1918_3462a.jpg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5595" y="3975780"/>
            <a:ext cx="824542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Soubor:Bundesarchiv</a:t>
            </a:r>
            <a:r>
              <a:rPr lang="cs-CZ" sz="1600" dirty="0"/>
              <a:t> </a:t>
            </a:r>
            <a:r>
              <a:rPr lang="cs-CZ" sz="1600" dirty="0" err="1"/>
              <a:t>Bild</a:t>
            </a:r>
            <a:r>
              <a:rPr lang="cs-CZ" sz="1600" dirty="0"/>
              <a:t> 102-11965, </a:t>
            </a:r>
            <a:r>
              <a:rPr lang="cs-CZ" sz="1600" dirty="0" err="1"/>
              <a:t>Karlsbad</a:t>
            </a:r>
            <a:r>
              <a:rPr lang="cs-CZ" sz="1600" dirty="0"/>
              <a:t>, </a:t>
            </a:r>
            <a:r>
              <a:rPr lang="cs-CZ" sz="1600" dirty="0" err="1"/>
              <a:t>Präsident</a:t>
            </a:r>
            <a:r>
              <a:rPr lang="cs-CZ" sz="1600" dirty="0"/>
              <a:t> Thomas G. Masaryk.jpg.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12. 12. 2008 [cit. 2013-01-13]. Dostupné z: http://cs.wikipedia.org/wiki/Soubor:Bundesarchiv_Bild_102-11965,_Karlsbad,_Pr%C3%A4sident_Thomas_G._Masaryk.jpg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484898" y="5228887"/>
            <a:ext cx="83660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Soubor:28. říjen 1918.jpg.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15. 1. 2009 [cit. 2013-01-13]. Dostupné z: http://cs.wikipedia.org/wiki/Soubor:28._%C5%99%C3%ADjen_1918.jpg</a:t>
            </a:r>
          </a:p>
        </p:txBody>
      </p:sp>
    </p:spTree>
    <p:extLst>
      <p:ext uri="{BB962C8B-B14F-4D97-AF65-F5344CB8AC3E}">
        <p14:creationId xmlns:p14="http://schemas.microsoft.com/office/powerpoint/2010/main" xmlns="" val="119171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154</TotalTime>
  <Words>680</Words>
  <Application>Microsoft Office PowerPoint</Application>
  <PresentationFormat>Předvádění na obrazovce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20</cp:revision>
  <dcterms:created xsi:type="dcterms:W3CDTF">2013-01-13T08:53:45Z</dcterms:created>
  <dcterms:modified xsi:type="dcterms:W3CDTF">2013-12-18T16:19:52Z</dcterms:modified>
</cp:coreProperties>
</file>