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74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9" r:id="rId12"/>
    <p:sldId id="271" r:id="rId13"/>
    <p:sldId id="268" r:id="rId14"/>
    <p:sldId id="259" r:id="rId15"/>
    <p:sldId id="273" r:id="rId16"/>
    <p:sldId id="275" r:id="rId17"/>
    <p:sldId id="260" r:id="rId18"/>
    <p:sldId id="27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BF112-D47F-44D0-B7A8-B7D3F197D482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0CABE8-8AAE-45EF-81FD-E67AF49361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4BF112-D47F-44D0-B7A8-B7D3F197D482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20CABE8-8AAE-45EF-81FD-E67AF49361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BF112-D47F-44D0-B7A8-B7D3F197D482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CABE8-8AAE-45EF-81FD-E67AF49361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BF112-D47F-44D0-B7A8-B7D3F197D482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CABE8-8AAE-45EF-81FD-E67AF49361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CABE8-8AAE-45EF-81FD-E67AF49361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BF112-D47F-44D0-B7A8-B7D3F197D482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BF112-D47F-44D0-B7A8-B7D3F197D482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CABE8-8AAE-45EF-81FD-E67AF49361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BF112-D47F-44D0-B7A8-B7D3F197D482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CABE8-8AAE-45EF-81FD-E67AF49361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4BF112-D47F-44D0-B7A8-B7D3F197D482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20CABE8-8AAE-45EF-81FD-E67AF49361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BF112-D47F-44D0-B7A8-B7D3F197D482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0CABE8-8AAE-45EF-81FD-E67AF49361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BF112-D47F-44D0-B7A8-B7D3F197D482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CABE8-8AAE-45EF-81FD-E67AF49361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BF112-D47F-44D0-B7A8-B7D3F197D482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CABE8-8AAE-45EF-81FD-E67AF49361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A4BF112-D47F-44D0-B7A8-B7D3F197D482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20CABE8-8AAE-45EF-81FD-E67AF49361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99720229"/>
              </p:ext>
            </p:extLst>
          </p:nvPr>
        </p:nvGraphicFramePr>
        <p:xfrm>
          <a:off x="899592" y="2924945"/>
          <a:ext cx="7776864" cy="38651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86700"/>
                <a:gridCol w="5890164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2"/>
                          </a:solidFill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solidFill>
                            <a:schemeClr val="bg2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2"/>
                          </a:solidFill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solidFill>
                          <a:schemeClr val="bg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2"/>
                          </a:solidFill>
                          <a:effectLst/>
                        </a:rPr>
                        <a:t>Autor:</a:t>
                      </a:r>
                      <a:endParaRPr lang="cs-CZ" sz="2000" dirty="0">
                        <a:solidFill>
                          <a:schemeClr val="bg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2"/>
                          </a:solidFill>
                          <a:effectLst/>
                        </a:rPr>
                        <a:t>MGR. OLGA FILÍPKOVÁ</a:t>
                      </a:r>
                      <a:endParaRPr lang="cs-CZ" sz="2000" dirty="0">
                        <a:solidFill>
                          <a:schemeClr val="bg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2"/>
                          </a:solidFill>
                          <a:effectLst/>
                        </a:rPr>
                        <a:t>Název</a:t>
                      </a:r>
                      <a:r>
                        <a:rPr lang="en-US" sz="2000" dirty="0">
                          <a:solidFill>
                            <a:schemeClr val="bg2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bg2"/>
                          </a:solidFill>
                          <a:effectLst/>
                          <a:latin typeface="Arial Rounded MT Bold" pitchFamily="34" charset="0"/>
                        </a:rPr>
                        <a:t>VY_32_INOVACE_1243_TVÁŘ_ČESKOSLOVENSKÉ</a:t>
                      </a:r>
                      <a:r>
                        <a:rPr lang="cs-CZ" sz="2000" b="0" baseline="0" dirty="0" smtClean="0">
                          <a:solidFill>
                            <a:schemeClr val="bg2"/>
                          </a:solidFill>
                          <a:effectLst/>
                          <a:latin typeface="Arial Rounded MT Bold" pitchFamily="34" charset="0"/>
                        </a:rPr>
                        <a:t>_REPUBLIKY</a:t>
                      </a:r>
                      <a:endParaRPr lang="cs-CZ" sz="2000" b="0" dirty="0">
                        <a:solidFill>
                          <a:schemeClr val="bg2"/>
                        </a:solidFill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2"/>
                          </a:solidFill>
                          <a:effectLst/>
                        </a:rPr>
                        <a:t>Téma</a:t>
                      </a:r>
                      <a:r>
                        <a:rPr lang="en-US" sz="2000" dirty="0">
                          <a:solidFill>
                            <a:schemeClr val="bg2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2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– Hospodářství,</a:t>
                      </a:r>
                      <a:r>
                        <a:rPr lang="cs-CZ" sz="2000" baseline="0" dirty="0" smtClean="0">
                          <a:solidFill>
                            <a:schemeClr val="bg2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kultura a život za první republiky, protektorát Čechy a Morava</a:t>
                      </a:r>
                      <a:endParaRPr lang="cs-CZ" sz="2000" dirty="0">
                        <a:solidFill>
                          <a:schemeClr val="bg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2"/>
                          </a:solidFill>
                          <a:effectLst/>
                        </a:rPr>
                        <a:t>Číslo projektu</a:t>
                      </a:r>
                      <a:r>
                        <a:rPr lang="en-US" sz="2000" dirty="0">
                          <a:solidFill>
                            <a:schemeClr val="bg2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2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bg2"/>
                          </a:solidFill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2"/>
                          </a:solidFill>
                          <a:effectLst/>
                        </a:rPr>
                        <a:t>CZ.1.07/1.4.00/21. 2975</a:t>
                      </a:r>
                      <a:endParaRPr lang="cs-CZ" sz="2000" dirty="0">
                        <a:solidFill>
                          <a:schemeClr val="bg2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8894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54461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Tato prezentace slouží k výkladu učiva v předmětu člověk a jeho svět pro žáky 5. tříd.</a:t>
            </a:r>
            <a:endParaRPr lang="cs-CZ" dirty="0"/>
          </a:p>
          <a:p>
            <a:r>
              <a:rPr lang="cs-CZ" dirty="0" smtClean="0"/>
              <a:t>4.list: Z jakých zemí se skládala Československá republika.</a:t>
            </a:r>
          </a:p>
          <a:p>
            <a:r>
              <a:rPr lang="cs-CZ" dirty="0" smtClean="0"/>
              <a:t>5.list: Jaký byl náš první prezident.</a:t>
            </a:r>
          </a:p>
          <a:p>
            <a:r>
              <a:rPr lang="cs-CZ" dirty="0" smtClean="0"/>
              <a:t>6.list: Jakou podobu mělo naše hospodářství.</a:t>
            </a:r>
          </a:p>
          <a:p>
            <a:r>
              <a:rPr lang="cs-CZ" dirty="0" smtClean="0"/>
              <a:t>7.list: Kulturní život v první republice.</a:t>
            </a:r>
          </a:p>
          <a:p>
            <a:r>
              <a:rPr lang="cs-CZ" dirty="0" smtClean="0"/>
              <a:t>8.list: Fotografie představitelů kulturního života.</a:t>
            </a:r>
          </a:p>
          <a:p>
            <a:r>
              <a:rPr lang="cs-CZ" dirty="0" smtClean="0"/>
              <a:t>9.list: Jak se žilo za první republiky.</a:t>
            </a:r>
          </a:p>
          <a:p>
            <a:r>
              <a:rPr lang="cs-CZ" dirty="0" smtClean="0"/>
              <a:t>10.list: Moc Hitlera – cesta k zániku republiky.</a:t>
            </a:r>
          </a:p>
          <a:p>
            <a:r>
              <a:rPr lang="cs-CZ" dirty="0" smtClean="0"/>
              <a:t>11.list: Fotografie z průběhu mnichovské dohody.</a:t>
            </a:r>
          </a:p>
          <a:p>
            <a:r>
              <a:rPr lang="cs-CZ" dirty="0" smtClean="0"/>
              <a:t>12.list: Mapa ukazující uzavřenost republiky okolními státy.</a:t>
            </a:r>
          </a:p>
          <a:p>
            <a:r>
              <a:rPr lang="cs-CZ" dirty="0" smtClean="0"/>
              <a:t>13.list: Vyhlášení protektorátu Čech a Moravy.</a:t>
            </a:r>
          </a:p>
          <a:p>
            <a:r>
              <a:rPr lang="cs-CZ" dirty="0" smtClean="0"/>
              <a:t>14.list: Fotografie, kde vítají moravští Němci německé okupanty.</a:t>
            </a:r>
          </a:p>
          <a:p>
            <a:r>
              <a:rPr lang="cs-CZ" dirty="0" smtClean="0"/>
              <a:t>15.list: Fotografie Hitlera na Pražském hradě.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Anotace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3966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124744"/>
            <a:ext cx="828092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Datum vytvoření:     15. 1. </a:t>
            </a:r>
            <a:r>
              <a:rPr lang="cs-CZ" sz="3200" smtClean="0"/>
              <a:t>2013</a:t>
            </a:r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Klíčová slova: </a:t>
            </a:r>
          </a:p>
          <a:p>
            <a:r>
              <a:rPr lang="cs-CZ" sz="3200" dirty="0" smtClean="0"/>
              <a:t>prezident, Osvobozené divadlo,</a:t>
            </a:r>
          </a:p>
          <a:p>
            <a:r>
              <a:rPr lang="cs-CZ" dirty="0" smtClean="0"/>
              <a:t> </a:t>
            </a:r>
            <a:r>
              <a:rPr lang="cs-CZ" sz="3200" dirty="0" smtClean="0"/>
              <a:t>Mnichovská dohoda, Sudety, protektorát Čechy a Morava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61658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3930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2"/>
                </a:solidFill>
              </a:rPr>
              <a:t>Tvář </a:t>
            </a:r>
            <a:r>
              <a:rPr lang="cs-CZ" sz="4400" b="1" dirty="0" smtClean="0">
                <a:solidFill>
                  <a:schemeClr val="accent2"/>
                </a:solidFill>
              </a:rPr>
              <a:t>Československé </a:t>
            </a:r>
            <a:r>
              <a:rPr lang="cs-CZ" sz="4400" b="1" dirty="0" smtClean="0">
                <a:solidFill>
                  <a:schemeClr val="accent2"/>
                </a:solidFill>
              </a:rPr>
              <a:t>republiky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556792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Československá republika se skládala ze čtyř zemí: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7048" y="3284984"/>
            <a:ext cx="373262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Čechy</a:t>
            </a:r>
          </a:p>
          <a:p>
            <a:r>
              <a:rPr lang="cs-CZ" sz="3600" dirty="0" smtClean="0">
                <a:solidFill>
                  <a:srgbClr val="FFFF00"/>
                </a:solidFill>
              </a:rPr>
              <a:t>Morava a Slezsko</a:t>
            </a:r>
          </a:p>
          <a:p>
            <a:r>
              <a:rPr lang="cs-CZ" sz="3600" dirty="0" smtClean="0">
                <a:solidFill>
                  <a:srgbClr val="FFFF00"/>
                </a:solidFill>
              </a:rPr>
              <a:t>Slovensko</a:t>
            </a:r>
          </a:p>
          <a:p>
            <a:r>
              <a:rPr lang="cs-CZ" sz="3600" dirty="0" smtClean="0">
                <a:solidFill>
                  <a:srgbClr val="FFFF00"/>
                </a:solidFill>
              </a:rPr>
              <a:t>Podkarpatská Rus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5376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9098" y="188640"/>
            <a:ext cx="2792618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5025" y="188640"/>
            <a:ext cx="43611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2"/>
                </a:solidFill>
              </a:rPr>
              <a:t>První prezident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764" y="1844824"/>
            <a:ext cx="34977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solidFill>
                  <a:srgbClr val="FFFF00"/>
                </a:solidFill>
              </a:rPr>
              <a:t>T.G.Masaryk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025" y="3284984"/>
            <a:ext cx="849694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Byl mimořádně vzdělaný a čestný člověk. Snažil se vždy hájit pravdu a rázně vystupoval proti lži. Byl velice skromný. Nabádal lidi ke vzájemné shodě. Byl velmi oblíbeným politikem. Lidé ho nazývali </a:t>
            </a:r>
            <a:r>
              <a:rPr lang="cs-CZ" sz="3600" b="1" dirty="0" smtClean="0">
                <a:solidFill>
                  <a:srgbClr val="FFFF00"/>
                </a:solidFill>
              </a:rPr>
              <a:t>„tatíčkem“.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7991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52475"/>
            <a:ext cx="58166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2"/>
                </a:solidFill>
              </a:rPr>
              <a:t>Podoba hospodářství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151086"/>
            <a:ext cx="878497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 skončení války bylo v Československu postaveno mnoho průmyslových závodů. Nejvýznamnější závody byly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Baťovy závody ve Zlíně </a:t>
            </a:r>
            <a:r>
              <a:rPr lang="cs-CZ" sz="3200" dirty="0" smtClean="0">
                <a:solidFill>
                  <a:schemeClr val="tx2"/>
                </a:solidFill>
              </a:rPr>
              <a:t>( byly brzy známé po celém světě).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Do světa se začaly vyvážet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zbraně, sklo a textil</a:t>
            </a:r>
            <a:r>
              <a:rPr lang="cs-CZ" sz="3200" dirty="0" smtClean="0">
                <a:solidFill>
                  <a:schemeClr val="tx2"/>
                </a:solidFill>
              </a:rPr>
              <a:t>, 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ze zemědělských produktů 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–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cukr, pivo, chmel.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Zlepšily se životní podmínky 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dělníků, byla zavedena </a:t>
            </a:r>
          </a:p>
          <a:p>
            <a:r>
              <a:rPr lang="cs-CZ" sz="3200" b="1" dirty="0">
                <a:solidFill>
                  <a:schemeClr val="tx2">
                    <a:lumMod val="50000"/>
                  </a:schemeClr>
                </a:solidFill>
              </a:rPr>
              <a:t>o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smihodinová pracovní doba</a:t>
            </a:r>
            <a:r>
              <a:rPr lang="cs-CZ" sz="3200" dirty="0" smtClean="0">
                <a:solidFill>
                  <a:schemeClr val="tx2"/>
                </a:solidFill>
              </a:rPr>
              <a:t>.</a:t>
            </a:r>
            <a:endParaRPr lang="cs-CZ" sz="3200" dirty="0">
              <a:solidFill>
                <a:schemeClr val="tx2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3171" y="3261607"/>
            <a:ext cx="2628975" cy="3573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48088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76672"/>
            <a:ext cx="39240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2"/>
                </a:solidFill>
              </a:rPr>
              <a:t>Kulturní život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8999" y="1484784"/>
            <a:ext cx="85689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Veliký rozvoj se projevil i ve </a:t>
            </a:r>
            <a:r>
              <a:rPr lang="cs-CZ" sz="3200" b="1" dirty="0" smtClean="0">
                <a:solidFill>
                  <a:srgbClr val="FFFF00"/>
                </a:solidFill>
              </a:rPr>
              <a:t>vědě, technice , školství </a:t>
            </a:r>
            <a:r>
              <a:rPr lang="cs-CZ" sz="3200" dirty="0" smtClean="0"/>
              <a:t>a také v </a:t>
            </a:r>
            <a:r>
              <a:rPr lang="cs-CZ" sz="3200" b="1" dirty="0" smtClean="0">
                <a:solidFill>
                  <a:srgbClr val="FFFF00"/>
                </a:solidFill>
              </a:rPr>
              <a:t>kultuře. 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Začala vznikat soukromá divadla, z nichž nedůležitější bylo </a:t>
            </a:r>
            <a:r>
              <a:rPr lang="cs-CZ" sz="3200" b="1" dirty="0" smtClean="0">
                <a:solidFill>
                  <a:srgbClr val="FFFF00"/>
                </a:solidFill>
              </a:rPr>
              <a:t>Osvobozené divadlo.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Zakladatelé byli herci a autoři her </a:t>
            </a:r>
            <a:r>
              <a:rPr lang="cs-CZ" sz="3200" b="1" dirty="0" smtClean="0">
                <a:solidFill>
                  <a:schemeClr val="accent2"/>
                </a:solidFill>
              </a:rPr>
              <a:t>Jiří Voskovec  Jan Werich.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Písně k jejich hrám psal </a:t>
            </a:r>
            <a:r>
              <a:rPr lang="cs-CZ" sz="3200" b="1" dirty="0" smtClean="0">
                <a:solidFill>
                  <a:schemeClr val="accent2"/>
                </a:solidFill>
              </a:rPr>
              <a:t>Jaroslav Ježek.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Autorem divadelních her a románů se v 30. letech stal </a:t>
            </a:r>
            <a:r>
              <a:rPr lang="cs-CZ" sz="3200" b="1" dirty="0" smtClean="0">
                <a:solidFill>
                  <a:schemeClr val="accent2"/>
                </a:solidFill>
              </a:rPr>
              <a:t>Karel Čapek.</a:t>
            </a:r>
            <a:endParaRPr lang="cs-CZ" sz="32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9945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550" y="116632"/>
            <a:ext cx="4859926" cy="3588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5800" y="3429000"/>
            <a:ext cx="4648200" cy="319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64088" y="908720"/>
            <a:ext cx="34734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Voskovec a Werich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5373216"/>
            <a:ext cx="40863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Jiří </a:t>
            </a:r>
            <a:r>
              <a:rPr lang="cs-CZ" sz="3200" dirty="0" err="1" smtClean="0"/>
              <a:t>Traxler</a:t>
            </a:r>
            <a:r>
              <a:rPr lang="cs-CZ" sz="3200" dirty="0" smtClean="0"/>
              <a:t>  a Jar. Ježek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791530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4714" y="188640"/>
            <a:ext cx="59378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/>
                </a:solidFill>
              </a:rPr>
              <a:t>Život za první republiky</a:t>
            </a:r>
            <a:endParaRPr lang="cs-CZ" sz="4000" b="1" dirty="0">
              <a:solidFill>
                <a:schemeClr val="accent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1168" y="896526"/>
            <a:ext cx="842493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Lidé se snažili poctivě pracovat. Lajdáctví a nepoctivost byly odsuzovány</a:t>
            </a:r>
            <a:r>
              <a:rPr lang="cs-CZ" dirty="0" smtClean="0"/>
              <a:t>. 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Vážili si vzdělání a vzdělaných občanů. 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Peníze se zbytečně neutrácely. Byli více spořiví. 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/>
              <a:t>M</a:t>
            </a:r>
            <a:r>
              <a:rPr lang="cs-CZ" sz="3200" dirty="0" smtClean="0"/>
              <a:t>ěli více času na sebe a pro svou rodinu. 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/>
              <a:t>B</a:t>
            </a:r>
            <a:r>
              <a:rPr lang="cs-CZ" sz="3200" dirty="0" smtClean="0"/>
              <a:t>yli k sobě daleko více zdvořilejší a slušnější. 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Lidé si vážili práce. Neničili majetek ani výrobky druhých.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Oblíbenou zábavou byl biograf (zpočátku němý), mládež ráda tančila při rozhlasu či gramofonu.</a:t>
            </a:r>
          </a:p>
        </p:txBody>
      </p:sp>
    </p:spTree>
    <p:extLst>
      <p:ext uri="{BB962C8B-B14F-4D97-AF65-F5344CB8AC3E}">
        <p14:creationId xmlns:p14="http://schemas.microsoft.com/office/powerpoint/2010/main" xmlns="" val="390997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332656"/>
            <a:ext cx="37040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/>
                </a:solidFill>
              </a:rPr>
              <a:t>Cesta k zániku</a:t>
            </a:r>
            <a:endParaRPr lang="cs-CZ" sz="4000" b="1" dirty="0">
              <a:solidFill>
                <a:schemeClr val="accent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951989"/>
            <a:ext cx="8568953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roce 1935 se stal prezidentem Československa </a:t>
            </a:r>
          </a:p>
          <a:p>
            <a:r>
              <a:rPr lang="cs-CZ" sz="3200" b="1" dirty="0" smtClean="0">
                <a:solidFill>
                  <a:srgbClr val="FFFF00"/>
                </a:solidFill>
              </a:rPr>
              <a:t>Edvard Beneš. </a:t>
            </a:r>
            <a:r>
              <a:rPr lang="cs-CZ" sz="3200" dirty="0" smtClean="0">
                <a:solidFill>
                  <a:schemeClr val="tx2"/>
                </a:solidFill>
              </a:rPr>
              <a:t>Ale Československo nemělo dobré vztahy se svými sousedy, které byly stále napjatější.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V Německu se dostal k moci </a:t>
            </a:r>
            <a:r>
              <a:rPr lang="cs-CZ" sz="3200" b="1" dirty="0" smtClean="0">
                <a:solidFill>
                  <a:srgbClr val="FFFF00"/>
                </a:solidFill>
              </a:rPr>
              <a:t>Adolf Hitler, </a:t>
            </a:r>
            <a:r>
              <a:rPr lang="cs-CZ" sz="3200" dirty="0" smtClean="0">
                <a:solidFill>
                  <a:schemeClr val="tx2"/>
                </a:solidFill>
              </a:rPr>
              <a:t>který podporoval nacionalisty mezi německými obyvateli Československa.</a:t>
            </a:r>
          </a:p>
          <a:p>
            <a:endParaRPr lang="cs-CZ" sz="3200" dirty="0" smtClean="0">
              <a:solidFill>
                <a:schemeClr val="tx2"/>
              </a:solidFill>
            </a:endParaRPr>
          </a:p>
          <a:p>
            <a:r>
              <a:rPr lang="cs-CZ" sz="3200" b="1" dirty="0" smtClean="0">
                <a:solidFill>
                  <a:srgbClr val="FFFF00"/>
                </a:solidFill>
              </a:rPr>
              <a:t>Hitler vyhrožoval válkou</a:t>
            </a:r>
            <a:r>
              <a:rPr lang="cs-CZ" sz="3200" dirty="0" smtClean="0">
                <a:solidFill>
                  <a:schemeClr val="tx2"/>
                </a:solidFill>
              </a:rPr>
              <a:t>. Získal na svou stranu dosavadní spojence Československa – </a:t>
            </a:r>
            <a:r>
              <a:rPr lang="cs-CZ" sz="3200" b="1" dirty="0">
                <a:solidFill>
                  <a:srgbClr val="FFFF00"/>
                </a:solidFill>
              </a:rPr>
              <a:t>V</a:t>
            </a:r>
            <a:r>
              <a:rPr lang="cs-CZ" sz="3200" b="1" dirty="0" smtClean="0">
                <a:solidFill>
                  <a:srgbClr val="FFFF00"/>
                </a:solidFill>
              </a:rPr>
              <a:t>elkou Británii a Francii.</a:t>
            </a:r>
          </a:p>
          <a:p>
            <a:endParaRPr lang="cs-CZ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7751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004" y="1988840"/>
            <a:ext cx="902962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září r. 1938 </a:t>
            </a:r>
            <a:r>
              <a:rPr lang="cs-CZ" sz="3200" dirty="0" smtClean="0"/>
              <a:t>se uskutečnila v Mnichově schůzka </a:t>
            </a:r>
            <a:r>
              <a:rPr lang="cs-CZ" sz="3200" b="1" dirty="0" smtClean="0">
                <a:solidFill>
                  <a:srgbClr val="FFFF00"/>
                </a:solidFill>
              </a:rPr>
              <a:t>Hitlera</a:t>
            </a:r>
            <a:r>
              <a:rPr lang="cs-CZ" sz="3200" dirty="0" smtClean="0"/>
              <a:t> s představiteli </a:t>
            </a:r>
            <a:r>
              <a:rPr lang="cs-CZ" sz="3200" b="1" dirty="0" smtClean="0">
                <a:solidFill>
                  <a:srgbClr val="FFFF00"/>
                </a:solidFill>
              </a:rPr>
              <a:t>Itálie, Francie a Anglie</a:t>
            </a:r>
            <a:r>
              <a:rPr lang="cs-CZ" sz="3200" dirty="0" smtClean="0"/>
              <a:t>.</a:t>
            </a:r>
          </a:p>
          <a:p>
            <a:endParaRPr lang="cs-CZ" sz="3200" dirty="0" smtClean="0"/>
          </a:p>
          <a:p>
            <a:r>
              <a:rPr lang="cs-CZ" sz="3200" dirty="0" smtClean="0"/>
              <a:t>Dohodli se, že </a:t>
            </a:r>
            <a:r>
              <a:rPr lang="cs-CZ" sz="3200" b="1" dirty="0" smtClean="0">
                <a:solidFill>
                  <a:srgbClr val="FFFF00"/>
                </a:solidFill>
              </a:rPr>
              <a:t>pohraniční území Československa </a:t>
            </a:r>
            <a:r>
              <a:rPr lang="cs-CZ" sz="3200" dirty="0" smtClean="0"/>
              <a:t>(tzv. Sudety) </a:t>
            </a:r>
            <a:r>
              <a:rPr lang="cs-CZ" sz="3200" b="1" dirty="0" smtClean="0">
                <a:solidFill>
                  <a:srgbClr val="FFFF00"/>
                </a:solidFill>
              </a:rPr>
              <a:t>budou </a:t>
            </a:r>
            <a:r>
              <a:rPr lang="cs-CZ" sz="3200" b="1" dirty="0" smtClean="0">
                <a:solidFill>
                  <a:srgbClr val="FFFF00"/>
                </a:solidFill>
              </a:rPr>
              <a:t>připojena </a:t>
            </a:r>
            <a:r>
              <a:rPr lang="cs-CZ" sz="3200" b="1" dirty="0" smtClean="0">
                <a:solidFill>
                  <a:srgbClr val="FFFF00"/>
                </a:solidFill>
              </a:rPr>
              <a:t>k Německu. </a:t>
            </a:r>
            <a:r>
              <a:rPr lang="cs-CZ" sz="3200" dirty="0" smtClean="0">
                <a:solidFill>
                  <a:schemeClr val="tx2"/>
                </a:solidFill>
              </a:rPr>
              <a:t>Československo postupně přestalo existovat. 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07703" y="583813"/>
            <a:ext cx="45847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/>
                </a:solidFill>
              </a:rPr>
              <a:t>Mnichovská dohoda</a:t>
            </a:r>
            <a:endParaRPr lang="cs-CZ" sz="36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3243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548680"/>
            <a:ext cx="6834336" cy="4698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5517232"/>
            <a:ext cx="85689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Fotografie z průběhu mnichovských jednání (schůzka čtyř)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878205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6444" y="404665"/>
            <a:ext cx="7215116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1" y="5093455"/>
            <a:ext cx="896448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Představy  o uzavřenosti Československa. V době Mnichovské dohody si územní nároky vůči Československu dělalo nejen </a:t>
            </a:r>
            <a:r>
              <a:rPr lang="cs-CZ" sz="2400" dirty="0" smtClean="0">
                <a:solidFill>
                  <a:srgbClr val="FFFF00"/>
                </a:solidFill>
              </a:rPr>
              <a:t>Německo</a:t>
            </a:r>
            <a:r>
              <a:rPr lang="cs-CZ" sz="2400" dirty="0" smtClean="0"/>
              <a:t>  (rozšířené o </a:t>
            </a:r>
            <a:r>
              <a:rPr lang="cs-CZ" sz="2400" dirty="0" smtClean="0">
                <a:solidFill>
                  <a:srgbClr val="FFFF00"/>
                </a:solidFill>
              </a:rPr>
              <a:t>Rakousko</a:t>
            </a:r>
            <a:r>
              <a:rPr lang="cs-CZ" sz="2400" dirty="0" smtClean="0"/>
              <a:t>) a </a:t>
            </a:r>
            <a:r>
              <a:rPr lang="cs-CZ" sz="2400" dirty="0" smtClean="0">
                <a:solidFill>
                  <a:srgbClr val="FFFF00"/>
                </a:solidFill>
              </a:rPr>
              <a:t>Maďarsko</a:t>
            </a:r>
            <a:r>
              <a:rPr lang="cs-CZ" sz="2400" dirty="0" smtClean="0"/>
              <a:t>, ale i </a:t>
            </a:r>
            <a:r>
              <a:rPr lang="cs-CZ" sz="2400" dirty="0" smtClean="0">
                <a:solidFill>
                  <a:srgbClr val="FFFF00"/>
                </a:solidFill>
              </a:rPr>
              <a:t>Polsko</a:t>
            </a:r>
            <a:r>
              <a:rPr lang="cs-CZ" sz="2400" dirty="0" smtClean="0"/>
              <a:t>. Jedinou „přátelskou hranicí“ byla hranice s </a:t>
            </a:r>
            <a:r>
              <a:rPr lang="cs-CZ" sz="2400" dirty="0" smtClean="0">
                <a:solidFill>
                  <a:srgbClr val="FFFF00"/>
                </a:solidFill>
              </a:rPr>
              <a:t>Rumunskem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65776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48345"/>
            <a:ext cx="62978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Vyhlášení protektorátu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1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Dne </a:t>
            </a:r>
            <a:r>
              <a:rPr lang="cs-CZ" sz="3200" b="1" dirty="0" smtClean="0">
                <a:solidFill>
                  <a:srgbClr val="FFFF00"/>
                </a:solidFill>
              </a:rPr>
              <a:t>15. března 1939 </a:t>
            </a:r>
            <a:r>
              <a:rPr lang="cs-CZ" sz="3200" dirty="0" smtClean="0"/>
              <a:t>vpadla německá vojska na zbytek území Česko-Slovenska.</a:t>
            </a:r>
          </a:p>
          <a:p>
            <a:r>
              <a:rPr lang="cs-CZ" sz="3200" dirty="0" smtClean="0"/>
              <a:t>O den později Hitler vyhlásil zřízení 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Protektorátu Čechy a Morava.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Celé Čechy a Morava </a:t>
            </a:r>
            <a:r>
              <a:rPr lang="cs-CZ" sz="3200" dirty="0" smtClean="0">
                <a:solidFill>
                  <a:schemeClr val="tx2"/>
                </a:solidFill>
              </a:rPr>
              <a:t>byly </a:t>
            </a:r>
            <a:r>
              <a:rPr lang="cs-CZ" sz="3200" dirty="0" smtClean="0">
                <a:solidFill>
                  <a:schemeClr val="tx2"/>
                </a:solidFill>
              </a:rPr>
              <a:t>připojeny k Německu. Nastalo období německé okupace, které trvalo 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6 let. </a:t>
            </a:r>
          </a:p>
          <a:p>
            <a:r>
              <a:rPr lang="cs-CZ" sz="3200" dirty="0" smtClean="0">
                <a:solidFill>
                  <a:schemeClr val="tx2"/>
                </a:solidFill>
              </a:rPr>
              <a:t>Slováci se odtrhli a zřídili </a:t>
            </a:r>
            <a:r>
              <a:rPr lang="cs-CZ" sz="3200" b="1" dirty="0" smtClean="0">
                <a:solidFill>
                  <a:srgbClr val="FFC000"/>
                </a:solidFill>
              </a:rPr>
              <a:t>samostatný Slovenský stát.</a:t>
            </a:r>
            <a:endParaRPr lang="cs-CZ" sz="32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280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6671"/>
            <a:ext cx="7169995" cy="5040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11821" y="5825231"/>
            <a:ext cx="74895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Moravští Němci vítají německé okupanty.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754042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4298" y="548680"/>
            <a:ext cx="7299441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994866"/>
            <a:ext cx="80618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Adolf Hitler na Pražském hradě dne 15. března 1939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617386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0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Soubor:Tomáš</a:t>
            </a:r>
            <a:r>
              <a:rPr lang="cs-CZ" sz="1600" dirty="0"/>
              <a:t> Garrigue Masaryk 1925.PNG.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21. 3. 2011 [cit. 2013-01-25]. Dostupné z: http://cs.wikipedia.org/wiki/Soubor:Tom%C3%A1%C5%A1_Garrigue_Masaryk_1925.PNG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183"/>
            <a:ext cx="30228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2"/>
                </a:solidFill>
              </a:rPr>
              <a:t>Použité zdroje</a:t>
            </a:r>
            <a:endParaRPr lang="cs-CZ" sz="3600" dirty="0">
              <a:solidFill>
                <a:schemeClr val="accent2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1379677"/>
            <a:ext cx="856895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THE SOURCE DIDN`T PROVIDE AN INFORMATION WHO PERSONALLY THE AUTHOR IS. </a:t>
            </a:r>
            <a:r>
              <a:rPr lang="en-US" sz="1600" dirty="0" err="1"/>
              <a:t>Soubor:Bata</a:t>
            </a:r>
            <a:r>
              <a:rPr lang="en-US" sz="1600" dirty="0"/>
              <a:t> 1.jpg. In: </a:t>
            </a:r>
            <a:r>
              <a:rPr lang="en-US" sz="1600" i="1" dirty="0"/>
              <a:t>Wikipedia: the free encyclopedia</a:t>
            </a:r>
            <a:r>
              <a:rPr lang="en-US" sz="1600" dirty="0"/>
              <a:t> [online]. San Francisco (CA): Wikimedia Foundation, 6. 1. 2007 [cit. 2013-01-25]. </a:t>
            </a:r>
            <a:r>
              <a:rPr lang="en-US" sz="1600" dirty="0" err="1"/>
              <a:t>Dostupné</a:t>
            </a:r>
            <a:r>
              <a:rPr lang="en-US" sz="1600" dirty="0"/>
              <a:t> z: http://cs.wikipedia.org/wiki/Soubor:Bata_1.jpg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318443" y="2456895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Soubor:Voskovec</a:t>
            </a:r>
            <a:r>
              <a:rPr lang="cs-CZ" sz="1600" dirty="0"/>
              <a:t> a Werich.jpg.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18. 1. 2009 [cit. 2013-01-25]. Dostupné z: http://cs.wikipedia.org/wiki/Soubor:Voskovec_a_Werich.jpg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3287892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JIŘÍ TRAXLER. </a:t>
            </a:r>
            <a:r>
              <a:rPr lang="cs-CZ" sz="1600" dirty="0" err="1"/>
              <a:t>Soubor:Traxler</a:t>
            </a:r>
            <a:r>
              <a:rPr lang="cs-CZ" sz="1600" dirty="0"/>
              <a:t> a Ježek-1938.jpg.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29. 9. 2008 [cit. 2013-01-25]. Dostupné z: http://cs.wikipedia.org/wiki/Soubor:Traxler_a_Je%C5%BEek-1938.jpg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318443" y="4142875"/>
            <a:ext cx="856895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Soubor:Bundesarchiv</a:t>
            </a:r>
            <a:r>
              <a:rPr lang="cs-CZ" sz="1600" dirty="0"/>
              <a:t> </a:t>
            </a:r>
            <a:r>
              <a:rPr lang="cs-CZ" sz="1600" dirty="0" err="1"/>
              <a:t>Bild</a:t>
            </a:r>
            <a:r>
              <a:rPr lang="cs-CZ" sz="1600" dirty="0"/>
              <a:t> 183-R69173, </a:t>
            </a:r>
            <a:r>
              <a:rPr lang="cs-CZ" sz="1600" dirty="0" err="1"/>
              <a:t>Münchener</a:t>
            </a:r>
            <a:r>
              <a:rPr lang="cs-CZ" sz="1600" dirty="0"/>
              <a:t> </a:t>
            </a:r>
            <a:r>
              <a:rPr lang="cs-CZ" sz="1600" dirty="0" err="1"/>
              <a:t>Abkommen</a:t>
            </a:r>
            <a:r>
              <a:rPr lang="cs-CZ" sz="1600" dirty="0"/>
              <a:t>, Staatschefs.jpg.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3. 5. 2010 [cit. 2013-01-25]. Dostupné z: http://cs.wikipedia.org/wiki/Soubor:Bundesarchiv_Bild_183-R69173,_M%C3%BCnchener_Abkommen,_Staatschefs.jpg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3528" y="5209894"/>
            <a:ext cx="88204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Soubor:Republika</a:t>
            </a:r>
            <a:r>
              <a:rPr lang="cs-CZ" sz="1600" dirty="0"/>
              <a:t> po Anschlussu.jpg.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19. 5. 2009 [cit. 2013-01-25]. Dostupné z: http://cs.wikipedia.org/wiki/Soubor:Republika_po_Anschlussu.jpg</a:t>
            </a:r>
          </a:p>
        </p:txBody>
      </p:sp>
    </p:spTree>
    <p:extLst>
      <p:ext uri="{BB962C8B-B14F-4D97-AF65-F5344CB8AC3E}">
        <p14:creationId xmlns:p14="http://schemas.microsoft.com/office/powerpoint/2010/main" xmlns="" val="2886241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5309" y="404664"/>
            <a:ext cx="842493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Soubor:Bundesarchiv</a:t>
            </a:r>
            <a:r>
              <a:rPr lang="cs-CZ" sz="1600" dirty="0"/>
              <a:t> </a:t>
            </a:r>
            <a:r>
              <a:rPr lang="cs-CZ" sz="1600" dirty="0" err="1"/>
              <a:t>Bild</a:t>
            </a:r>
            <a:r>
              <a:rPr lang="cs-CZ" sz="1600" dirty="0"/>
              <a:t> 183-2004-1202-505, Prag, </a:t>
            </a:r>
            <a:r>
              <a:rPr lang="cs-CZ" sz="1600" dirty="0" err="1"/>
              <a:t>Burg</a:t>
            </a:r>
            <a:r>
              <a:rPr lang="cs-CZ" sz="1600" dirty="0"/>
              <a:t>, </a:t>
            </a:r>
            <a:r>
              <a:rPr lang="cs-CZ" sz="1600" dirty="0" err="1"/>
              <a:t>Besuch</a:t>
            </a:r>
            <a:r>
              <a:rPr lang="cs-CZ" sz="1600" dirty="0"/>
              <a:t> Adolf Hitler.jpg.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12. 10. 2011 [cit. 2013-01-26]. Dostupné z: http://cs.wikipedia.org/wiki/Soubor:Bundesarchiv_Bild_183-2004-1202-505,_Prag,_Burg,_Besuch_Adolf_Hitler.jpg</a:t>
            </a:r>
          </a:p>
        </p:txBody>
      </p:sp>
    </p:spTree>
    <p:extLst>
      <p:ext uri="{BB962C8B-B14F-4D97-AF65-F5344CB8AC3E}">
        <p14:creationId xmlns:p14="http://schemas.microsoft.com/office/powerpoint/2010/main" xmlns="" val="221178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288</TotalTime>
  <Words>1002</Words>
  <Application>Microsoft Office PowerPoint</Application>
  <PresentationFormat>Předvádění na obrazovce (4:3)</PresentationFormat>
  <Paragraphs>97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Papír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29</cp:revision>
  <dcterms:created xsi:type="dcterms:W3CDTF">2013-01-24T15:59:07Z</dcterms:created>
  <dcterms:modified xsi:type="dcterms:W3CDTF">2013-12-18T16:16:44Z</dcterms:modified>
</cp:coreProperties>
</file>