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7" r:id="rId2"/>
    <p:sldId id="271" r:id="rId3"/>
    <p:sldId id="272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70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4CEED7-E9C6-46B2-BF99-C7E57F3D3E24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10FB19-C9A5-4982-8235-9AD9F8EFBC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518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FB8B-06E8-40D4-B65E-6CFA5F6AE16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A0FAAC9-5704-40BE-8401-0BFB2E98918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FB8B-06E8-40D4-B65E-6CFA5F6AE16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A0FAAC9-5704-40BE-8401-0BFB2E98918E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FB8B-06E8-40D4-B65E-6CFA5F6AE16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A0FAAC9-5704-40BE-8401-0BFB2E98918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FB8B-06E8-40D4-B65E-6CFA5F6AE16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A0FAAC9-5704-40BE-8401-0BFB2E98918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FB8B-06E8-40D4-B65E-6CFA5F6AE16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A0FAAC9-5704-40BE-8401-0BFB2E98918E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FB8B-06E8-40D4-B65E-6CFA5F6AE16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A0FAAC9-5704-40BE-8401-0BFB2E98918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FB8B-06E8-40D4-B65E-6CFA5F6AE16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A0FAAC9-5704-40BE-8401-0BFB2E98918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FB8B-06E8-40D4-B65E-6CFA5F6AE16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A0FAAC9-5704-40BE-8401-0BFB2E98918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FB8B-06E8-40D4-B65E-6CFA5F6AE16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A0FAAC9-5704-40BE-8401-0BFB2E98918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FB8B-06E8-40D4-B65E-6CFA5F6AE16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FAAC9-5704-40BE-8401-0BFB2E9891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7FB8B-06E8-40D4-B65E-6CFA5F6AE16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FAAC9-5704-40BE-8401-0BFB2E9891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E007FB8B-06E8-40D4-B65E-6CFA5F6AE16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5A0FAAC9-5704-40BE-8401-0BFB2E98918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pollo_17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1972" TargetMode="External"/><Relationship Id="rId5" Type="http://schemas.openxmlformats.org/officeDocument/2006/relationships/hyperlink" Target="http://cs.wikipedia.org/wiki/7._listopad" TargetMode="External"/><Relationship Id="rId4" Type="http://schemas.openxmlformats.org/officeDocument/2006/relationships/hyperlink" Target="http://cs.wikipedia.org/wiki/M%C4%9Bs%C3%ADc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un_in_X-Ray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6583949"/>
              </p:ext>
            </p:extLst>
          </p:nvPr>
        </p:nvGraphicFramePr>
        <p:xfrm>
          <a:off x="829953" y="2492896"/>
          <a:ext cx="7560840" cy="34825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34292"/>
                <a:gridCol w="5726548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MGR. OLGA FILÍPKOVÁ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bg1"/>
                          </a:solidFill>
                          <a:effectLst/>
                          <a:latin typeface="Arial Rounded MT Bold" pitchFamily="34" charset="0"/>
                        </a:rPr>
                        <a:t>VY_32_INOVACE_1245_VÝPRAVA_DO_VESMÍRU</a:t>
                      </a:r>
                      <a:endParaRPr lang="cs-CZ" sz="2000" b="0" dirty="0">
                        <a:solidFill>
                          <a:schemeClr val="bg1"/>
                        </a:solidFill>
                        <a:effectLst/>
                        <a:latin typeface="Arial Rounded MT Bold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– základní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informace o vesmíru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CZ.1.07/1.4.00/21. 2975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54935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6200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73058"/>
            <a:ext cx="20585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Anotace</a:t>
            </a:r>
            <a:endParaRPr lang="cs-CZ" sz="40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8856985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Tato prezentace je určena k výkladu učiva v  předmětu člověk a jeho svět pro žáky v 5.ročníku.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5.list: Žáci se seznamují se základními vědomostmi o Slunci.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6.list: Žáci se seznamují se sluneční soustavou.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7.list: Žáci si vysvětlují, co je galaxie.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8.list: Vyjmenovávají planety sluneční soustavy.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9.list: Fotografie planety Země.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10.list: Základní údaje o planetě Zemi.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11.list: Složení povrchu planety Země.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12.list: Vysvětlují si střídání ročních období.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8397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24744"/>
            <a:ext cx="82809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Datum vytvoření</a:t>
            </a:r>
            <a:r>
              <a:rPr lang="cs-CZ" sz="3200" dirty="0" smtClean="0"/>
              <a:t>:   3.1. 2013</a:t>
            </a:r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b="1" dirty="0" smtClean="0"/>
              <a:t>Klíčová slova</a:t>
            </a:r>
            <a:r>
              <a:rPr lang="cs-CZ" sz="3200" dirty="0" smtClean="0"/>
              <a:t>: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esmír, Slunce, sluneční soustava, planety, gravitační síla, galaxie, oběžná dráha, hydrosféra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00643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412776"/>
            <a:ext cx="813690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dirty="0" smtClean="0">
                <a:solidFill>
                  <a:srgbClr val="FFFF00"/>
                </a:solidFill>
              </a:rPr>
              <a:t>Výprava do vesmíru</a:t>
            </a:r>
            <a:endParaRPr lang="cs-CZ" sz="8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1462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0655" y="3550208"/>
            <a:ext cx="4344674" cy="3145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1800" y="100276"/>
            <a:ext cx="31854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Slunce</a:t>
            </a:r>
            <a:endParaRPr lang="cs-CZ" sz="8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9584" y="1268760"/>
            <a:ext cx="8645315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Je nejbližší hvězda planety Země.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Produkuje obrovské množství energie.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Umožňuje život na Zemi.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Zásobuje Zemi teplem a světlem.</a:t>
            </a:r>
          </a:p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/>
              <a:t>Obíhá okolo </a:t>
            </a:r>
          </a:p>
          <a:p>
            <a:r>
              <a:rPr lang="cs-CZ" sz="3600" dirty="0" smtClean="0"/>
              <a:t>středu Mléčné </a:t>
            </a:r>
          </a:p>
          <a:p>
            <a:r>
              <a:rPr lang="cs-CZ" sz="3600" dirty="0" smtClean="0"/>
              <a:t>dráhy.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4988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982" y="3686448"/>
            <a:ext cx="4143636" cy="3054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6" y="116632"/>
            <a:ext cx="62666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Sluneční soustava</a:t>
            </a:r>
            <a:endParaRPr lang="cs-CZ" sz="6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5323" y="980728"/>
            <a:ext cx="84249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Sluneční soustavu tvoří: </a:t>
            </a:r>
          </a:p>
          <a:p>
            <a:r>
              <a:rPr lang="cs-CZ" sz="3200" b="1" dirty="0" smtClean="0">
                <a:solidFill>
                  <a:srgbClr val="FFFF00"/>
                </a:solidFill>
              </a:rPr>
              <a:t>Slunce, planety, planetky, meteoroidy, </a:t>
            </a:r>
          </a:p>
          <a:p>
            <a:r>
              <a:rPr lang="cs-CZ" sz="3200" b="1" dirty="0" smtClean="0">
                <a:solidFill>
                  <a:srgbClr val="FFFF00"/>
                </a:solidFill>
              </a:rPr>
              <a:t>komety a kosmický prach.</a:t>
            </a:r>
          </a:p>
          <a:p>
            <a:endParaRPr lang="cs-CZ" sz="3200" dirty="0" smtClean="0"/>
          </a:p>
          <a:p>
            <a:r>
              <a:rPr lang="cs-CZ" sz="3200" dirty="0" smtClean="0"/>
              <a:t>Slunce je hlavním tělesem sluneční soustavy a drží u sebe všechna </a:t>
            </a:r>
            <a:endParaRPr lang="cs-CZ" sz="3200" dirty="0"/>
          </a:p>
          <a:p>
            <a:r>
              <a:rPr lang="cs-CZ" sz="3200" dirty="0" smtClean="0"/>
              <a:t>tělesa </a:t>
            </a:r>
            <a:r>
              <a:rPr lang="cs-CZ" sz="3200" b="1" dirty="0" smtClean="0">
                <a:solidFill>
                  <a:srgbClr val="FFFF00"/>
                </a:solidFill>
              </a:rPr>
              <a:t>gravitační silou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68434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85"/>
            <a:ext cx="9144000" cy="6822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1099" y="51241"/>
            <a:ext cx="275588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Galaxie</a:t>
            </a:r>
            <a:endParaRPr lang="cs-CZ" sz="6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7" y="1077719"/>
            <a:ext cx="849694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Hvězdy jsou seskupeny do velkých hvězdných skupin, které se nazývají </a:t>
            </a:r>
            <a:r>
              <a:rPr lang="cs-CZ" sz="3200" b="1" dirty="0" smtClean="0">
                <a:solidFill>
                  <a:srgbClr val="FFFF00"/>
                </a:solidFill>
              </a:rPr>
              <a:t>galaxie.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04154" y="5661248"/>
            <a:ext cx="864096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Mléčná dráha je jen malá část Galaxie pozorovatelná ze Země.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77113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112856"/>
            <a:ext cx="275428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Planety</a:t>
            </a:r>
            <a:endParaRPr lang="cs-CZ" sz="60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3431840"/>
            <a:ext cx="8496944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4000" b="1" dirty="0" smtClean="0">
                <a:solidFill>
                  <a:srgbClr val="FFFF00"/>
                </a:solidFill>
              </a:rPr>
              <a:t>Merkur, Venuše, Země, </a:t>
            </a:r>
          </a:p>
          <a:p>
            <a:r>
              <a:rPr lang="cs-CZ" sz="4000" b="1" dirty="0" smtClean="0">
                <a:solidFill>
                  <a:srgbClr val="FFFF00"/>
                </a:solidFill>
              </a:rPr>
              <a:t>Mars, Jupiter, Saturn, </a:t>
            </a:r>
          </a:p>
          <a:p>
            <a:r>
              <a:rPr lang="cs-CZ" sz="4000" b="1" dirty="0" smtClean="0">
                <a:solidFill>
                  <a:srgbClr val="FFFF00"/>
                </a:solidFill>
              </a:rPr>
              <a:t>Uran, Neptun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128519"/>
            <a:ext cx="845035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Planety jsou tělesa ve Sluneční </a:t>
            </a:r>
          </a:p>
          <a:p>
            <a:r>
              <a:rPr lang="cs-CZ" sz="3600" dirty="0" smtClean="0"/>
              <a:t>soustavě, které obíhají kolem </a:t>
            </a:r>
          </a:p>
          <a:p>
            <a:r>
              <a:rPr lang="cs-CZ" sz="3600" dirty="0" smtClean="0"/>
              <a:t>Slunce.</a:t>
            </a:r>
          </a:p>
          <a:p>
            <a:endParaRPr lang="cs-CZ" sz="3600" dirty="0" smtClean="0"/>
          </a:p>
          <a:p>
            <a:r>
              <a:rPr lang="cs-CZ" sz="3600" dirty="0" smtClean="0"/>
              <a:t>Jsou to: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225" y="5680"/>
            <a:ext cx="2316127" cy="6852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2956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61644"/>
            <a:ext cx="211468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Země</a:t>
            </a:r>
            <a:endParaRPr lang="cs-CZ" sz="60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9" y="332656"/>
            <a:ext cx="5789419" cy="5789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07504" y="5246646"/>
            <a:ext cx="8636723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Pohled na </a:t>
            </a:r>
            <a:r>
              <a:rPr kumimoji="0" lang="cs-CZ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modrou planetu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Snímek pořízený z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3" tooltip="Apollo 17"/>
              </a:rPr>
              <a:t>Apolla 17</a:t>
            </a:r>
            <a:r>
              <a:rPr lang="cs-CZ" sz="2800" dirty="0">
                <a:latin typeface="Arial" charset="0"/>
                <a:cs typeface="Arial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během cesty na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4" tooltip="Měsíc"/>
              </a:rPr>
              <a:t>Měsíc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,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5" tooltip="7. listopad"/>
              </a:rPr>
              <a:t>7. listopadu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6" tooltip="1972"/>
              </a:rPr>
              <a:t>1972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013287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476672"/>
            <a:ext cx="8190656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Země</a:t>
            </a:r>
            <a:r>
              <a:rPr lang="cs-CZ" sz="5400" b="1" dirty="0" smtClean="0"/>
              <a:t> 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/>
              <a:t>J</a:t>
            </a:r>
            <a:r>
              <a:rPr lang="cs-CZ" sz="3200" dirty="0" smtClean="0"/>
              <a:t>e třetí planeta sluneční soustavy. 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Podle současných vědeckých poznatků je jediná planeta, na které je potvrzen život. 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Má jeden Měsíc.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Vznikla podobně jako ostatní planety přibližně před 4,6 miliardami let. 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Země se otočí </a:t>
            </a:r>
            <a:r>
              <a:rPr lang="cs-CZ" sz="3200" dirty="0" smtClean="0">
                <a:solidFill>
                  <a:srgbClr val="FFFF00"/>
                </a:solidFill>
              </a:rPr>
              <a:t>kolem své osy </a:t>
            </a:r>
            <a:r>
              <a:rPr lang="cs-CZ" sz="3200" dirty="0" smtClean="0"/>
              <a:t>a zároveň obíhá kolem Slunce po obrovské kružnici, kterou nazýváme </a:t>
            </a:r>
            <a:r>
              <a:rPr lang="cs-CZ" sz="3200" dirty="0" smtClean="0">
                <a:solidFill>
                  <a:srgbClr val="FFFF00"/>
                </a:solidFill>
              </a:rPr>
              <a:t>oběžná dráha</a:t>
            </a:r>
            <a:r>
              <a:rPr lang="cs-CZ" sz="3200" dirty="0" smtClean="0"/>
              <a:t>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1008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35138"/>
            <a:ext cx="8460432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260648"/>
            <a:ext cx="885698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Země je jedinou planetou, jejíž povrch je pokryt vodou. Hydrosféra pokrývá </a:t>
            </a:r>
            <a:r>
              <a:rPr lang="cs-CZ" sz="2800" dirty="0" smtClean="0">
                <a:solidFill>
                  <a:srgbClr val="FFFF00"/>
                </a:solidFill>
              </a:rPr>
              <a:t>71% zemského povrchu </a:t>
            </a:r>
            <a:r>
              <a:rPr lang="cs-CZ" sz="2800" dirty="0" smtClean="0"/>
              <a:t>(oceány, moře, řeky, jezera).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85804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5" y="1628800"/>
            <a:ext cx="8496945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Důsledkem otáčení Země kolem své osy a obíhání kolem Slunce, se na Zemi střídají </a:t>
            </a:r>
            <a:r>
              <a:rPr lang="cs-CZ" sz="3200" b="1" dirty="0" smtClean="0">
                <a:solidFill>
                  <a:srgbClr val="FFFF00"/>
                </a:solidFill>
              </a:rPr>
              <a:t>čtyři roční období.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3200" dirty="0" smtClean="0"/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Jelikož se ke Slunci více přivrací vždy jedna polokoule, je střídání ročních dob protočené a tedy se střídá mezi severní a jižní polokoulí. Když je na severní polokouli léto, na jižní polokouli je zima a opačně.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5" y="476672"/>
            <a:ext cx="65950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Střídání ročních období</a:t>
            </a:r>
            <a:endParaRPr lang="cs-CZ" sz="4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354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0494" y="1124744"/>
            <a:ext cx="8856984" cy="5733256"/>
          </a:xfrm>
        </p:spPr>
        <p:txBody>
          <a:bodyPr>
            <a:normAutofit/>
          </a:bodyPr>
          <a:lstStyle/>
          <a:p>
            <a:r>
              <a:rPr lang="cs-CZ" sz="1600" dirty="0">
                <a:effectLst/>
              </a:rPr>
              <a:t>N</a:t>
            </a:r>
            <a:r>
              <a:rPr lang="cs-CZ" sz="1600" dirty="0" smtClean="0">
                <a:effectLst/>
              </a:rPr>
              <a:t>ASA </a:t>
            </a:r>
            <a:r>
              <a:rPr lang="cs-CZ" sz="1600" dirty="0">
                <a:effectLst/>
              </a:rPr>
              <a:t>GODDARD LABORATORY FOR ATMOSPHERES. </a:t>
            </a:r>
            <a:r>
              <a:rPr lang="cs-CZ" sz="1600" dirty="0" err="1">
                <a:effectLst/>
              </a:rPr>
              <a:t>Soubor:Sun</a:t>
            </a:r>
            <a:r>
              <a:rPr lang="cs-CZ" sz="1600" dirty="0">
                <a:effectLst/>
              </a:rPr>
              <a:t> in X-Ray.png. In: </a:t>
            </a:r>
            <a:r>
              <a:rPr lang="cs-CZ" sz="1600" i="1" dirty="0" err="1">
                <a:effectLst/>
              </a:rPr>
              <a:t>Wikipedia</a:t>
            </a:r>
            <a:r>
              <a:rPr lang="cs-CZ" sz="1600" i="1" dirty="0">
                <a:effectLst/>
              </a:rPr>
              <a:t>: </a:t>
            </a:r>
            <a:r>
              <a:rPr lang="cs-CZ" sz="1600" i="1" dirty="0" err="1">
                <a:effectLst/>
              </a:rPr>
              <a:t>the</a:t>
            </a:r>
            <a:r>
              <a:rPr lang="cs-CZ" sz="1600" i="1" dirty="0">
                <a:effectLst/>
              </a:rPr>
              <a:t> free </a:t>
            </a:r>
            <a:r>
              <a:rPr lang="cs-CZ" sz="1600" i="1" dirty="0" err="1">
                <a:effectLst/>
              </a:rPr>
              <a:t>encyclopedia</a:t>
            </a:r>
            <a:r>
              <a:rPr lang="cs-CZ" sz="1600" dirty="0">
                <a:effectLst/>
              </a:rPr>
              <a:t> [online]. San Francisco (CA): </a:t>
            </a:r>
            <a:r>
              <a:rPr lang="cs-CZ" sz="1600" dirty="0" err="1">
                <a:effectLst/>
              </a:rPr>
              <a:t>Wikimedia</a:t>
            </a:r>
            <a:r>
              <a:rPr lang="cs-CZ" sz="1600" dirty="0">
                <a:effectLst/>
              </a:rPr>
              <a:t> </a:t>
            </a:r>
            <a:r>
              <a:rPr lang="cs-CZ" sz="1600" dirty="0" err="1">
                <a:effectLst/>
              </a:rPr>
              <a:t>Foundation</a:t>
            </a:r>
            <a:r>
              <a:rPr lang="cs-CZ" sz="1600" dirty="0">
                <a:effectLst/>
              </a:rPr>
              <a:t>, 11. 2. 2006 [cit. 2013-01-15]. Dostupné z: </a:t>
            </a:r>
            <a:r>
              <a:rPr lang="cs-CZ" sz="1600" dirty="0">
                <a:effectLst/>
                <a:hlinkClick r:id="rId2"/>
              </a:rPr>
              <a:t>http://</a:t>
            </a:r>
            <a:r>
              <a:rPr lang="cs-CZ" sz="1600" dirty="0" smtClean="0">
                <a:effectLst/>
                <a:hlinkClick r:id="rId2"/>
              </a:rPr>
              <a:t>cs.wikipedia.org/wiki/Soubor:Sun_in_X-Ray.png</a:t>
            </a:r>
            <a:endParaRPr lang="cs-CZ" sz="1600" dirty="0">
              <a:effectLst/>
            </a:endParaRPr>
          </a:p>
          <a:p>
            <a:r>
              <a:rPr lang="cs-CZ" sz="1600" dirty="0">
                <a:effectLst/>
              </a:rPr>
              <a:t>HARMAN SMITH AND LAURA GENEROSA (NEE BERWIN), GRAPHIC ARTISTS AND CONTRACTORS TO NASA'S JET PROPULSI. </a:t>
            </a:r>
            <a:r>
              <a:rPr lang="cs-CZ" sz="1600" dirty="0" err="1">
                <a:effectLst/>
              </a:rPr>
              <a:t>Soubor:Solar</a:t>
            </a:r>
            <a:r>
              <a:rPr lang="cs-CZ" sz="1600" dirty="0">
                <a:effectLst/>
              </a:rPr>
              <a:t> sys.jpg. In: </a:t>
            </a:r>
            <a:r>
              <a:rPr lang="cs-CZ" sz="1600" i="1" dirty="0" err="1">
                <a:effectLst/>
              </a:rPr>
              <a:t>Wikipedia</a:t>
            </a:r>
            <a:r>
              <a:rPr lang="cs-CZ" sz="1600" i="1" dirty="0">
                <a:effectLst/>
              </a:rPr>
              <a:t>: </a:t>
            </a:r>
            <a:r>
              <a:rPr lang="cs-CZ" sz="1600" i="1" dirty="0" err="1">
                <a:effectLst/>
              </a:rPr>
              <a:t>the</a:t>
            </a:r>
            <a:r>
              <a:rPr lang="cs-CZ" sz="1600" i="1" dirty="0">
                <a:effectLst/>
              </a:rPr>
              <a:t> free </a:t>
            </a:r>
            <a:r>
              <a:rPr lang="cs-CZ" sz="1600" i="1" dirty="0" err="1">
                <a:effectLst/>
              </a:rPr>
              <a:t>encyclopedia</a:t>
            </a:r>
            <a:r>
              <a:rPr lang="cs-CZ" sz="1600" dirty="0">
                <a:effectLst/>
              </a:rPr>
              <a:t> [online]. San Francisco (CA): </a:t>
            </a:r>
            <a:r>
              <a:rPr lang="cs-CZ" sz="1600" dirty="0" err="1">
                <a:effectLst/>
              </a:rPr>
              <a:t>Wikimedia</a:t>
            </a:r>
            <a:r>
              <a:rPr lang="cs-CZ" sz="1600" dirty="0">
                <a:effectLst/>
              </a:rPr>
              <a:t> </a:t>
            </a:r>
            <a:r>
              <a:rPr lang="cs-CZ" sz="1600" dirty="0" err="1">
                <a:effectLst/>
              </a:rPr>
              <a:t>Foundation</a:t>
            </a:r>
            <a:r>
              <a:rPr lang="cs-CZ" sz="1600" dirty="0">
                <a:effectLst/>
              </a:rPr>
              <a:t>, 16. 8. 2005 [cit. 2013-01-15]. Dostupné z: http://</a:t>
            </a:r>
            <a:r>
              <a:rPr lang="cs-CZ" sz="1600" dirty="0" smtClean="0">
                <a:effectLst/>
              </a:rPr>
              <a:t>cs.wikipedia.org/wiki/Soubor:Solar_sys.jpg</a:t>
            </a:r>
          </a:p>
          <a:p>
            <a:r>
              <a:rPr lang="cs-CZ" sz="1600" dirty="0">
                <a:effectLst/>
              </a:rPr>
              <a:t>R. HURT. </a:t>
            </a:r>
            <a:r>
              <a:rPr lang="cs-CZ" sz="1600" dirty="0" err="1">
                <a:effectLst/>
              </a:rPr>
              <a:t>Soubor:Milky</a:t>
            </a:r>
            <a:r>
              <a:rPr lang="cs-CZ" sz="1600" dirty="0">
                <a:effectLst/>
              </a:rPr>
              <a:t> </a:t>
            </a:r>
            <a:r>
              <a:rPr lang="cs-CZ" sz="1600" dirty="0" err="1">
                <a:effectLst/>
              </a:rPr>
              <a:t>Way</a:t>
            </a:r>
            <a:r>
              <a:rPr lang="cs-CZ" sz="1600" dirty="0">
                <a:effectLst/>
              </a:rPr>
              <a:t> 2005.jpg. In: </a:t>
            </a:r>
            <a:r>
              <a:rPr lang="cs-CZ" sz="1600" i="1" dirty="0" err="1">
                <a:effectLst/>
              </a:rPr>
              <a:t>Wikipedia</a:t>
            </a:r>
            <a:r>
              <a:rPr lang="cs-CZ" sz="1600" i="1" dirty="0">
                <a:effectLst/>
              </a:rPr>
              <a:t>: </a:t>
            </a:r>
            <a:r>
              <a:rPr lang="cs-CZ" sz="1600" i="1" dirty="0" err="1">
                <a:effectLst/>
              </a:rPr>
              <a:t>the</a:t>
            </a:r>
            <a:r>
              <a:rPr lang="cs-CZ" sz="1600" i="1" dirty="0">
                <a:effectLst/>
              </a:rPr>
              <a:t> free </a:t>
            </a:r>
            <a:r>
              <a:rPr lang="cs-CZ" sz="1600" i="1" dirty="0" err="1">
                <a:effectLst/>
              </a:rPr>
              <a:t>encyclopedia</a:t>
            </a:r>
            <a:r>
              <a:rPr lang="cs-CZ" sz="1600" dirty="0">
                <a:effectLst/>
              </a:rPr>
              <a:t> [online]. San Francisco (CA): </a:t>
            </a:r>
            <a:r>
              <a:rPr lang="cs-CZ" sz="1600" dirty="0" err="1">
                <a:effectLst/>
              </a:rPr>
              <a:t>Wikimedia</a:t>
            </a:r>
            <a:r>
              <a:rPr lang="cs-CZ" sz="1600" dirty="0">
                <a:effectLst/>
              </a:rPr>
              <a:t> </a:t>
            </a:r>
            <a:r>
              <a:rPr lang="cs-CZ" sz="1600" dirty="0" err="1">
                <a:effectLst/>
              </a:rPr>
              <a:t>Foundation</a:t>
            </a:r>
            <a:r>
              <a:rPr lang="cs-CZ" sz="1600" dirty="0">
                <a:effectLst/>
              </a:rPr>
              <a:t>, 16. 9. 2005, 4. 6. 2008 [cit. 2013-01-15]. Dostupné z: http://</a:t>
            </a:r>
            <a:r>
              <a:rPr lang="cs-CZ" sz="1600" dirty="0" smtClean="0">
                <a:effectLst/>
              </a:rPr>
              <a:t>cs.wikipedia.org/wiki/Soubor:Milky_Way_2005.jpg</a:t>
            </a:r>
          </a:p>
          <a:p>
            <a:r>
              <a:rPr lang="cs-CZ" sz="1600" dirty="0" err="1">
                <a:effectLst/>
              </a:rPr>
              <a:t>Soubor:Solar</a:t>
            </a:r>
            <a:r>
              <a:rPr lang="cs-CZ" sz="1600" dirty="0">
                <a:effectLst/>
              </a:rPr>
              <a:t> planets.jpg. In: </a:t>
            </a:r>
            <a:r>
              <a:rPr lang="cs-CZ" sz="1600" i="1" dirty="0" err="1">
                <a:effectLst/>
              </a:rPr>
              <a:t>Wikipedia</a:t>
            </a:r>
            <a:r>
              <a:rPr lang="cs-CZ" sz="1600" i="1" dirty="0">
                <a:effectLst/>
              </a:rPr>
              <a:t>: </a:t>
            </a:r>
            <a:r>
              <a:rPr lang="cs-CZ" sz="1600" i="1" dirty="0" err="1">
                <a:effectLst/>
              </a:rPr>
              <a:t>the</a:t>
            </a:r>
            <a:r>
              <a:rPr lang="cs-CZ" sz="1600" i="1" dirty="0">
                <a:effectLst/>
              </a:rPr>
              <a:t> free </a:t>
            </a:r>
            <a:r>
              <a:rPr lang="cs-CZ" sz="1600" i="1" dirty="0" err="1">
                <a:effectLst/>
              </a:rPr>
              <a:t>encyclopedia</a:t>
            </a:r>
            <a:r>
              <a:rPr lang="cs-CZ" sz="1600" dirty="0">
                <a:effectLst/>
              </a:rPr>
              <a:t> [online]. San Francisco (CA): </a:t>
            </a:r>
            <a:r>
              <a:rPr lang="cs-CZ" sz="1600" dirty="0" err="1">
                <a:effectLst/>
              </a:rPr>
              <a:t>Wikimedia</a:t>
            </a:r>
            <a:r>
              <a:rPr lang="cs-CZ" sz="1600" dirty="0">
                <a:effectLst/>
              </a:rPr>
              <a:t> </a:t>
            </a:r>
            <a:r>
              <a:rPr lang="cs-CZ" sz="1600" dirty="0" err="1">
                <a:effectLst/>
              </a:rPr>
              <a:t>Foundation</a:t>
            </a:r>
            <a:r>
              <a:rPr lang="cs-CZ" sz="1600" dirty="0">
                <a:effectLst/>
              </a:rPr>
              <a:t>, 28. 8. 2006 [cit. 2013-01-15]. Dostupné z: http://cs.wikipedia.org/wiki/Soubor:Solar_planets.jpg</a:t>
            </a:r>
          </a:p>
          <a:p>
            <a:r>
              <a:rPr lang="cs-CZ" sz="1600" dirty="0">
                <a:effectLst/>
              </a:rPr>
              <a:t>NASA/APOLLO 17 CREW; TAKEN BY EITHER HARRISON SCHMITT OR RON EVANS. </a:t>
            </a:r>
            <a:r>
              <a:rPr lang="cs-CZ" sz="1600" dirty="0" err="1">
                <a:effectLst/>
              </a:rPr>
              <a:t>Soubor:The</a:t>
            </a:r>
            <a:r>
              <a:rPr lang="cs-CZ" sz="1600" dirty="0">
                <a:effectLst/>
              </a:rPr>
              <a:t> </a:t>
            </a:r>
            <a:r>
              <a:rPr lang="cs-CZ" sz="1600" dirty="0" err="1">
                <a:effectLst/>
              </a:rPr>
              <a:t>Earth</a:t>
            </a:r>
            <a:r>
              <a:rPr lang="cs-CZ" sz="1600" dirty="0">
                <a:effectLst/>
              </a:rPr>
              <a:t> </a:t>
            </a:r>
            <a:r>
              <a:rPr lang="cs-CZ" sz="1600" dirty="0" err="1">
                <a:effectLst/>
              </a:rPr>
              <a:t>seen</a:t>
            </a:r>
            <a:r>
              <a:rPr lang="cs-CZ" sz="1600" dirty="0">
                <a:effectLst/>
              </a:rPr>
              <a:t> </a:t>
            </a:r>
            <a:r>
              <a:rPr lang="cs-CZ" sz="1600" dirty="0" err="1">
                <a:effectLst/>
              </a:rPr>
              <a:t>from</a:t>
            </a:r>
            <a:r>
              <a:rPr lang="cs-CZ" sz="1600" dirty="0">
                <a:effectLst/>
              </a:rPr>
              <a:t> Apollo 17.jpg. In: </a:t>
            </a:r>
            <a:r>
              <a:rPr lang="cs-CZ" sz="1600" i="1" dirty="0" err="1">
                <a:effectLst/>
              </a:rPr>
              <a:t>Wikipedia</a:t>
            </a:r>
            <a:r>
              <a:rPr lang="cs-CZ" sz="1600" i="1" dirty="0">
                <a:effectLst/>
              </a:rPr>
              <a:t>: </a:t>
            </a:r>
            <a:r>
              <a:rPr lang="cs-CZ" sz="1600" i="1" dirty="0" err="1">
                <a:effectLst/>
              </a:rPr>
              <a:t>the</a:t>
            </a:r>
            <a:r>
              <a:rPr lang="cs-CZ" sz="1600" i="1" dirty="0">
                <a:effectLst/>
              </a:rPr>
              <a:t> free </a:t>
            </a:r>
            <a:r>
              <a:rPr lang="cs-CZ" sz="1600" i="1" dirty="0" err="1">
                <a:effectLst/>
              </a:rPr>
              <a:t>encyclopedia</a:t>
            </a:r>
            <a:r>
              <a:rPr lang="cs-CZ" sz="1600" dirty="0">
                <a:effectLst/>
              </a:rPr>
              <a:t> [online]. San Francisco (CA): </a:t>
            </a:r>
            <a:r>
              <a:rPr lang="cs-CZ" sz="1600" dirty="0" err="1">
                <a:effectLst/>
              </a:rPr>
              <a:t>Wikimedia</a:t>
            </a:r>
            <a:r>
              <a:rPr lang="cs-CZ" sz="1600" dirty="0">
                <a:effectLst/>
              </a:rPr>
              <a:t> </a:t>
            </a:r>
            <a:r>
              <a:rPr lang="cs-CZ" sz="1600" dirty="0" err="1">
                <a:effectLst/>
              </a:rPr>
              <a:t>Foundation</a:t>
            </a:r>
            <a:r>
              <a:rPr lang="cs-CZ" sz="1600" dirty="0">
                <a:effectLst/>
              </a:rPr>
              <a:t>, 29. 12. 2004, 18. 12. 2012 [cit. 2013-01-15]. Dostupné z: http://cs.wikipedia.org/wiki/Soubor:The_Earth_seen_from_Apollo_17.jpg</a:t>
            </a:r>
            <a:endParaRPr lang="cs-CZ" sz="1600" dirty="0" smtClean="0">
              <a:effectLst/>
            </a:endParaRPr>
          </a:p>
          <a:p>
            <a:r>
              <a:rPr lang="cs-CZ" sz="1600" dirty="0">
                <a:effectLst/>
              </a:rPr>
              <a:t>NASA/GODDARD SPACE FLIGHT CENTER. </a:t>
            </a:r>
            <a:r>
              <a:rPr lang="cs-CZ" sz="1600" dirty="0" err="1">
                <a:effectLst/>
              </a:rPr>
              <a:t>Soubor:Whole</a:t>
            </a:r>
            <a:r>
              <a:rPr lang="cs-CZ" sz="1600" dirty="0">
                <a:effectLst/>
              </a:rPr>
              <a:t> </a:t>
            </a:r>
            <a:r>
              <a:rPr lang="cs-CZ" sz="1600" dirty="0" err="1">
                <a:effectLst/>
              </a:rPr>
              <a:t>world</a:t>
            </a:r>
            <a:r>
              <a:rPr lang="cs-CZ" sz="1600" dirty="0">
                <a:effectLst/>
              </a:rPr>
              <a:t> - </a:t>
            </a:r>
            <a:r>
              <a:rPr lang="cs-CZ" sz="1600" dirty="0" err="1">
                <a:effectLst/>
              </a:rPr>
              <a:t>land</a:t>
            </a:r>
            <a:r>
              <a:rPr lang="cs-CZ" sz="1600" dirty="0">
                <a:effectLst/>
              </a:rPr>
              <a:t> and </a:t>
            </a:r>
            <a:r>
              <a:rPr lang="cs-CZ" sz="1600" dirty="0" err="1">
                <a:effectLst/>
              </a:rPr>
              <a:t>oceans</a:t>
            </a:r>
            <a:r>
              <a:rPr lang="cs-CZ" sz="1600" dirty="0">
                <a:effectLst/>
              </a:rPr>
              <a:t> 12000.jpg. In: </a:t>
            </a:r>
            <a:r>
              <a:rPr lang="cs-CZ" sz="1600" i="1" dirty="0" err="1">
                <a:effectLst/>
              </a:rPr>
              <a:t>Wikipedia</a:t>
            </a:r>
            <a:r>
              <a:rPr lang="cs-CZ" sz="1600" i="1" dirty="0">
                <a:effectLst/>
              </a:rPr>
              <a:t>: </a:t>
            </a:r>
            <a:r>
              <a:rPr lang="cs-CZ" sz="1600" i="1" dirty="0" err="1">
                <a:effectLst/>
              </a:rPr>
              <a:t>the</a:t>
            </a:r>
            <a:r>
              <a:rPr lang="cs-CZ" sz="1600" i="1" dirty="0">
                <a:effectLst/>
              </a:rPr>
              <a:t> free </a:t>
            </a:r>
            <a:r>
              <a:rPr lang="cs-CZ" sz="1600" i="1" dirty="0" err="1">
                <a:effectLst/>
              </a:rPr>
              <a:t>encyclopedia</a:t>
            </a:r>
            <a:r>
              <a:rPr lang="cs-CZ" sz="1600" dirty="0">
                <a:effectLst/>
              </a:rPr>
              <a:t> [online]. San Francisco (CA): </a:t>
            </a:r>
            <a:r>
              <a:rPr lang="cs-CZ" sz="1600" dirty="0" err="1">
                <a:effectLst/>
              </a:rPr>
              <a:t>Wikimedia</a:t>
            </a:r>
            <a:r>
              <a:rPr lang="cs-CZ" sz="1600" dirty="0">
                <a:effectLst/>
              </a:rPr>
              <a:t> </a:t>
            </a:r>
            <a:r>
              <a:rPr lang="cs-CZ" sz="1600" dirty="0" err="1">
                <a:effectLst/>
              </a:rPr>
              <a:t>Foundation</a:t>
            </a:r>
            <a:r>
              <a:rPr lang="cs-CZ" sz="1600" dirty="0">
                <a:effectLst/>
              </a:rPr>
              <a:t>, 14. 8. 2006 [cit. 2013-01-17]. Dostupné z: http://cs.wikipedia.org/wiki/Soubor:Whole_world_-_land_and_oceans_12000.jpg</a:t>
            </a:r>
          </a:p>
          <a:p>
            <a:endParaRPr lang="cs-CZ" sz="1600" dirty="0" smtClean="0">
              <a:effectLst/>
            </a:endParaRPr>
          </a:p>
          <a:p>
            <a:endParaRPr lang="cs-CZ" sz="1600" dirty="0">
              <a:effectLst/>
            </a:endParaRPr>
          </a:p>
          <a:p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720080"/>
          </a:xfrm>
        </p:spPr>
        <p:txBody>
          <a:bodyPr/>
          <a:lstStyle/>
          <a:p>
            <a:r>
              <a:rPr lang="cs-CZ" sz="4000" dirty="0" smtClean="0"/>
              <a:t>Použité zdroje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118170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275</TotalTime>
  <Words>738</Words>
  <Application>Microsoft Office PowerPoint</Application>
  <PresentationFormat>Předvádění na obrazovce (4:3)</PresentationFormat>
  <Paragraphs>82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29</cp:revision>
  <dcterms:created xsi:type="dcterms:W3CDTF">2013-01-15T09:09:29Z</dcterms:created>
  <dcterms:modified xsi:type="dcterms:W3CDTF">2013-02-11T15:06:50Z</dcterms:modified>
</cp:coreProperties>
</file>