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9" r:id="rId7"/>
    <p:sldId id="270" r:id="rId8"/>
    <p:sldId id="263" r:id="rId9"/>
    <p:sldId id="264" r:id="rId10"/>
    <p:sldId id="266" r:id="rId11"/>
    <p:sldId id="267" r:id="rId12"/>
    <p:sldId id="268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422343-C95E-467B-88E2-11A4786ED00B}" type="datetimeFigureOut">
              <a:rPr lang="cs-CZ" smtClean="0"/>
              <a:pPr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755576" y="1700808"/>
            <a:ext cx="7772400" cy="504825"/>
          </a:xfrm>
        </p:spPr>
        <p:txBody>
          <a:bodyPr>
            <a:normAutofit/>
          </a:bodyPr>
          <a:lstStyle/>
          <a:p>
            <a:r>
              <a:rPr lang="cs-CZ" sz="1800" b="1" dirty="0">
                <a:solidFill>
                  <a:schemeClr val="tx1"/>
                </a:solidFill>
                <a:latin typeface="+mn-lt"/>
              </a:rPr>
              <a:t>DIGITÁLNÍ UČEBNÍ MATERIÁL</a:t>
            </a:r>
            <a:r>
              <a:rPr lang="cs-CZ" sz="1800" b="1" dirty="0" smtClean="0">
                <a:solidFill>
                  <a:schemeClr val="tx1"/>
                </a:solidFill>
                <a:latin typeface="+mn-lt"/>
              </a:rPr>
              <a:t>: </a:t>
            </a:r>
            <a:r>
              <a:rPr lang="cs-CZ" sz="1800" b="1" dirty="0" smtClean="0">
                <a:solidFill>
                  <a:schemeClr val="tx1"/>
                </a:solidFill>
                <a:latin typeface="+mn-lt"/>
              </a:rPr>
              <a:t>VY_32_INOVACE_01_Aj5_49 </a:t>
            </a:r>
            <a:endParaRPr lang="cs-CZ" sz="1800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403648" y="188640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2492896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Pavla </a:t>
                      </a:r>
                      <a:r>
                        <a:rPr lang="cs-CZ" dirty="0" err="1" smtClean="0"/>
                        <a:t>Kredbová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15.10.2013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  </a:t>
                      </a:r>
                      <a:r>
                        <a:rPr lang="cs-CZ" dirty="0" smtClean="0"/>
                        <a:t>5. </a:t>
                      </a:r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Present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simple</a:t>
                      </a:r>
                      <a:r>
                        <a:rPr lang="cs-CZ" dirty="0" smtClean="0"/>
                        <a:t> - </a:t>
                      </a:r>
                      <a:r>
                        <a:rPr lang="cs-CZ" dirty="0" err="1" smtClean="0"/>
                        <a:t>question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7272808" cy="5616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Anotace:</a:t>
            </a:r>
          </a:p>
          <a:p>
            <a:r>
              <a:rPr lang="cs-CZ" sz="2400" dirty="0" smtClean="0">
                <a:latin typeface="Comic Sans MS" pitchFamily="66" charset="0"/>
              </a:rPr>
              <a:t>Tento materiál slouží k naučení a procvičení otázky a krátkých odpovědí</a:t>
            </a:r>
          </a:p>
          <a:p>
            <a:r>
              <a:rPr lang="cs-CZ" sz="2400" dirty="0" smtClean="0">
                <a:latin typeface="Comic Sans MS" pitchFamily="66" charset="0"/>
              </a:rPr>
              <a:t>v</a:t>
            </a:r>
            <a:r>
              <a:rPr lang="cs-CZ" sz="2400" dirty="0" smtClean="0">
                <a:latin typeface="Comic Sans MS" pitchFamily="66" charset="0"/>
              </a:rPr>
              <a:t> přítomném čase prostém.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4, 5, 6, 7 – teoretická část – vysvětlení tvorby otázek a krátkých odpovědí včetně příkladů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8, 9, 10, 11, 12 – praktická část – děti tvoří otázky podle obrázků a daných slovíček</a:t>
            </a:r>
          </a:p>
          <a:p>
            <a:r>
              <a:rPr lang="cs-CZ" sz="2400" dirty="0" smtClean="0">
                <a:latin typeface="Comic Sans MS" pitchFamily="66" charset="0"/>
              </a:rPr>
              <a:t>Pro kontrolu se jim po kliknutí na obrázek objeví správná odpověď.</a:t>
            </a:r>
          </a:p>
          <a:p>
            <a:r>
              <a:rPr lang="cs-CZ" sz="2400" dirty="0" smtClean="0">
                <a:latin typeface="Comic Sans MS" pitchFamily="66" charset="0"/>
              </a:rPr>
              <a:t>Dále odpoví pomocí krátkých odpovědí, které se jim po dalším kliknutí opět objeví.</a:t>
            </a:r>
            <a:endParaRPr lang="cs-CZ" sz="2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259632" y="1484784"/>
            <a:ext cx="6768752" cy="331236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accent4">
                    <a:lumMod val="50000"/>
                  </a:schemeClr>
                </a:solidFill>
                <a:latin typeface="Comic Sans MS" pitchFamily="66" charset="0"/>
              </a:rPr>
              <a:t>Present</a:t>
            </a:r>
            <a:r>
              <a:rPr lang="cs-CZ" sz="5400" dirty="0" smtClean="0">
                <a:solidFill>
                  <a:schemeClr val="accent4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5400" dirty="0" err="1" smtClean="0">
                <a:solidFill>
                  <a:schemeClr val="accent4">
                    <a:lumMod val="50000"/>
                  </a:schemeClr>
                </a:solidFill>
                <a:latin typeface="Comic Sans MS" pitchFamily="66" charset="0"/>
              </a:rPr>
              <a:t>simple</a:t>
            </a:r>
            <a:endParaRPr lang="cs-CZ" sz="5400" dirty="0" smtClean="0">
              <a:solidFill>
                <a:schemeClr val="accent4">
                  <a:lumMod val="50000"/>
                </a:schemeClr>
              </a:solidFill>
              <a:latin typeface="Comic Sans MS" pitchFamily="66" charset="0"/>
            </a:endParaRPr>
          </a:p>
          <a:p>
            <a:pPr algn="ctr"/>
            <a:r>
              <a:rPr lang="cs-CZ" sz="5400" dirty="0" smtClean="0">
                <a:solidFill>
                  <a:schemeClr val="accent4">
                    <a:lumMod val="50000"/>
                  </a:schemeClr>
                </a:solidFill>
                <a:latin typeface="Comic Sans MS" pitchFamily="66" charset="0"/>
              </a:rPr>
              <a:t>Negative sentence</a:t>
            </a:r>
            <a:endParaRPr lang="cs-CZ" sz="5400" dirty="0">
              <a:solidFill>
                <a:schemeClr val="accent4">
                  <a:lumMod val="50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Comic Sans MS" pitchFamily="66" charset="0"/>
              </a:rPr>
              <a:t>Přítomný čas prostý –</a:t>
            </a:r>
            <a:b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Comic Sans MS" pitchFamily="66" charset="0"/>
              </a:rPr>
            </a:b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Comic Sans MS" pitchFamily="66" charset="0"/>
              </a:rPr>
              <a:t>otázka</a:t>
            </a:r>
            <a:endParaRPr lang="cs-CZ" b="1" dirty="0">
              <a:solidFill>
                <a:schemeClr val="accent4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Otázka v přítomném čase prostém se tvoří pomocí pomocného slovesa DO</a:t>
            </a:r>
          </a:p>
          <a:p>
            <a:endParaRPr lang="cs-CZ" sz="2800" dirty="0" smtClean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DO</a:t>
            </a:r>
          </a:p>
          <a:p>
            <a:r>
              <a:rPr lang="cs-CZ" sz="2800" b="1" dirty="0" smtClean="0">
                <a:latin typeface="Comic Sans MS" pitchFamily="66" charset="0"/>
              </a:rPr>
              <a:t>+ podmět (zájmeno, podstatné jméno)</a:t>
            </a:r>
          </a:p>
          <a:p>
            <a:r>
              <a:rPr lang="cs-CZ" sz="2800" b="1" dirty="0" smtClean="0">
                <a:latin typeface="Comic Sans MS" pitchFamily="66" charset="0"/>
              </a:rPr>
              <a:t>+ sloveso v základním tvaru</a:t>
            </a:r>
          </a:p>
          <a:p>
            <a:r>
              <a:rPr lang="cs-CZ" sz="2800" b="1" dirty="0" smtClean="0">
                <a:latin typeface="Comic Sans MS" pitchFamily="66" charset="0"/>
              </a:rPr>
              <a:t>+ zbytek věty</a:t>
            </a: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Př. Do </a:t>
            </a:r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get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up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at</a:t>
            </a:r>
            <a:r>
              <a:rPr lang="cs-CZ" sz="2800" b="1" dirty="0" smtClean="0">
                <a:latin typeface="Comic Sans MS" pitchFamily="66" charset="0"/>
              </a:rPr>
              <a:t> 8 o´</a:t>
            </a:r>
            <a:r>
              <a:rPr lang="cs-CZ" sz="2800" b="1" dirty="0" err="1" smtClean="0">
                <a:latin typeface="Comic Sans MS" pitchFamily="66" charset="0"/>
              </a:rPr>
              <a:t>clock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Comic Sans MS" pitchFamily="66" charset="0"/>
              </a:rPr>
              <a:t>3. osoba čísla jednotného</a:t>
            </a:r>
            <a:endParaRPr lang="cs-CZ" b="1" dirty="0">
              <a:solidFill>
                <a:schemeClr val="accent4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Pokud je věta ve 3. osobě čísla jednotného (</a:t>
            </a:r>
            <a:r>
              <a:rPr lang="cs-CZ" sz="2800" b="1" dirty="0" smtClean="0">
                <a:latin typeface="Comic Sans MS" pitchFamily="66" charset="0"/>
              </a:rPr>
              <a:t>podmět můžeme vyjádřit pomocí HE, SHE, IT</a:t>
            </a:r>
            <a:r>
              <a:rPr lang="cs-CZ" sz="2800" dirty="0" smtClean="0">
                <a:latin typeface="Comic Sans MS" pitchFamily="66" charset="0"/>
              </a:rPr>
              <a:t>) přidáváme k pomocnému  slovesu koncovku 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– ES </a:t>
            </a:r>
            <a:r>
              <a:rPr lang="cs-CZ" sz="2800" dirty="0" smtClean="0">
                <a:latin typeface="Comic Sans MS" pitchFamily="66" charset="0"/>
              </a:rPr>
              <a:t>a plnovýznamové sloveso bude v základním tvaru</a:t>
            </a:r>
          </a:p>
          <a:p>
            <a:pPr>
              <a:buNone/>
            </a:pPr>
            <a:endParaRPr lang="cs-CZ" sz="2800" dirty="0">
              <a:latin typeface="Comic Sans MS" pitchFamily="66" charset="0"/>
            </a:endParaRPr>
          </a:p>
          <a:p>
            <a:r>
              <a:rPr lang="cs-CZ" sz="2800" dirty="0" err="1" smtClean="0">
                <a:latin typeface="Comic Sans MS" pitchFamily="66" charset="0"/>
              </a:rPr>
              <a:t>Př</a:t>
            </a:r>
            <a:r>
              <a:rPr lang="cs-CZ" sz="2800" dirty="0" smtClean="0">
                <a:latin typeface="Comic Sans MS" pitchFamily="66" charset="0"/>
              </a:rPr>
              <a:t>: DOES he play </a:t>
            </a:r>
            <a:r>
              <a:rPr lang="cs-CZ" sz="2800" dirty="0" err="1" smtClean="0">
                <a:latin typeface="Comic Sans MS" pitchFamily="66" charset="0"/>
              </a:rPr>
              <a:t>football</a:t>
            </a:r>
            <a:r>
              <a:rPr lang="cs-CZ" sz="2800" dirty="0" smtClean="0">
                <a:latin typeface="Comic Sans MS" pitchFamily="66" charset="0"/>
              </a:rPr>
              <a:t>?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Krátké odpovědi – </a:t>
            </a:r>
            <a:r>
              <a:rPr lang="cs-CZ" dirty="0" err="1" smtClean="0">
                <a:latin typeface="Comic Sans MS" pitchFamily="66" charset="0"/>
              </a:rPr>
              <a:t>short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answers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Krátká odpověď začíná pomocí </a:t>
            </a:r>
            <a:r>
              <a:rPr lang="cs-CZ" b="1" dirty="0" smtClean="0">
                <a:latin typeface="Comic Sans MS" pitchFamily="66" charset="0"/>
              </a:rPr>
              <a:t>YES</a:t>
            </a:r>
            <a:r>
              <a:rPr lang="cs-CZ" dirty="0" smtClean="0">
                <a:latin typeface="Comic Sans MS" pitchFamily="66" charset="0"/>
              </a:rPr>
              <a:t> nebo </a:t>
            </a:r>
            <a:r>
              <a:rPr lang="cs-CZ" b="1" dirty="0" smtClean="0">
                <a:latin typeface="Comic Sans MS" pitchFamily="66" charset="0"/>
              </a:rPr>
              <a:t>NO</a:t>
            </a:r>
          </a:p>
          <a:p>
            <a:r>
              <a:rPr lang="cs-CZ" dirty="0" smtClean="0">
                <a:latin typeface="Comic Sans MS" pitchFamily="66" charset="0"/>
              </a:rPr>
              <a:t>Následuje zájmeno nahrazující podmět a příslušné pomocné zájmeno. </a:t>
            </a:r>
          </a:p>
          <a:p>
            <a:r>
              <a:rPr lang="cs-CZ" dirty="0" smtClean="0">
                <a:latin typeface="Comic Sans MS" pitchFamily="66" charset="0"/>
              </a:rPr>
              <a:t>Pokud je odpověď kladná, dáváme buď </a:t>
            </a:r>
            <a:r>
              <a:rPr lang="cs-CZ" b="1" dirty="0" smtClean="0">
                <a:latin typeface="Comic Sans MS" pitchFamily="66" charset="0"/>
              </a:rPr>
              <a:t>DO </a:t>
            </a:r>
            <a:r>
              <a:rPr lang="cs-CZ" dirty="0" smtClean="0">
                <a:latin typeface="Comic Sans MS" pitchFamily="66" charset="0"/>
              </a:rPr>
              <a:t>nebo </a:t>
            </a:r>
            <a:r>
              <a:rPr lang="cs-CZ" b="1" dirty="0" smtClean="0">
                <a:latin typeface="Comic Sans MS" pitchFamily="66" charset="0"/>
              </a:rPr>
              <a:t>DOES</a:t>
            </a:r>
          </a:p>
          <a:p>
            <a:r>
              <a:rPr lang="cs-CZ" dirty="0" smtClean="0">
                <a:latin typeface="Comic Sans MS" pitchFamily="66" charset="0"/>
              </a:rPr>
              <a:t>Pokud je odpověď záporná, dáváme </a:t>
            </a:r>
            <a:r>
              <a:rPr lang="cs-CZ" b="1" dirty="0" smtClean="0">
                <a:latin typeface="Comic Sans MS" pitchFamily="66" charset="0"/>
              </a:rPr>
              <a:t>DON´T</a:t>
            </a:r>
            <a:r>
              <a:rPr lang="cs-CZ" dirty="0" smtClean="0">
                <a:latin typeface="Comic Sans MS" pitchFamily="66" charset="0"/>
              </a:rPr>
              <a:t> nebo </a:t>
            </a:r>
            <a:r>
              <a:rPr lang="cs-CZ" b="1" dirty="0" smtClean="0">
                <a:latin typeface="Comic Sans MS" pitchFamily="66" charset="0"/>
              </a:rPr>
              <a:t>DOESN´T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Comic Sans MS" pitchFamily="66" charset="0"/>
              </a:rPr>
              <a:t>Příklady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smtClean="0">
                <a:latin typeface="Comic Sans MS" pitchFamily="66" charset="0"/>
              </a:rPr>
              <a:t>Do </a:t>
            </a:r>
            <a:r>
              <a:rPr lang="cs-CZ" sz="3600" b="1" dirty="0" err="1" smtClean="0">
                <a:latin typeface="Comic Sans MS" pitchFamily="66" charset="0"/>
              </a:rPr>
              <a:t>they</a:t>
            </a:r>
            <a:r>
              <a:rPr lang="cs-CZ" sz="3600" b="1" dirty="0" smtClean="0">
                <a:latin typeface="Comic Sans MS" pitchFamily="66" charset="0"/>
              </a:rPr>
              <a:t> play </a:t>
            </a:r>
            <a:r>
              <a:rPr lang="cs-CZ" sz="3600" b="1" dirty="0" err="1" smtClean="0">
                <a:latin typeface="Comic Sans MS" pitchFamily="66" charset="0"/>
              </a:rPr>
              <a:t>tennis</a:t>
            </a:r>
            <a:r>
              <a:rPr lang="cs-CZ" sz="3600" b="1" dirty="0" smtClean="0">
                <a:latin typeface="Comic Sans MS" pitchFamily="66" charset="0"/>
              </a:rPr>
              <a:t>?</a:t>
            </a:r>
          </a:p>
          <a:p>
            <a:r>
              <a:rPr lang="cs-CZ" dirty="0" err="1" smtClean="0">
                <a:latin typeface="Comic Sans MS" pitchFamily="66" charset="0"/>
              </a:rPr>
              <a:t>Yes</a:t>
            </a:r>
            <a:r>
              <a:rPr lang="cs-CZ" dirty="0" smtClean="0">
                <a:latin typeface="Comic Sans MS" pitchFamily="66" charset="0"/>
              </a:rPr>
              <a:t>, </a:t>
            </a:r>
            <a:r>
              <a:rPr lang="cs-CZ" dirty="0" err="1" smtClean="0">
                <a:latin typeface="Comic Sans MS" pitchFamily="66" charset="0"/>
              </a:rPr>
              <a:t>they</a:t>
            </a:r>
            <a:r>
              <a:rPr lang="cs-CZ" dirty="0" smtClean="0">
                <a:latin typeface="Comic Sans MS" pitchFamily="66" charset="0"/>
              </a:rPr>
              <a:t> do.</a:t>
            </a:r>
          </a:p>
          <a:p>
            <a:r>
              <a:rPr lang="cs-CZ" dirty="0" smtClean="0">
                <a:latin typeface="Comic Sans MS" pitchFamily="66" charset="0"/>
              </a:rPr>
              <a:t>No, </a:t>
            </a:r>
            <a:r>
              <a:rPr lang="cs-CZ" dirty="0" err="1" smtClean="0">
                <a:latin typeface="Comic Sans MS" pitchFamily="66" charset="0"/>
              </a:rPr>
              <a:t>they</a:t>
            </a:r>
            <a:r>
              <a:rPr lang="cs-CZ" dirty="0" smtClean="0">
                <a:latin typeface="Comic Sans MS" pitchFamily="66" charset="0"/>
              </a:rPr>
              <a:t> don´</a:t>
            </a:r>
            <a:r>
              <a:rPr lang="cs-CZ" dirty="0" err="1" smtClean="0">
                <a:latin typeface="Comic Sans MS" pitchFamily="66" charset="0"/>
              </a:rPr>
              <a:t>t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sz="3600" b="1" dirty="0" err="1" smtClean="0">
                <a:latin typeface="Comic Sans MS" pitchFamily="66" charset="0"/>
              </a:rPr>
              <a:t>Does</a:t>
            </a:r>
            <a:r>
              <a:rPr lang="cs-CZ" sz="3600" b="1" dirty="0" smtClean="0">
                <a:latin typeface="Comic Sans MS" pitchFamily="66" charset="0"/>
              </a:rPr>
              <a:t> he </a:t>
            </a:r>
            <a:r>
              <a:rPr lang="cs-CZ" sz="3600" b="1" dirty="0" err="1" smtClean="0">
                <a:latin typeface="Comic Sans MS" pitchFamily="66" charset="0"/>
              </a:rPr>
              <a:t>watch</a:t>
            </a:r>
            <a:r>
              <a:rPr lang="cs-CZ" sz="3600" b="1" dirty="0" smtClean="0">
                <a:latin typeface="Comic Sans MS" pitchFamily="66" charset="0"/>
              </a:rPr>
              <a:t> TV?</a:t>
            </a:r>
          </a:p>
          <a:p>
            <a:r>
              <a:rPr lang="cs-CZ" dirty="0" err="1" smtClean="0">
                <a:latin typeface="Comic Sans MS" pitchFamily="66" charset="0"/>
              </a:rPr>
              <a:t>Yes</a:t>
            </a:r>
            <a:r>
              <a:rPr lang="cs-CZ" dirty="0" smtClean="0">
                <a:latin typeface="Comic Sans MS" pitchFamily="66" charset="0"/>
              </a:rPr>
              <a:t>, he </a:t>
            </a:r>
            <a:r>
              <a:rPr lang="cs-CZ" dirty="0" err="1" smtClean="0">
                <a:latin typeface="Comic Sans MS" pitchFamily="66" charset="0"/>
              </a:rPr>
              <a:t>does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r>
              <a:rPr lang="cs-CZ" dirty="0" smtClean="0">
                <a:latin typeface="Comic Sans MS" pitchFamily="66" charset="0"/>
              </a:rPr>
              <a:t>No, he </a:t>
            </a:r>
            <a:r>
              <a:rPr lang="cs-CZ" dirty="0" err="1" smtClean="0">
                <a:latin typeface="Comic Sans MS" pitchFamily="66" charset="0"/>
              </a:rPr>
              <a:t>doesn</a:t>
            </a:r>
            <a:r>
              <a:rPr lang="cs-CZ" dirty="0" smtClean="0">
                <a:latin typeface="Comic Sans MS" pitchFamily="66" charset="0"/>
              </a:rPr>
              <a:t>´</a:t>
            </a:r>
            <a:r>
              <a:rPr lang="cs-CZ" dirty="0" err="1" smtClean="0">
                <a:latin typeface="Comic Sans MS" pitchFamily="66" charset="0"/>
              </a:rPr>
              <a:t>t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pPr lvl="1"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79712" y="332656"/>
            <a:ext cx="4968552" cy="10801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PROCVIČOVÁNÍ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3" name="Obrázek 2" descr="C:\Users\ucitel\AppData\Local\Microsoft\Windows\Temporary Internet Files\Low\Content.IE5\PBR7XT5Y\MC90035798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2088232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Users\ucitel\AppData\Local\Microsoft\Windows\Temporary Internet Files\Low\Content.IE5\UTBJ4F2Q\MC900232988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77072"/>
            <a:ext cx="194421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923928" y="1916832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Does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write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homework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07904" y="2852936"/>
            <a:ext cx="5184576" cy="7920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</a:t>
            </a:r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does</a:t>
            </a:r>
            <a:r>
              <a:rPr lang="cs-CZ" sz="2400" b="1" dirty="0" smtClean="0">
                <a:latin typeface="Comic Sans MS" pitchFamily="66" charset="0"/>
              </a:rPr>
              <a:t>. No, </a:t>
            </a:r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doesn</a:t>
            </a:r>
            <a:r>
              <a:rPr lang="cs-CZ" sz="2400" b="1" dirty="0" smtClean="0">
                <a:latin typeface="Comic Sans MS" pitchFamily="66" charset="0"/>
              </a:rPr>
              <a:t>´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23928" y="4437112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Does</a:t>
            </a:r>
            <a:r>
              <a:rPr lang="cs-CZ" sz="2800" b="1" dirty="0" smtClean="0">
                <a:latin typeface="Comic Sans MS" pitchFamily="66" charset="0"/>
              </a:rPr>
              <a:t> he </a:t>
            </a:r>
            <a:r>
              <a:rPr lang="cs-CZ" sz="2800" b="1" dirty="0" err="1" smtClean="0">
                <a:latin typeface="Comic Sans MS" pitchFamily="66" charset="0"/>
              </a:rPr>
              <a:t>read</a:t>
            </a:r>
            <a:r>
              <a:rPr lang="cs-CZ" sz="2800" b="1" dirty="0" smtClean="0">
                <a:latin typeface="Comic Sans MS" pitchFamily="66" charset="0"/>
              </a:rPr>
              <a:t> a </a:t>
            </a:r>
            <a:r>
              <a:rPr lang="cs-CZ" sz="2800" b="1" dirty="0" err="1" smtClean="0">
                <a:latin typeface="Comic Sans MS" pitchFamily="66" charset="0"/>
              </a:rPr>
              <a:t>comic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23928" y="5445224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he </a:t>
            </a:r>
            <a:r>
              <a:rPr lang="cs-CZ" sz="2400" b="1" dirty="0" err="1" smtClean="0">
                <a:latin typeface="Comic Sans MS" pitchFamily="66" charset="0"/>
              </a:rPr>
              <a:t>does</a:t>
            </a:r>
            <a:r>
              <a:rPr lang="cs-CZ" sz="2400" b="1" dirty="0" smtClean="0">
                <a:latin typeface="Comic Sans MS" pitchFamily="66" charset="0"/>
              </a:rPr>
              <a:t>. No, he </a:t>
            </a:r>
            <a:r>
              <a:rPr lang="cs-CZ" sz="2400" b="1" dirty="0" err="1" smtClean="0">
                <a:latin typeface="Comic Sans MS" pitchFamily="66" charset="0"/>
              </a:rPr>
              <a:t>doesn</a:t>
            </a:r>
            <a:r>
              <a:rPr lang="cs-CZ" sz="2400" b="1" dirty="0" smtClean="0">
                <a:latin typeface="Comic Sans MS" pitchFamily="66" charset="0"/>
              </a:rPr>
              <a:t>´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3356992"/>
            <a:ext cx="3233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write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homework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6093296"/>
            <a:ext cx="2662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He/</a:t>
            </a:r>
            <a:r>
              <a:rPr lang="cs-CZ" sz="2400" b="1" dirty="0" err="1" smtClean="0">
                <a:latin typeface="Comic Sans MS" pitchFamily="66" charset="0"/>
              </a:rPr>
              <a:t>read</a:t>
            </a:r>
            <a:r>
              <a:rPr lang="cs-CZ" sz="2400" b="1" dirty="0" smtClean="0">
                <a:latin typeface="Comic Sans MS" pitchFamily="66" charset="0"/>
              </a:rPr>
              <a:t> a </a:t>
            </a:r>
            <a:r>
              <a:rPr lang="cs-CZ" sz="2400" b="1" dirty="0" err="1" smtClean="0">
                <a:latin typeface="Comic Sans MS" pitchFamily="66" charset="0"/>
              </a:rPr>
              <a:t>comic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G6ZWGQFZ\MC90023215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2520280" cy="1933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AG694MCM\MC900232728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077072"/>
            <a:ext cx="1691680" cy="2259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8G6YZFP7\MC900446248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2060848"/>
            <a:ext cx="1706245" cy="17278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707904" y="404664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Do </a:t>
            </a:r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watch</a:t>
            </a:r>
            <a:r>
              <a:rPr lang="cs-CZ" sz="2800" b="1" dirty="0" smtClean="0">
                <a:latin typeface="Comic Sans MS" pitchFamily="66" charset="0"/>
              </a:rPr>
              <a:t> TV?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07904" y="1268760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</a:t>
            </a:r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do. No, </a:t>
            </a:r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don´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2708920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Do I </a:t>
            </a:r>
            <a:r>
              <a:rPr lang="cs-CZ" sz="2800" b="1" dirty="0" err="1" smtClean="0">
                <a:latin typeface="Comic Sans MS" pitchFamily="66" charset="0"/>
              </a:rPr>
              <a:t>count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numbers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71600" y="3501008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Yes</a:t>
            </a:r>
            <a:r>
              <a:rPr lang="cs-CZ" sz="2800" b="1" dirty="0" smtClean="0">
                <a:latin typeface="Comic Sans MS" pitchFamily="66" charset="0"/>
              </a:rPr>
              <a:t>, I do. No, I don´</a:t>
            </a:r>
            <a:r>
              <a:rPr lang="cs-CZ" sz="2800" b="1" dirty="0" err="1" smtClean="0">
                <a:latin typeface="Comic Sans MS" pitchFamily="66" charset="0"/>
              </a:rPr>
              <a:t>t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5661248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Yes</a:t>
            </a:r>
            <a:r>
              <a:rPr lang="cs-CZ" sz="2800" b="1" dirty="0" smtClean="0">
                <a:latin typeface="Comic Sans MS" pitchFamily="66" charset="0"/>
              </a:rPr>
              <a:t>, I do. No, I don´</a:t>
            </a:r>
            <a:r>
              <a:rPr lang="cs-CZ" sz="2800" b="1" dirty="0" err="1" smtClean="0">
                <a:latin typeface="Comic Sans MS" pitchFamily="66" charset="0"/>
              </a:rPr>
              <a:t>t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4581128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Do </a:t>
            </a:r>
            <a:r>
              <a:rPr lang="cs-CZ" sz="2800" b="1" dirty="0" err="1" smtClean="0">
                <a:latin typeface="Comic Sans MS" pitchFamily="66" charset="0"/>
              </a:rPr>
              <a:t>you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sing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well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060848"/>
            <a:ext cx="2494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watch</a:t>
            </a:r>
            <a:r>
              <a:rPr lang="cs-CZ" sz="2400" b="1" dirty="0" smtClean="0">
                <a:latin typeface="Comic Sans MS" pitchFamily="66" charset="0"/>
              </a:rPr>
              <a:t> TV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3789040"/>
            <a:ext cx="26420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I/</a:t>
            </a:r>
            <a:r>
              <a:rPr lang="cs-CZ" sz="2400" b="1" dirty="0" err="1" smtClean="0">
                <a:latin typeface="Comic Sans MS" pitchFamily="66" charset="0"/>
              </a:rPr>
              <a:t>count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numbers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6165304"/>
            <a:ext cx="21050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You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sing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well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8G6YZFP7\MC900349115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0"/>
            <a:ext cx="2232248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G6ZWGQFZ\MC900128388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060848"/>
            <a:ext cx="2207166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XS5UDPB1\MC900232441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581128"/>
            <a:ext cx="2952328" cy="1763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131840" y="1412776"/>
            <a:ext cx="532859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he </a:t>
            </a:r>
            <a:r>
              <a:rPr lang="cs-CZ" sz="2400" b="1" dirty="0" err="1" smtClean="0">
                <a:latin typeface="Comic Sans MS" pitchFamily="66" charset="0"/>
              </a:rPr>
              <a:t>does</a:t>
            </a:r>
            <a:r>
              <a:rPr lang="cs-CZ" sz="2400" b="1" dirty="0" smtClean="0">
                <a:latin typeface="Comic Sans MS" pitchFamily="66" charset="0"/>
              </a:rPr>
              <a:t>. No, he </a:t>
            </a:r>
            <a:r>
              <a:rPr lang="cs-CZ" sz="2400" b="1" dirty="0" err="1" smtClean="0">
                <a:latin typeface="Comic Sans MS" pitchFamily="66" charset="0"/>
              </a:rPr>
              <a:t>doesn</a:t>
            </a:r>
            <a:r>
              <a:rPr lang="cs-CZ" sz="2400" b="1" dirty="0" smtClean="0">
                <a:latin typeface="Comic Sans MS" pitchFamily="66" charset="0"/>
              </a:rPr>
              <a:t>´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43608" y="2780928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Do </a:t>
            </a:r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learn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English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3645024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Yes</a:t>
            </a:r>
            <a:r>
              <a:rPr lang="cs-CZ" sz="2800" b="1" dirty="0" smtClean="0">
                <a:latin typeface="Comic Sans MS" pitchFamily="66" charset="0"/>
              </a:rPr>
              <a:t>, </a:t>
            </a:r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do. No, </a:t>
            </a:r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don´</a:t>
            </a:r>
            <a:r>
              <a:rPr lang="cs-CZ" sz="2800" b="1" dirty="0" err="1" smtClean="0">
                <a:latin typeface="Comic Sans MS" pitchFamily="66" charset="0"/>
              </a:rPr>
              <a:t>t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03848" y="4797152"/>
            <a:ext cx="5472608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Does</a:t>
            </a:r>
            <a:r>
              <a:rPr lang="cs-CZ" sz="2800" b="1" dirty="0" smtClean="0">
                <a:latin typeface="Comic Sans MS" pitchFamily="66" charset="0"/>
              </a:rPr>
              <a:t> he go to </a:t>
            </a:r>
            <a:r>
              <a:rPr lang="cs-CZ" sz="2800" b="1" dirty="0" err="1" smtClean="0">
                <a:latin typeface="Comic Sans MS" pitchFamily="66" charset="0"/>
              </a:rPr>
              <a:t>bed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31840" y="5805264"/>
            <a:ext cx="5544616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he </a:t>
            </a:r>
            <a:r>
              <a:rPr lang="cs-CZ" sz="2400" b="1" dirty="0" err="1" smtClean="0">
                <a:latin typeface="Comic Sans MS" pitchFamily="66" charset="0"/>
              </a:rPr>
              <a:t>does</a:t>
            </a:r>
            <a:r>
              <a:rPr lang="cs-CZ" sz="2400" b="1" dirty="0" smtClean="0">
                <a:latin typeface="Comic Sans MS" pitchFamily="66" charset="0"/>
              </a:rPr>
              <a:t>. No, he </a:t>
            </a:r>
            <a:r>
              <a:rPr lang="cs-CZ" sz="2400" b="1" dirty="0" err="1" smtClean="0">
                <a:latin typeface="Comic Sans MS" pitchFamily="66" charset="0"/>
              </a:rPr>
              <a:t>doesn</a:t>
            </a:r>
            <a:r>
              <a:rPr lang="cs-CZ" sz="2400" b="1" dirty="0" smtClean="0">
                <a:latin typeface="Comic Sans MS" pitchFamily="66" charset="0"/>
              </a:rPr>
              <a:t>´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31840" y="404664"/>
            <a:ext cx="532859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Does</a:t>
            </a:r>
            <a:r>
              <a:rPr lang="cs-CZ" sz="2800" b="1" dirty="0" smtClean="0">
                <a:latin typeface="Comic Sans MS" pitchFamily="66" charset="0"/>
              </a:rPr>
              <a:t> he </a:t>
            </a:r>
            <a:r>
              <a:rPr lang="cs-CZ" sz="2800" b="1" dirty="0" err="1" smtClean="0">
                <a:latin typeface="Comic Sans MS" pitchFamily="66" charset="0"/>
              </a:rPr>
              <a:t>work</a:t>
            </a:r>
            <a:r>
              <a:rPr lang="cs-CZ" sz="2800" b="1" dirty="0" smtClean="0">
                <a:latin typeface="Comic Sans MS" pitchFamily="66" charset="0"/>
              </a:rPr>
              <a:t> in </a:t>
            </a:r>
            <a:r>
              <a:rPr lang="cs-CZ" sz="2800" b="1" dirty="0" err="1" smtClean="0">
                <a:latin typeface="Comic Sans MS" pitchFamily="66" charset="0"/>
              </a:rPr>
              <a:t>the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garden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2276872"/>
            <a:ext cx="35734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He/</a:t>
            </a:r>
            <a:r>
              <a:rPr lang="cs-CZ" sz="2400" b="1" dirty="0" err="1" smtClean="0">
                <a:latin typeface="Comic Sans MS" pitchFamily="66" charset="0"/>
              </a:rPr>
              <a:t>work</a:t>
            </a:r>
            <a:r>
              <a:rPr lang="cs-CZ" sz="2400" b="1" dirty="0" smtClean="0">
                <a:latin typeface="Comic Sans MS" pitchFamily="66" charset="0"/>
              </a:rPr>
              <a:t> in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garden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23383" y="4149080"/>
            <a:ext cx="2720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learn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English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6093296"/>
            <a:ext cx="2182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He/go to </a:t>
            </a:r>
            <a:r>
              <a:rPr lang="cs-CZ" sz="2400" b="1" dirty="0" err="1" smtClean="0">
                <a:latin typeface="Comic Sans MS" pitchFamily="66" charset="0"/>
              </a:rPr>
              <a:t>bed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AG694MCM\MC90021667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48680"/>
            <a:ext cx="2376264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SD8TKQRG\MC900285626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005064"/>
            <a:ext cx="2736304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3563888" y="1988840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</a:t>
            </a:r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do. No, </a:t>
            </a:r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don´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91880" y="908720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Do </a:t>
            </a:r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have</a:t>
            </a:r>
            <a:r>
              <a:rPr lang="cs-CZ" sz="2400" b="1" dirty="0" smtClean="0">
                <a:latin typeface="Comic Sans MS" pitchFamily="66" charset="0"/>
              </a:rPr>
              <a:t> a piano </a:t>
            </a:r>
            <a:r>
              <a:rPr lang="cs-CZ" sz="2400" b="1" dirty="0" err="1" smtClean="0">
                <a:latin typeface="Comic Sans MS" pitchFamily="66" charset="0"/>
              </a:rPr>
              <a:t>lesson</a:t>
            </a:r>
            <a:r>
              <a:rPr lang="cs-CZ" sz="2400" b="1" dirty="0" smtClean="0">
                <a:latin typeface="Comic Sans MS" pitchFamily="66" charset="0"/>
              </a:rPr>
              <a:t>?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79912" y="4437112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Do </a:t>
            </a:r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have</a:t>
            </a:r>
            <a:r>
              <a:rPr lang="cs-CZ" sz="2800" b="1" dirty="0" smtClean="0">
                <a:latin typeface="Comic Sans MS" pitchFamily="66" charset="0"/>
              </a:rPr>
              <a:t> a </a:t>
            </a:r>
            <a:r>
              <a:rPr lang="cs-CZ" sz="2800" b="1" dirty="0" err="1" smtClean="0">
                <a:latin typeface="Comic Sans MS" pitchFamily="66" charset="0"/>
              </a:rPr>
              <a:t>dinner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79912" y="5445224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Yes</a:t>
            </a:r>
            <a:r>
              <a:rPr lang="cs-CZ" sz="2800" b="1" dirty="0" smtClean="0">
                <a:latin typeface="Comic Sans MS" pitchFamily="66" charset="0"/>
              </a:rPr>
              <a:t>, </a:t>
            </a:r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do. No, </a:t>
            </a:r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don´</a:t>
            </a:r>
            <a:r>
              <a:rPr lang="cs-CZ" sz="2800" b="1" dirty="0" err="1" smtClean="0">
                <a:latin typeface="Comic Sans MS" pitchFamily="66" charset="0"/>
              </a:rPr>
              <a:t>t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284984"/>
            <a:ext cx="3942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have</a:t>
            </a:r>
            <a:r>
              <a:rPr lang="cs-CZ" sz="2400" b="1" dirty="0" smtClean="0">
                <a:latin typeface="Comic Sans MS" pitchFamily="66" charset="0"/>
              </a:rPr>
              <a:t> a piano </a:t>
            </a:r>
            <a:r>
              <a:rPr lang="cs-CZ" sz="2400" b="1" dirty="0" err="1" smtClean="0">
                <a:latin typeface="Comic Sans MS" pitchFamily="66" charset="0"/>
              </a:rPr>
              <a:t>lesson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6165304"/>
            <a:ext cx="25474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have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dinner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XS5UDPB1\MC90036162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0"/>
            <a:ext cx="2304256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EKHJ0FHD\MC900355903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1556792"/>
            <a:ext cx="2001386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8G6YZFP7\MC90035799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861048"/>
            <a:ext cx="2016224" cy="22967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491880" y="1124744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he </a:t>
            </a:r>
            <a:r>
              <a:rPr lang="cs-CZ" sz="2400" b="1" dirty="0" err="1" smtClean="0">
                <a:latin typeface="Comic Sans MS" pitchFamily="66" charset="0"/>
              </a:rPr>
              <a:t>does</a:t>
            </a:r>
            <a:r>
              <a:rPr lang="cs-CZ" sz="2400" b="1" dirty="0" smtClean="0">
                <a:latin typeface="Comic Sans MS" pitchFamily="66" charset="0"/>
              </a:rPr>
              <a:t>. No, he </a:t>
            </a:r>
            <a:r>
              <a:rPr lang="cs-CZ" sz="2400" b="1" dirty="0" err="1" smtClean="0">
                <a:latin typeface="Comic Sans MS" pitchFamily="66" charset="0"/>
              </a:rPr>
              <a:t>doesn</a:t>
            </a:r>
            <a:r>
              <a:rPr lang="cs-CZ" sz="2400" b="1" dirty="0" smtClean="0">
                <a:latin typeface="Comic Sans MS" pitchFamily="66" charset="0"/>
              </a:rPr>
              <a:t>´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91880" y="260648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Does</a:t>
            </a:r>
            <a:r>
              <a:rPr lang="cs-CZ" sz="2800" b="1" dirty="0" smtClean="0">
                <a:latin typeface="Comic Sans MS" pitchFamily="66" charset="0"/>
              </a:rPr>
              <a:t> he </a:t>
            </a:r>
            <a:r>
              <a:rPr lang="cs-CZ" sz="2800" b="1" dirty="0" err="1" smtClean="0">
                <a:latin typeface="Comic Sans MS" pitchFamily="66" charset="0"/>
              </a:rPr>
              <a:t>swim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fast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91680" y="2204864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Does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she</a:t>
            </a:r>
            <a:r>
              <a:rPr lang="cs-CZ" sz="2800" b="1" dirty="0" smtClean="0">
                <a:latin typeface="Comic Sans MS" pitchFamily="66" charset="0"/>
              </a:rPr>
              <a:t> go </a:t>
            </a:r>
            <a:r>
              <a:rPr lang="cs-CZ" sz="2800" b="1" dirty="0" err="1" smtClean="0">
                <a:latin typeface="Comic Sans MS" pitchFamily="66" charset="0"/>
              </a:rPr>
              <a:t>shopping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75656" y="3140968"/>
            <a:ext cx="5184576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</a:t>
            </a:r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does</a:t>
            </a:r>
            <a:r>
              <a:rPr lang="cs-CZ" sz="2400" b="1" dirty="0" smtClean="0">
                <a:latin typeface="Comic Sans MS" pitchFamily="66" charset="0"/>
              </a:rPr>
              <a:t>. No, </a:t>
            </a:r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doesn</a:t>
            </a:r>
            <a:r>
              <a:rPr lang="cs-CZ" sz="2400" b="1" dirty="0" smtClean="0">
                <a:latin typeface="Comic Sans MS" pitchFamily="66" charset="0"/>
              </a:rPr>
              <a:t>´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75856" y="4293096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Do I play </a:t>
            </a:r>
            <a:r>
              <a:rPr lang="cs-CZ" sz="2800" b="1" dirty="0" err="1" smtClean="0">
                <a:latin typeface="Comic Sans MS" pitchFamily="66" charset="0"/>
              </a:rPr>
              <a:t>football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47864" y="5229200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Yes</a:t>
            </a:r>
            <a:r>
              <a:rPr lang="cs-CZ" sz="2800" b="1" dirty="0" smtClean="0">
                <a:latin typeface="Comic Sans MS" pitchFamily="66" charset="0"/>
              </a:rPr>
              <a:t>, I do. No, I don´t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1628800"/>
            <a:ext cx="2188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He/</a:t>
            </a:r>
            <a:r>
              <a:rPr lang="cs-CZ" sz="2400" b="1" dirty="0" err="1" smtClean="0">
                <a:latin typeface="Comic Sans MS" pitchFamily="66" charset="0"/>
              </a:rPr>
              <a:t>swim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fast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50020" y="3789040"/>
            <a:ext cx="25939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/go </a:t>
            </a:r>
            <a:r>
              <a:rPr lang="cs-CZ" sz="2400" b="1" dirty="0" err="1" smtClean="0">
                <a:latin typeface="Comic Sans MS" pitchFamily="66" charset="0"/>
              </a:rPr>
              <a:t>shopping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6165304"/>
            <a:ext cx="2383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I/play </a:t>
            </a:r>
            <a:r>
              <a:rPr lang="cs-CZ" sz="2400" b="1" dirty="0" err="1" smtClean="0">
                <a:latin typeface="Comic Sans MS" pitchFamily="66" charset="0"/>
              </a:rPr>
              <a:t>football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476672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PSANÍ: http://officeimg.vo.msecnd.net/en-us/images/MH900357981.jpg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836712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ČTENÍ: http://officeimg.vo.msecnd.net/en-us/images/MH900232988.jpg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5536" y="1268760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KOUKÁNÍ NA TELEVIZI: http://officeimg.vo.msecnd.net/en-us/images/MH900232151.jpg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1628800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ZPÍVÁNÍ: http://officeimg.vo.msecnd.net/en-us/images/MH900232728.jpg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1988840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POČÍTÁNÍ: http://officeimg.vo.msecnd.net/en-us/images/MH900446248.jpg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95536" y="2348880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PLAVÁNÍ: http://officeimg.vo.msecnd.net/en-us/images/MH900361626.jpg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23528" y="2708920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NAKUPOVÁNÍ: http://officeimg.vo.msecnd.net/en-us/images/MH900355903.jpg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23528" y="3140968"/>
            <a:ext cx="8208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FOTBAL: http://officeimg.vo.msecnd.net/en-us/images/MH900357999.jpg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23528" y="3573016"/>
            <a:ext cx="88204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PRÁCE NA ZAHRADĚ: http://officeimg.vo.msecnd.net/en-us/images/MH900349115.jpg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3933056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UČENÍ: http://officeimg.vo.msecnd.net/en-us/images/MH900128388.jpg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95536" y="4293096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JÍT DO POSTELE: http://officeimg.vo.msecnd.net/en-us/images/MH900232441.jpg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23528" y="4653136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HRANÍ NA PIANO: http://officeimg.vo.msecnd.net/en-us/images/MH900216670.jpg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95536" y="5157192"/>
            <a:ext cx="87484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VEČEŘET: http://officeimg.vo.msecnd.net/en-us/images/MH900285626.jpg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9552" y="0"/>
            <a:ext cx="79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598</Words>
  <Application>Microsoft Office PowerPoint</Application>
  <PresentationFormat>Předvádění na obrazovce (4:3)</PresentationFormat>
  <Paragraphs>104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DIGITÁLNÍ UČEBNÍ MATERIÁL: VY_32_INOVACE_01_Aj5_49 </vt:lpstr>
      <vt:lpstr>Snímek 2</vt:lpstr>
      <vt:lpstr>Snímek 3</vt:lpstr>
      <vt:lpstr>Přítomný čas prostý – otázka</vt:lpstr>
      <vt:lpstr>3. osoba čísla jednotného</vt:lpstr>
      <vt:lpstr>Krátké odpovědi – short answers</vt:lpstr>
      <vt:lpstr>Příklady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MATERIÁL: VY_32_INOVACE_01_Aj6_01</dc:title>
  <dc:creator>ucitel</dc:creator>
  <cp:lastModifiedBy>ucitel</cp:lastModifiedBy>
  <cp:revision>22</cp:revision>
  <dcterms:created xsi:type="dcterms:W3CDTF">2013-10-07T16:07:02Z</dcterms:created>
  <dcterms:modified xsi:type="dcterms:W3CDTF">2013-11-20T22:04:15Z</dcterms:modified>
</cp:coreProperties>
</file>