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7" r:id="rId2"/>
    <p:sldId id="258" r:id="rId3"/>
    <p:sldId id="283" r:id="rId4"/>
    <p:sldId id="261" r:id="rId5"/>
    <p:sldId id="260" r:id="rId6"/>
    <p:sldId id="262" r:id="rId7"/>
    <p:sldId id="264" r:id="rId8"/>
    <p:sldId id="265" r:id="rId9"/>
    <p:sldId id="266" r:id="rId10"/>
    <p:sldId id="268" r:id="rId11"/>
    <p:sldId id="269" r:id="rId12"/>
    <p:sldId id="270" r:id="rId13"/>
    <p:sldId id="272" r:id="rId14"/>
    <p:sldId id="271" r:id="rId15"/>
    <p:sldId id="274" r:id="rId16"/>
    <p:sldId id="275" r:id="rId17"/>
    <p:sldId id="277" r:id="rId18"/>
    <p:sldId id="278" r:id="rId19"/>
    <p:sldId id="279" r:id="rId20"/>
    <p:sldId id="280" r:id="rId21"/>
    <p:sldId id="282" r:id="rId22"/>
    <p:sldId id="263" r:id="rId23"/>
    <p:sldId id="267" r:id="rId24"/>
    <p:sldId id="273" r:id="rId25"/>
    <p:sldId id="276" r:id="rId26"/>
    <p:sldId id="281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E3A29-AC00-4AA1-BA07-8F302FC22ADC}" type="datetimeFigureOut">
              <a:rPr lang="cs-CZ" smtClean="0"/>
              <a:pPr/>
              <a:t>18.12.2013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6BECC-34DB-4222-8813-BBCE62EF4A8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E3A29-AC00-4AA1-BA07-8F302FC22ADC}" type="datetimeFigureOut">
              <a:rPr lang="cs-CZ" smtClean="0"/>
              <a:pPr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6BECC-34DB-4222-8813-BBCE62EF4A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E3A29-AC00-4AA1-BA07-8F302FC22ADC}" type="datetimeFigureOut">
              <a:rPr lang="cs-CZ" smtClean="0"/>
              <a:pPr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36B6BECC-34DB-4222-8813-BBCE62EF4A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E3A29-AC00-4AA1-BA07-8F302FC22ADC}" type="datetimeFigureOut">
              <a:rPr lang="cs-CZ" smtClean="0"/>
              <a:pPr/>
              <a:t>18.12.2013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6BECC-34DB-4222-8813-BBCE62EF4A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E3A29-AC00-4AA1-BA07-8F302FC22ADC}" type="datetimeFigureOut">
              <a:rPr lang="cs-CZ" smtClean="0"/>
              <a:pPr/>
              <a:t>18.12.2013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6BECC-34DB-4222-8813-BBCE62EF4A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E3A29-AC00-4AA1-BA07-8F302FC22ADC}" type="datetimeFigureOut">
              <a:rPr lang="cs-CZ" smtClean="0"/>
              <a:pPr/>
              <a:t>18.12.2013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6BECC-34DB-4222-8813-BBCE62EF4A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E3A29-AC00-4AA1-BA07-8F302FC22ADC}" type="datetimeFigureOut">
              <a:rPr lang="cs-CZ" smtClean="0"/>
              <a:pPr/>
              <a:t>18.12.2013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6BECC-34DB-4222-8813-BBCE62EF4A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E3A29-AC00-4AA1-BA07-8F302FC22ADC}" type="datetimeFigureOut">
              <a:rPr lang="cs-CZ" smtClean="0"/>
              <a:pPr/>
              <a:t>18.12.2013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6BECC-34DB-4222-8813-BBCE62EF4A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E3A29-AC00-4AA1-BA07-8F302FC22ADC}" type="datetimeFigureOut">
              <a:rPr lang="cs-CZ" smtClean="0"/>
              <a:pPr/>
              <a:t>18.12.2013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6BECC-34DB-4222-8813-BBCE62EF4A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E3A29-AC00-4AA1-BA07-8F302FC22ADC}" type="datetimeFigureOut">
              <a:rPr lang="cs-CZ" smtClean="0"/>
              <a:pPr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6BECC-34DB-4222-8813-BBCE62EF4A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E3A29-AC00-4AA1-BA07-8F302FC22ADC}" type="datetimeFigureOut">
              <a:rPr lang="cs-CZ" smtClean="0"/>
              <a:pPr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6BECC-34DB-4222-8813-BBCE62EF4A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779E3A29-AC00-4AA1-BA07-8F302FC22ADC}" type="datetimeFigureOut">
              <a:rPr lang="cs-CZ" smtClean="0"/>
              <a:pPr/>
              <a:t>18.12.2013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36B6BECC-34DB-4222-8813-BBCE62EF4A8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8.jpe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86547" y="3764121"/>
          <a:ext cx="5970905" cy="1981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50975"/>
                <a:gridCol w="4519930"/>
              </a:tblGrid>
              <a:tr h="1981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709277899"/>
              </p:ext>
            </p:extLst>
          </p:nvPr>
        </p:nvGraphicFramePr>
        <p:xfrm>
          <a:off x="829953" y="2492896"/>
          <a:ext cx="7560840" cy="351463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34292"/>
                <a:gridCol w="5726548"/>
              </a:tblGrid>
              <a:tr h="106099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solidFill>
                            <a:schemeClr val="bg1"/>
                          </a:solidFill>
                          <a:effectLst/>
                        </a:rPr>
                        <a:t>Název školy</a:t>
                      </a:r>
                      <a:r>
                        <a:rPr lang="en-US" sz="2000" dirty="0" smtClean="0">
                          <a:solidFill>
                            <a:schemeClr val="bg1"/>
                          </a:solidFill>
                          <a:effectLst/>
                        </a:rPr>
                        <a:t>: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effectLst/>
                        </a:rPr>
                        <a:t>ZÁKLADNÍ ŠKOLA PODBOŘANY, HUSOVA 276, OKR LOUNY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39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effectLst/>
                        </a:rPr>
                        <a:t>Autor: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effectLst/>
                        </a:rPr>
                        <a:t>MGR. OLGA FILÍPKOVÁ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39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effectLst/>
                        </a:rPr>
                        <a:t>Název</a:t>
                      </a:r>
                      <a:r>
                        <a:rPr lang="en-US" sz="2000" dirty="0">
                          <a:solidFill>
                            <a:schemeClr val="bg1"/>
                          </a:solidFill>
                          <a:effectLst/>
                        </a:rPr>
                        <a:t>: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 smtClean="0">
                          <a:solidFill>
                            <a:schemeClr val="bg1"/>
                          </a:solidFill>
                          <a:effectLst/>
                          <a:latin typeface="Arial Rounded MT Bold" pitchFamily="34" charset="0"/>
                        </a:rPr>
                        <a:t>VY_32_INOVACE_1247_TROPICKÝ</a:t>
                      </a:r>
                      <a:r>
                        <a:rPr lang="cs-CZ" sz="2000" b="0" baseline="0" dirty="0" smtClean="0">
                          <a:solidFill>
                            <a:schemeClr val="bg1"/>
                          </a:solidFill>
                          <a:effectLst/>
                          <a:latin typeface="Arial Rounded MT Bold" pitchFamily="34" charset="0"/>
                        </a:rPr>
                        <a:t>_PÁS</a:t>
                      </a:r>
                      <a:endParaRPr lang="cs-CZ" sz="2000" b="0" dirty="0">
                        <a:solidFill>
                          <a:schemeClr val="bg1"/>
                        </a:solidFill>
                        <a:effectLst/>
                        <a:latin typeface="Arial Rounded MT Bold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8161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effectLst/>
                        </a:rPr>
                        <a:t>Téma</a:t>
                      </a:r>
                      <a:r>
                        <a:rPr lang="en-US" sz="2000" dirty="0">
                          <a:solidFill>
                            <a:schemeClr val="bg1"/>
                          </a:solidFill>
                          <a:effectLst/>
                        </a:rPr>
                        <a:t>: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Výklad – základní</a:t>
                      </a:r>
                      <a:r>
                        <a:rPr lang="cs-CZ" sz="2000" baseline="0" dirty="0" smtClean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informace o fauně a flóře tropického pásu.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effectLst/>
                        </a:rPr>
                        <a:t>Číslo projektu</a:t>
                      </a:r>
                      <a:r>
                        <a:rPr lang="en-US" sz="2000" dirty="0">
                          <a:solidFill>
                            <a:schemeClr val="bg1"/>
                          </a:solidFill>
                          <a:effectLst/>
                        </a:rPr>
                        <a:t>: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000" dirty="0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effectLst/>
                        </a:rPr>
                        <a:t>CZ.1.07/1.4.00/21. 2975</a:t>
                      </a:r>
                      <a:endParaRPr lang="cs-CZ" sz="20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2050" name="Obrázek 1" descr="Popis: C:\Users\pc\Desktop\OPVK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836712"/>
            <a:ext cx="5549354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577975" y="32845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 dirty="0"/>
          </a:p>
        </p:txBody>
      </p:sp>
      <p:sp>
        <p:nvSpPr>
          <p:cNvPr id="8" name="Rectangle 5"/>
          <p:cNvSpPr>
            <a:spLocks noChangeArrowheads="1"/>
          </p:cNvSpPr>
          <p:nvPr/>
        </p:nvSpPr>
        <p:spPr bwMode="auto">
          <a:xfrm>
            <a:off x="1577975" y="37417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56179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Anotace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72608"/>
          </a:xfrm>
        </p:spPr>
        <p:txBody>
          <a:bodyPr/>
          <a:lstStyle/>
          <a:p>
            <a:r>
              <a:rPr lang="cs-CZ" sz="2400" dirty="0" smtClean="0"/>
              <a:t>Tato prezentace slouží k výkladu látky v předmětu člověk a jeho svět pro žáky 5. tříd.</a:t>
            </a:r>
          </a:p>
          <a:p>
            <a:r>
              <a:rPr lang="cs-CZ" sz="2400" dirty="0"/>
              <a:t>4</a:t>
            </a:r>
            <a:r>
              <a:rPr lang="cs-CZ" sz="2400" dirty="0" smtClean="0"/>
              <a:t>.list: Tropický pás se rozprostírá kolem rovníku.</a:t>
            </a:r>
          </a:p>
          <a:p>
            <a:r>
              <a:rPr lang="cs-CZ" sz="2400" dirty="0"/>
              <a:t>5</a:t>
            </a:r>
            <a:r>
              <a:rPr lang="cs-CZ" sz="2400" dirty="0" smtClean="0"/>
              <a:t>.list: Druhy krajin v tropickém pásu.</a:t>
            </a:r>
          </a:p>
          <a:p>
            <a:r>
              <a:rPr lang="cs-CZ" sz="2400" dirty="0"/>
              <a:t>6</a:t>
            </a:r>
            <a:r>
              <a:rPr lang="cs-CZ" sz="2400" dirty="0" smtClean="0"/>
              <a:t>.list: Význam tropických deštných lesů.</a:t>
            </a:r>
          </a:p>
          <a:p>
            <a:r>
              <a:rPr lang="cs-CZ" sz="2400" dirty="0"/>
              <a:t>7</a:t>
            </a:r>
            <a:r>
              <a:rPr lang="cs-CZ" sz="2400" dirty="0" smtClean="0"/>
              <a:t>.-12.list: Fauna a flóra deštných lesů.</a:t>
            </a:r>
          </a:p>
          <a:p>
            <a:r>
              <a:rPr lang="cs-CZ" sz="2400" dirty="0" smtClean="0"/>
              <a:t>13.-16. list: Fauna a flóra savany.</a:t>
            </a:r>
          </a:p>
          <a:p>
            <a:r>
              <a:rPr lang="cs-CZ" sz="2400" dirty="0" smtClean="0"/>
              <a:t>17.- 21.list: Fauna a flóra pouští.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213907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3" y="1196752"/>
            <a:ext cx="734481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Datum vytvoření:         10.1. 2013</a:t>
            </a:r>
          </a:p>
          <a:p>
            <a:endParaRPr lang="cs-CZ" sz="3200" dirty="0"/>
          </a:p>
          <a:p>
            <a:endParaRPr lang="cs-CZ" sz="3200" dirty="0" smtClean="0"/>
          </a:p>
          <a:p>
            <a:r>
              <a:rPr lang="cs-CZ" sz="3200" dirty="0" smtClean="0"/>
              <a:t>Klíčová slova:  </a:t>
            </a:r>
          </a:p>
          <a:p>
            <a:r>
              <a:rPr lang="cs-CZ" sz="3200" dirty="0"/>
              <a:t>t</a:t>
            </a:r>
            <a:r>
              <a:rPr lang="cs-CZ" sz="3200" dirty="0" smtClean="0"/>
              <a:t>ropický pás, rovník, savana, poušť, kaučuk, bavlníkové plantáže, oáza, 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8882773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/>
                </a:solidFill>
              </a:rPr>
              <a:t>Tropický podnebný pás</a:t>
            </a:r>
            <a:endParaRPr lang="cs-CZ" dirty="0">
              <a:solidFill>
                <a:schemeClr val="accent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328592"/>
          </a:xfrm>
        </p:spPr>
        <p:txBody>
          <a:bodyPr/>
          <a:lstStyle/>
          <a:p>
            <a:pPr marL="137160" indent="0">
              <a:buNone/>
            </a:pPr>
            <a:r>
              <a:rPr lang="cs-CZ" sz="3600" dirty="0" smtClean="0"/>
              <a:t>Rozprostírá se okolo </a:t>
            </a:r>
            <a:r>
              <a:rPr lang="cs-CZ" sz="3600" dirty="0" smtClean="0">
                <a:solidFill>
                  <a:srgbClr val="FFC000"/>
                </a:solidFill>
              </a:rPr>
              <a:t>rovníku</a:t>
            </a:r>
            <a:r>
              <a:rPr lang="cs-CZ" sz="3600" dirty="0" smtClean="0"/>
              <a:t>.</a:t>
            </a:r>
          </a:p>
          <a:p>
            <a:pPr marL="137160" indent="0">
              <a:buNone/>
            </a:pPr>
            <a:r>
              <a:rPr lang="cs-CZ" sz="3600" dirty="0" smtClean="0"/>
              <a:t>Je to nejteplejší oblast na Zemi.</a:t>
            </a:r>
          </a:p>
          <a:p>
            <a:endParaRPr lang="cs-CZ" dirty="0"/>
          </a:p>
          <a:p>
            <a:pPr marL="137160" indent="0">
              <a:buNone/>
            </a:pPr>
            <a:endParaRPr lang="cs-CZ" sz="40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2000" y="2780928"/>
            <a:ext cx="7620000" cy="3819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0384401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43609" y="692696"/>
            <a:ext cx="654003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Najdeme zde tři druhy krajiny: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59632" y="2276872"/>
            <a:ext cx="6468437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685800" indent="-685800">
              <a:buFont typeface="Wingdings" pitchFamily="2" charset="2"/>
              <a:buChar char="Ø"/>
            </a:pPr>
            <a:r>
              <a:rPr lang="cs-CZ" sz="4800" dirty="0" smtClean="0">
                <a:solidFill>
                  <a:srgbClr val="FFC000"/>
                </a:solidFill>
              </a:rPr>
              <a:t>Tropické deštné lesy</a:t>
            </a:r>
          </a:p>
          <a:p>
            <a:pPr marL="685800" indent="-685800">
              <a:buFont typeface="Wingdings" pitchFamily="2" charset="2"/>
              <a:buChar char="Ø"/>
            </a:pPr>
            <a:endParaRPr lang="cs-CZ" sz="4800" dirty="0" smtClean="0">
              <a:solidFill>
                <a:srgbClr val="FFC000"/>
              </a:solidFill>
            </a:endParaRPr>
          </a:p>
          <a:p>
            <a:pPr marL="685800" indent="-685800">
              <a:buFont typeface="Wingdings" pitchFamily="2" charset="2"/>
              <a:buChar char="Ø"/>
            </a:pPr>
            <a:r>
              <a:rPr lang="cs-CZ" sz="4800" dirty="0" smtClean="0">
                <a:solidFill>
                  <a:srgbClr val="FFC000"/>
                </a:solidFill>
              </a:rPr>
              <a:t>Savany</a:t>
            </a:r>
          </a:p>
          <a:p>
            <a:pPr marL="685800" indent="-685800">
              <a:buFont typeface="Wingdings" pitchFamily="2" charset="2"/>
              <a:buChar char="Ø"/>
            </a:pPr>
            <a:endParaRPr lang="cs-CZ" sz="4800" dirty="0" smtClean="0">
              <a:solidFill>
                <a:srgbClr val="FFC000"/>
              </a:solidFill>
            </a:endParaRPr>
          </a:p>
          <a:p>
            <a:pPr marL="685800" indent="-685800">
              <a:buFont typeface="Wingdings" pitchFamily="2" charset="2"/>
              <a:buChar char="Ø"/>
            </a:pPr>
            <a:r>
              <a:rPr lang="cs-CZ" sz="4800" dirty="0">
                <a:solidFill>
                  <a:srgbClr val="FFC000"/>
                </a:solidFill>
              </a:rPr>
              <a:t>P</a:t>
            </a:r>
            <a:r>
              <a:rPr lang="cs-CZ" sz="4800" dirty="0" smtClean="0">
                <a:solidFill>
                  <a:srgbClr val="FFC000"/>
                </a:solidFill>
              </a:rPr>
              <a:t>ouště</a:t>
            </a:r>
            <a:endParaRPr lang="cs-CZ" sz="48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826296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Tropické deštné lesy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968592"/>
          </a:xfrm>
        </p:spPr>
        <p:txBody>
          <a:bodyPr/>
          <a:lstStyle/>
          <a:p>
            <a:r>
              <a:rPr lang="cs-CZ" dirty="0" smtClean="0"/>
              <a:t>Je zde trvale teplé a vlhké podnebí. </a:t>
            </a:r>
          </a:p>
          <a:p>
            <a:r>
              <a:rPr lang="cs-CZ" dirty="0" smtClean="0"/>
              <a:t>Velmi často prší.</a:t>
            </a:r>
            <a:endParaRPr lang="cs-CZ" dirty="0"/>
          </a:p>
          <a:p>
            <a:r>
              <a:rPr lang="cs-CZ" dirty="0" smtClean="0"/>
              <a:t>Nachází se zde velmi mnoho rozmanitých  druhů rostlin a živočichů.</a:t>
            </a:r>
          </a:p>
          <a:p>
            <a:r>
              <a:rPr lang="cs-CZ" dirty="0" smtClean="0"/>
              <a:t>Říká se jim „</a:t>
            </a:r>
            <a:r>
              <a:rPr lang="cs-CZ" b="1" dirty="0" smtClean="0">
                <a:solidFill>
                  <a:srgbClr val="FFC000"/>
                </a:solidFill>
              </a:rPr>
              <a:t>plíce Země</a:t>
            </a:r>
            <a:r>
              <a:rPr lang="cs-CZ" dirty="0" smtClean="0"/>
              <a:t>“,</a:t>
            </a:r>
          </a:p>
          <a:p>
            <a:pPr marL="137160" indent="0">
              <a:buNone/>
            </a:pPr>
            <a:r>
              <a:rPr lang="cs-CZ" dirty="0" smtClean="0"/>
              <a:t>- vytvářejí většinu kyslíku </a:t>
            </a:r>
          </a:p>
          <a:p>
            <a:pPr marL="137160" indent="0">
              <a:buNone/>
            </a:pPr>
            <a:r>
              <a:rPr lang="cs-CZ" dirty="0" smtClean="0"/>
              <a:t>    pro celou planetu Zemi.</a:t>
            </a:r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343852"/>
            <a:ext cx="3781771" cy="31166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7089322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476672"/>
            <a:ext cx="3676997" cy="37340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11960" y="2160265"/>
            <a:ext cx="4810522" cy="46107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403648" y="5635138"/>
            <a:ext cx="283923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Leguán zelený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355976" y="836712"/>
            <a:ext cx="253146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Samec gorily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5088384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260648"/>
            <a:ext cx="5256584" cy="35601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460652" y="908720"/>
            <a:ext cx="351089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Pár papoušků Ara</a:t>
            </a:r>
            <a:endParaRPr lang="cs-CZ" sz="3200" dirty="0"/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071730"/>
            <a:ext cx="3600400" cy="26970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4173245"/>
            <a:ext cx="3785009" cy="24939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387603" y="3282910"/>
            <a:ext cx="11192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Žáby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4849981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340768"/>
            <a:ext cx="6594309" cy="4945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11760" y="537141"/>
            <a:ext cx="313098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Krokodýl nilský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8601546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681354"/>
            <a:ext cx="3184748" cy="42516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501834"/>
            <a:ext cx="3960440" cy="28623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139952" y="1052736"/>
            <a:ext cx="252344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Tygr indický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99116" y="5809619"/>
            <a:ext cx="311976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Pár bílých tygrů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41724664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56634" y="2423887"/>
            <a:ext cx="2520280" cy="33565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0415" y="2017995"/>
            <a:ext cx="3528392" cy="47045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9512" y="120313"/>
            <a:ext cx="8784977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Kaučukovník</a:t>
            </a:r>
            <a:r>
              <a:rPr lang="cs-CZ" sz="3200" dirty="0" smtClean="0"/>
              <a:t> – syrový kaučuk se sbírá na plantážích a používá se k výrobě kvalitní měkké gumy.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139952" y="5803236"/>
            <a:ext cx="558524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Syrový kaučuk odkapávající z kaučukovníku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1120184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6335" y="1329027"/>
            <a:ext cx="3733006" cy="37578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263105" y="614321"/>
            <a:ext cx="19623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Kávovník</a:t>
            </a:r>
            <a:endParaRPr lang="cs-CZ" sz="3200" dirty="0"/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89527"/>
            <a:ext cx="2448272" cy="18362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76525" y="2276872"/>
            <a:ext cx="446970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Nezralé peckovice kávovníku</a:t>
            </a:r>
            <a:endParaRPr lang="cs-CZ" sz="3200" dirty="0"/>
          </a:p>
        </p:txBody>
      </p:sp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501008"/>
            <a:ext cx="2381250" cy="3171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470101" y="5877271"/>
            <a:ext cx="333937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Kakaovník pravý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1486648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r>
              <a:rPr lang="cs-CZ" sz="4800" dirty="0" smtClean="0">
                <a:solidFill>
                  <a:srgbClr val="FF9900"/>
                </a:solidFill>
              </a:rPr>
              <a:t>Savany</a:t>
            </a:r>
            <a:endParaRPr lang="cs-CZ" sz="4800" dirty="0">
              <a:solidFill>
                <a:srgbClr val="FF99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112608"/>
          </a:xfrm>
        </p:spPr>
        <p:txBody>
          <a:bodyPr/>
          <a:lstStyle/>
          <a:p>
            <a:r>
              <a:rPr lang="cs-CZ" dirty="0" smtClean="0"/>
              <a:t>Jsou rovné otevřené plochy pokryté travinami a místy keři.</a:t>
            </a:r>
          </a:p>
          <a:p>
            <a:r>
              <a:rPr lang="cs-CZ" dirty="0" smtClean="0"/>
              <a:t>Stromy jsou jednotlivě rozptýlené.</a:t>
            </a:r>
          </a:p>
          <a:p>
            <a:r>
              <a:rPr lang="cs-CZ" dirty="0" smtClean="0"/>
              <a:t>Po období sucha (vysychají půda i řeky), přichází vždy období dešťů.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645024"/>
            <a:ext cx="4597102" cy="30157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5172419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332656"/>
            <a:ext cx="3460973" cy="2602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39552" y="2935093"/>
            <a:ext cx="23471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Slon africký</a:t>
            </a:r>
            <a:endParaRPr lang="cs-CZ" sz="3200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7835" y="3560080"/>
            <a:ext cx="3431279" cy="25801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94407"/>
            <a:ext cx="3901770" cy="2590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15925" y="3068960"/>
            <a:ext cx="2667000" cy="3562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80579" y="6227824"/>
            <a:ext cx="125066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Zebra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229970" y="2935092"/>
            <a:ext cx="179408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Antilopa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092280" y="5949280"/>
            <a:ext cx="12875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Žirafa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6785563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332656"/>
            <a:ext cx="4084662" cy="30634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716015" y="319589"/>
            <a:ext cx="268855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Pakůň žíhaný</a:t>
            </a:r>
            <a:endParaRPr lang="cs-CZ" sz="3200" dirty="0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060569"/>
            <a:ext cx="3480612" cy="26711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124156" y="4827958"/>
            <a:ext cx="394210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Nosorožec tuponosý</a:t>
            </a:r>
            <a:endParaRPr lang="cs-CZ" sz="3200" dirty="0"/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93725" y="3861048"/>
            <a:ext cx="3609578" cy="27141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5536" y="5747284"/>
            <a:ext cx="86433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Lev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5832286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548680"/>
            <a:ext cx="4128191" cy="27681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511151" y="620688"/>
            <a:ext cx="463284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Bavlník-bavlníkové plantáže</a:t>
            </a:r>
            <a:endParaRPr lang="cs-CZ" sz="3200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501008"/>
            <a:ext cx="3814332" cy="28681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50466" y="4832032"/>
            <a:ext cx="404614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Podzemnice olejná s plody burských oříšků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66017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r>
              <a:rPr lang="cs-CZ" sz="4400" dirty="0" smtClean="0">
                <a:solidFill>
                  <a:srgbClr val="FFC000"/>
                </a:solidFill>
              </a:rPr>
              <a:t>Pouště</a:t>
            </a:r>
            <a:endParaRPr lang="cs-CZ" sz="4400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328592"/>
          </a:xfrm>
        </p:spPr>
        <p:txBody>
          <a:bodyPr/>
          <a:lstStyle/>
          <a:p>
            <a:r>
              <a:rPr lang="cs-CZ" dirty="0" smtClean="0"/>
              <a:t>Jsou velmi suché a horké oblasti.</a:t>
            </a:r>
          </a:p>
          <a:p>
            <a:r>
              <a:rPr lang="cs-CZ" dirty="0" smtClean="0"/>
              <a:t>Rostliny zde téměř nerostou.</a:t>
            </a:r>
          </a:p>
          <a:p>
            <a:r>
              <a:rPr lang="cs-CZ" dirty="0" smtClean="0"/>
              <a:t>Žijí zde živočichové, kteří vydrží dlouho bez vody.</a:t>
            </a:r>
            <a:endParaRPr lang="cs-CZ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1977" y="3284984"/>
            <a:ext cx="4261475" cy="3196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2094567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2949" y="3448636"/>
            <a:ext cx="3832058" cy="28740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67545" y="764704"/>
            <a:ext cx="842493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/>
              <a:t>Pouště bývají velmi málo osídleny.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/>
              <a:t>Obyvatelé žijí pouze v oblastech u zdrojů pitné vody. Taková místa se nazývají </a:t>
            </a:r>
            <a:r>
              <a:rPr lang="cs-CZ" sz="3200" b="1" dirty="0" smtClean="0">
                <a:solidFill>
                  <a:srgbClr val="FFC000"/>
                </a:solidFill>
              </a:rPr>
              <a:t>oázy</a:t>
            </a:r>
            <a:r>
              <a:rPr lang="cs-CZ" sz="2800" dirty="0" smtClean="0"/>
              <a:t>.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/>
              <a:t>V okolí vodních toků roste vegetace (jako olivovníky, fíkovníky, proso,…)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80014" y="3645024"/>
            <a:ext cx="421246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Dříve byly oázy důležitými křižovatkami cest různých obchodníků, jako nezbytná napajedla </a:t>
            </a:r>
            <a:r>
              <a:rPr lang="cs-CZ" sz="2800" dirty="0" smtClean="0">
                <a:solidFill>
                  <a:srgbClr val="FFC000"/>
                </a:solidFill>
              </a:rPr>
              <a:t>karavan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7446376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316751"/>
            <a:ext cx="2381250" cy="293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58058" y="3457959"/>
            <a:ext cx="2143125" cy="3219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3999633"/>
            <a:ext cx="2952463" cy="22200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06416" y="316787"/>
            <a:ext cx="3326248" cy="23979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04810" y="3277265"/>
            <a:ext cx="29209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Velbloud jednohrbý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807398" y="6252481"/>
            <a:ext cx="11368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Fenek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578858" y="5057573"/>
            <a:ext cx="15119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Surikata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090810" y="2754045"/>
            <a:ext cx="7344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Štír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3757637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548680"/>
            <a:ext cx="4128459" cy="3024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523122" y="1123389"/>
            <a:ext cx="16321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Stepokur</a:t>
            </a:r>
            <a:endParaRPr lang="cs-CZ" sz="2800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501008"/>
            <a:ext cx="4032448" cy="30165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143151" y="5680417"/>
            <a:ext cx="35189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Saranče modrokřídlá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9935111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1979" y="825328"/>
            <a:ext cx="3217006" cy="2164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82225" y="208633"/>
            <a:ext cx="26661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Kaktus </a:t>
            </a:r>
            <a:r>
              <a:rPr lang="cs-CZ" sz="2800" dirty="0" err="1" smtClean="0"/>
              <a:t>saguaro</a:t>
            </a:r>
            <a:endParaRPr lang="cs-CZ" sz="2800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8" y="835171"/>
            <a:ext cx="3749005" cy="28190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796136" y="3654190"/>
            <a:ext cx="17732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Datlovník</a:t>
            </a:r>
            <a:endParaRPr lang="cs-CZ" sz="2800" dirty="0"/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36820" y="3227913"/>
            <a:ext cx="2487910" cy="3630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253479" y="5486808"/>
            <a:ext cx="29578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Plody datlovníku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8649257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27784" y="0"/>
            <a:ext cx="323838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Použité zdroje:</a:t>
            </a:r>
            <a:endParaRPr lang="cs-CZ" sz="3600" dirty="0"/>
          </a:p>
        </p:txBody>
      </p:sp>
      <p:sp>
        <p:nvSpPr>
          <p:cNvPr id="3" name="Obdélník 2"/>
          <p:cNvSpPr/>
          <p:nvPr/>
        </p:nvSpPr>
        <p:spPr>
          <a:xfrm>
            <a:off x="256509" y="646331"/>
            <a:ext cx="828092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effectLst/>
              </a:rPr>
              <a:t>THESEVENSEAS (TALK). </a:t>
            </a:r>
            <a:r>
              <a:rPr lang="cs-CZ" sz="1600" dirty="0" err="1" smtClean="0">
                <a:effectLst/>
              </a:rPr>
              <a:t>Soubor:World</a:t>
            </a:r>
            <a:r>
              <a:rPr lang="cs-CZ" sz="1600" dirty="0" smtClean="0">
                <a:effectLst/>
              </a:rPr>
              <a:t> map </a:t>
            </a:r>
            <a:r>
              <a:rPr lang="cs-CZ" sz="1600" dirty="0" err="1" smtClean="0">
                <a:effectLst/>
              </a:rPr>
              <a:t>with</a:t>
            </a:r>
            <a:r>
              <a:rPr lang="cs-CZ" sz="1600" dirty="0" smtClean="0">
                <a:effectLst/>
              </a:rPr>
              <a:t> </a:t>
            </a:r>
            <a:r>
              <a:rPr lang="cs-CZ" sz="1600" dirty="0" err="1" smtClean="0">
                <a:effectLst/>
              </a:rPr>
              <a:t>equator.svg</a:t>
            </a:r>
            <a:r>
              <a:rPr lang="cs-CZ" sz="1600" dirty="0" smtClean="0">
                <a:effectLst/>
              </a:rPr>
              <a:t>. In: </a:t>
            </a:r>
            <a:r>
              <a:rPr lang="cs-CZ" sz="1600" i="1" dirty="0" err="1" smtClean="0">
                <a:effectLst/>
              </a:rPr>
              <a:t>Wikipedia</a:t>
            </a:r>
            <a:r>
              <a:rPr lang="cs-CZ" sz="1600" i="1" dirty="0" smtClean="0">
                <a:effectLst/>
              </a:rPr>
              <a:t>: </a:t>
            </a:r>
            <a:r>
              <a:rPr lang="cs-CZ" sz="1600" i="1" dirty="0" err="1" smtClean="0">
                <a:effectLst/>
              </a:rPr>
              <a:t>the</a:t>
            </a:r>
            <a:r>
              <a:rPr lang="cs-CZ" sz="1600" i="1" dirty="0" smtClean="0">
                <a:effectLst/>
              </a:rPr>
              <a:t> free </a:t>
            </a:r>
            <a:r>
              <a:rPr lang="cs-CZ" sz="1600" i="1" dirty="0" err="1" smtClean="0">
                <a:effectLst/>
              </a:rPr>
              <a:t>encyclopedia</a:t>
            </a:r>
            <a:r>
              <a:rPr lang="cs-CZ" sz="1600" dirty="0" smtClean="0">
                <a:effectLst/>
              </a:rPr>
              <a:t> [online]. San Francisco (CA): </a:t>
            </a:r>
            <a:r>
              <a:rPr lang="cs-CZ" sz="1600" dirty="0" err="1" smtClean="0">
                <a:effectLst/>
              </a:rPr>
              <a:t>Wikimedia</a:t>
            </a:r>
            <a:r>
              <a:rPr lang="cs-CZ" sz="1600" dirty="0" smtClean="0">
                <a:effectLst/>
              </a:rPr>
              <a:t> </a:t>
            </a:r>
            <a:r>
              <a:rPr lang="cs-CZ" sz="1600" dirty="0" err="1" smtClean="0">
                <a:effectLst/>
              </a:rPr>
              <a:t>Foundation</a:t>
            </a:r>
            <a:r>
              <a:rPr lang="cs-CZ" sz="1600" dirty="0" smtClean="0">
                <a:effectLst/>
              </a:rPr>
              <a:t>, 24. 7. 2009 [cit. 2013-01-20]. Dostupné z: http://cs.wikipedia.org/wiki/Soubor:World_map_with_equator.svg</a:t>
            </a:r>
            <a:endParaRPr lang="cs-CZ" sz="1600" dirty="0"/>
          </a:p>
        </p:txBody>
      </p:sp>
      <p:sp>
        <p:nvSpPr>
          <p:cNvPr id="4" name="Obdélník 3"/>
          <p:cNvSpPr/>
          <p:nvPr/>
        </p:nvSpPr>
        <p:spPr>
          <a:xfrm>
            <a:off x="334730" y="1477353"/>
            <a:ext cx="828092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effectLst/>
              </a:rPr>
              <a:t>MAKEMAKE AT DE.WIKIPEDIA. </a:t>
            </a:r>
            <a:r>
              <a:rPr lang="cs-CZ" sz="1600" dirty="0" err="1" smtClean="0">
                <a:effectLst/>
              </a:rPr>
              <a:t>Soubor:Rainforest</a:t>
            </a:r>
            <a:r>
              <a:rPr lang="cs-CZ" sz="1600" dirty="0" smtClean="0">
                <a:effectLst/>
              </a:rPr>
              <a:t> Fatu Hiva.jpg. In: </a:t>
            </a:r>
            <a:r>
              <a:rPr lang="cs-CZ" sz="1600" i="1" dirty="0" err="1" smtClean="0">
                <a:effectLst/>
              </a:rPr>
              <a:t>Wikipedia</a:t>
            </a:r>
            <a:r>
              <a:rPr lang="cs-CZ" sz="1600" i="1" dirty="0" smtClean="0">
                <a:effectLst/>
              </a:rPr>
              <a:t>: </a:t>
            </a:r>
            <a:r>
              <a:rPr lang="cs-CZ" sz="1600" i="1" dirty="0" err="1" smtClean="0">
                <a:effectLst/>
              </a:rPr>
              <a:t>the</a:t>
            </a:r>
            <a:r>
              <a:rPr lang="cs-CZ" sz="1600" i="1" dirty="0" smtClean="0">
                <a:effectLst/>
              </a:rPr>
              <a:t> free </a:t>
            </a:r>
            <a:r>
              <a:rPr lang="cs-CZ" sz="1600" i="1" dirty="0" err="1" smtClean="0">
                <a:effectLst/>
              </a:rPr>
              <a:t>encyclopedia</a:t>
            </a:r>
            <a:r>
              <a:rPr lang="cs-CZ" sz="1600" dirty="0" smtClean="0">
                <a:effectLst/>
              </a:rPr>
              <a:t> [online]. San Francisco (CA): </a:t>
            </a:r>
            <a:r>
              <a:rPr lang="cs-CZ" sz="1600" dirty="0" err="1" smtClean="0">
                <a:effectLst/>
              </a:rPr>
              <a:t>Wikimedia</a:t>
            </a:r>
            <a:r>
              <a:rPr lang="cs-CZ" sz="1600" dirty="0" smtClean="0">
                <a:effectLst/>
              </a:rPr>
              <a:t> </a:t>
            </a:r>
            <a:r>
              <a:rPr lang="cs-CZ" sz="1600" dirty="0" err="1" smtClean="0">
                <a:effectLst/>
              </a:rPr>
              <a:t>Foundation</a:t>
            </a:r>
            <a:r>
              <a:rPr lang="cs-CZ" sz="1600" dirty="0" smtClean="0">
                <a:effectLst/>
              </a:rPr>
              <a:t>, 19. 2. 2005 [cit. 2013-01-20]. Dostupné z: http://cs.wikipedia.org/wiki/Soubor:Rainforest_Fatu_Hiva.jpg</a:t>
            </a:r>
            <a:endParaRPr lang="cs-CZ" sz="1600" dirty="0"/>
          </a:p>
        </p:txBody>
      </p:sp>
      <p:sp>
        <p:nvSpPr>
          <p:cNvPr id="5" name="Obdélník 4"/>
          <p:cNvSpPr/>
          <p:nvPr/>
        </p:nvSpPr>
        <p:spPr>
          <a:xfrm>
            <a:off x="365277" y="2300933"/>
            <a:ext cx="821982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err="1" smtClean="0">
                <a:effectLst/>
              </a:rPr>
              <a:t>Soubor:Male</a:t>
            </a:r>
            <a:r>
              <a:rPr lang="cs-CZ" sz="1600" dirty="0" smtClean="0">
                <a:effectLst/>
              </a:rPr>
              <a:t> </a:t>
            </a:r>
            <a:r>
              <a:rPr lang="cs-CZ" sz="1600" dirty="0" err="1" smtClean="0">
                <a:effectLst/>
              </a:rPr>
              <a:t>silverback</a:t>
            </a:r>
            <a:r>
              <a:rPr lang="cs-CZ" sz="1600" dirty="0" smtClean="0">
                <a:effectLst/>
              </a:rPr>
              <a:t> Gorilla.JPG. In: </a:t>
            </a:r>
            <a:r>
              <a:rPr lang="cs-CZ" sz="1600" i="1" dirty="0" err="1" smtClean="0">
                <a:effectLst/>
              </a:rPr>
              <a:t>Wikipedia</a:t>
            </a:r>
            <a:r>
              <a:rPr lang="cs-CZ" sz="1600" i="1" dirty="0" smtClean="0">
                <a:effectLst/>
              </a:rPr>
              <a:t>: </a:t>
            </a:r>
            <a:r>
              <a:rPr lang="cs-CZ" sz="1600" i="1" dirty="0" err="1" smtClean="0">
                <a:effectLst/>
              </a:rPr>
              <a:t>the</a:t>
            </a:r>
            <a:r>
              <a:rPr lang="cs-CZ" sz="1600" i="1" dirty="0" smtClean="0">
                <a:effectLst/>
              </a:rPr>
              <a:t> free </a:t>
            </a:r>
            <a:r>
              <a:rPr lang="cs-CZ" sz="1600" i="1" dirty="0" err="1" smtClean="0">
                <a:effectLst/>
              </a:rPr>
              <a:t>encyclopedia</a:t>
            </a:r>
            <a:r>
              <a:rPr lang="cs-CZ" sz="1600" dirty="0" smtClean="0">
                <a:effectLst/>
              </a:rPr>
              <a:t> [online]. San Francisco (CA): </a:t>
            </a:r>
            <a:r>
              <a:rPr lang="cs-CZ" sz="1600" dirty="0" err="1" smtClean="0">
                <a:effectLst/>
              </a:rPr>
              <a:t>Wikimedia</a:t>
            </a:r>
            <a:r>
              <a:rPr lang="cs-CZ" sz="1600" dirty="0" smtClean="0">
                <a:effectLst/>
              </a:rPr>
              <a:t> </a:t>
            </a:r>
            <a:r>
              <a:rPr lang="cs-CZ" sz="1600" dirty="0" err="1" smtClean="0">
                <a:effectLst/>
              </a:rPr>
              <a:t>Foundation</a:t>
            </a:r>
            <a:r>
              <a:rPr lang="cs-CZ" sz="1600" dirty="0" smtClean="0">
                <a:effectLst/>
              </a:rPr>
              <a:t>, 24. 1. 2005 [cit. 2013-01-20]. Dostupné z: http://cs.wikipedia.org/wiki/Soubor:Male_silverback_Gorilla.JPG</a:t>
            </a:r>
            <a:endParaRPr lang="cs-CZ" sz="1600" dirty="0"/>
          </a:p>
        </p:txBody>
      </p:sp>
      <p:sp>
        <p:nvSpPr>
          <p:cNvPr id="6" name="Obdélník 5"/>
          <p:cNvSpPr/>
          <p:nvPr/>
        </p:nvSpPr>
        <p:spPr>
          <a:xfrm>
            <a:off x="362200" y="3103925"/>
            <a:ext cx="8375053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 smtClean="0">
                <a:effectLst/>
              </a:rPr>
              <a:t>Soubor:Iguana</a:t>
            </a:r>
            <a:r>
              <a:rPr lang="cs-CZ" dirty="0" smtClean="0">
                <a:effectLst/>
              </a:rPr>
              <a:t> iguana01.jpg. In: </a:t>
            </a:r>
            <a:r>
              <a:rPr lang="cs-CZ" i="1" dirty="0" err="1" smtClean="0">
                <a:effectLst/>
              </a:rPr>
              <a:t>Wikipedia</a:t>
            </a:r>
            <a:r>
              <a:rPr lang="cs-CZ" i="1" dirty="0" smtClean="0">
                <a:effectLst/>
              </a:rPr>
              <a:t>: </a:t>
            </a:r>
            <a:r>
              <a:rPr lang="cs-CZ" i="1" dirty="0" err="1" smtClean="0">
                <a:effectLst/>
              </a:rPr>
              <a:t>the</a:t>
            </a:r>
            <a:r>
              <a:rPr lang="cs-CZ" i="1" dirty="0" smtClean="0">
                <a:effectLst/>
              </a:rPr>
              <a:t> free </a:t>
            </a:r>
            <a:r>
              <a:rPr lang="cs-CZ" i="1" dirty="0" err="1" smtClean="0">
                <a:effectLst/>
              </a:rPr>
              <a:t>encyclopedia</a:t>
            </a:r>
            <a:r>
              <a:rPr lang="cs-CZ" dirty="0" smtClean="0">
                <a:effectLst/>
              </a:rPr>
              <a:t> [online]. San Francisco (CA): </a:t>
            </a:r>
            <a:r>
              <a:rPr lang="cs-CZ" dirty="0" err="1" smtClean="0">
                <a:effectLst/>
              </a:rPr>
              <a:t>Wikimedia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Foundation</a:t>
            </a:r>
            <a:r>
              <a:rPr lang="cs-CZ" dirty="0" smtClean="0">
                <a:effectLst/>
              </a:rPr>
              <a:t>, 3. 1. 2007 [cit. 2013-01-20]. Dostupné z: http://cs.wikipedia.org/wiki/Soubor:Iguana_iguana01.jpg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09607" y="4027255"/>
            <a:ext cx="837197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err="1" smtClean="0">
                <a:effectLst/>
              </a:rPr>
              <a:t>Soubor:Gelbbrustara.jpg</a:t>
            </a:r>
            <a:r>
              <a:rPr lang="cs-CZ" sz="1600" dirty="0" smtClean="0">
                <a:effectLst/>
              </a:rPr>
              <a:t>. In: </a:t>
            </a:r>
            <a:r>
              <a:rPr lang="cs-CZ" sz="1600" i="1" dirty="0" err="1" smtClean="0">
                <a:effectLst/>
              </a:rPr>
              <a:t>Wikipedia</a:t>
            </a:r>
            <a:r>
              <a:rPr lang="cs-CZ" sz="1600" i="1" dirty="0" smtClean="0">
                <a:effectLst/>
              </a:rPr>
              <a:t>: </a:t>
            </a:r>
            <a:r>
              <a:rPr lang="cs-CZ" sz="1600" i="1" dirty="0" err="1" smtClean="0">
                <a:effectLst/>
              </a:rPr>
              <a:t>the</a:t>
            </a:r>
            <a:r>
              <a:rPr lang="cs-CZ" sz="1600" i="1" dirty="0" smtClean="0">
                <a:effectLst/>
              </a:rPr>
              <a:t> free </a:t>
            </a:r>
            <a:r>
              <a:rPr lang="cs-CZ" sz="1600" i="1" dirty="0" err="1" smtClean="0">
                <a:effectLst/>
              </a:rPr>
              <a:t>encyclopedia</a:t>
            </a:r>
            <a:r>
              <a:rPr lang="cs-CZ" sz="1600" dirty="0" smtClean="0">
                <a:effectLst/>
              </a:rPr>
              <a:t> [online]. San Francisco (CA): </a:t>
            </a:r>
            <a:r>
              <a:rPr lang="cs-CZ" sz="1600" dirty="0" err="1" smtClean="0">
                <a:effectLst/>
              </a:rPr>
              <a:t>Wikimedia</a:t>
            </a:r>
            <a:r>
              <a:rPr lang="cs-CZ" sz="1600" dirty="0" smtClean="0">
                <a:effectLst/>
              </a:rPr>
              <a:t> </a:t>
            </a:r>
            <a:r>
              <a:rPr lang="cs-CZ" sz="1600" dirty="0" err="1" smtClean="0">
                <a:effectLst/>
              </a:rPr>
              <a:t>Foundation</a:t>
            </a:r>
            <a:r>
              <a:rPr lang="cs-CZ" sz="1600" dirty="0" smtClean="0">
                <a:effectLst/>
              </a:rPr>
              <a:t>, 3. 10. 2005 [cit. 2013-01-20]. Dostupné z: http://cs.wikipedia.org/wiki/Soubor:Gelbbrustara.jpg</a:t>
            </a:r>
            <a:endParaRPr lang="cs-CZ" sz="1600" dirty="0"/>
          </a:p>
        </p:txBody>
      </p:sp>
      <p:sp>
        <p:nvSpPr>
          <p:cNvPr id="9" name="Obdélník 8"/>
          <p:cNvSpPr/>
          <p:nvPr/>
        </p:nvSpPr>
        <p:spPr>
          <a:xfrm>
            <a:off x="256509" y="4857656"/>
            <a:ext cx="8371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>
                <a:effectLst/>
              </a:rPr>
              <a:t>EN:USER:LIQUIDGHOUL. </a:t>
            </a:r>
            <a:r>
              <a:rPr lang="en-US" i="1" dirty="0" smtClean="0">
                <a:effectLst/>
              </a:rPr>
              <a:t>Wikipedia: the free encyclopedia</a:t>
            </a:r>
            <a:r>
              <a:rPr lang="en-US" dirty="0" smtClean="0">
                <a:effectLst/>
              </a:rPr>
              <a:t> [online]. San Francisco (CA): Wikimedia Foundation, 23. 11. 2006 [cit. 2013-01-20]. 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334730" y="5503987"/>
            <a:ext cx="880927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effectLst/>
              </a:rPr>
              <a:t>SALIMFADHLEY. </a:t>
            </a:r>
            <a:r>
              <a:rPr lang="cs-CZ" sz="1600" dirty="0" err="1" smtClean="0">
                <a:effectLst/>
              </a:rPr>
              <a:t>Soubor:Frog</a:t>
            </a:r>
            <a:r>
              <a:rPr lang="cs-CZ" sz="1600" dirty="0" smtClean="0">
                <a:effectLst/>
              </a:rPr>
              <a:t> in frogspawn.jpg. In: </a:t>
            </a:r>
            <a:r>
              <a:rPr lang="cs-CZ" sz="1600" i="1" dirty="0" err="1" smtClean="0">
                <a:effectLst/>
              </a:rPr>
              <a:t>Wikipedia</a:t>
            </a:r>
            <a:r>
              <a:rPr lang="cs-CZ" sz="1600" i="1" dirty="0" smtClean="0">
                <a:effectLst/>
              </a:rPr>
              <a:t>: </a:t>
            </a:r>
            <a:r>
              <a:rPr lang="cs-CZ" sz="1600" i="1" dirty="0" err="1" smtClean="0">
                <a:effectLst/>
              </a:rPr>
              <a:t>the</a:t>
            </a:r>
            <a:r>
              <a:rPr lang="cs-CZ" sz="1600" i="1" dirty="0" smtClean="0">
                <a:effectLst/>
              </a:rPr>
              <a:t> free </a:t>
            </a:r>
            <a:r>
              <a:rPr lang="cs-CZ" sz="1600" i="1" dirty="0" err="1" smtClean="0">
                <a:effectLst/>
              </a:rPr>
              <a:t>encyclopedia</a:t>
            </a:r>
            <a:r>
              <a:rPr lang="cs-CZ" sz="1600" dirty="0" smtClean="0">
                <a:effectLst/>
              </a:rPr>
              <a:t> [online]. San Francisco (CA): </a:t>
            </a:r>
            <a:r>
              <a:rPr lang="cs-CZ" sz="1600" dirty="0" err="1" smtClean="0">
                <a:effectLst/>
              </a:rPr>
              <a:t>Wikimedia</a:t>
            </a:r>
            <a:r>
              <a:rPr lang="cs-CZ" sz="1600" dirty="0" smtClean="0">
                <a:effectLst/>
              </a:rPr>
              <a:t> </a:t>
            </a:r>
            <a:r>
              <a:rPr lang="cs-CZ" sz="1600" dirty="0" err="1" smtClean="0">
                <a:effectLst/>
              </a:rPr>
              <a:t>Foundation</a:t>
            </a:r>
            <a:r>
              <a:rPr lang="cs-CZ" sz="1600" dirty="0" smtClean="0">
                <a:effectLst/>
              </a:rPr>
              <a:t>, 27. 3. 2005 [cit. 2013-01-20]. Dostupné z: http://cs.wikipedia.org/wiki/Soubor:Frog_in_frogspawn.jpg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2367407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260648"/>
            <a:ext cx="856895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effectLst/>
              </a:rPr>
              <a:t>SNOWDOG 04/23/2005. </a:t>
            </a:r>
            <a:r>
              <a:rPr lang="cs-CZ" sz="1600" i="1" dirty="0" err="1" smtClean="0">
                <a:effectLst/>
              </a:rPr>
              <a:t>Wikipedia</a:t>
            </a:r>
            <a:r>
              <a:rPr lang="cs-CZ" sz="1600" i="1" dirty="0" smtClean="0">
                <a:effectLst/>
              </a:rPr>
              <a:t>: </a:t>
            </a:r>
            <a:r>
              <a:rPr lang="cs-CZ" sz="1600" i="1" dirty="0" err="1" smtClean="0">
                <a:effectLst/>
              </a:rPr>
              <a:t>the</a:t>
            </a:r>
            <a:r>
              <a:rPr lang="cs-CZ" sz="1600" i="1" dirty="0" smtClean="0">
                <a:effectLst/>
              </a:rPr>
              <a:t> free </a:t>
            </a:r>
            <a:r>
              <a:rPr lang="cs-CZ" sz="1600" i="1" dirty="0" err="1" smtClean="0">
                <a:effectLst/>
              </a:rPr>
              <a:t>encyclopedia</a:t>
            </a:r>
            <a:r>
              <a:rPr lang="cs-CZ" sz="1600" dirty="0" smtClean="0">
                <a:effectLst/>
              </a:rPr>
              <a:t> [online]. San Francisco (CA): </a:t>
            </a:r>
            <a:r>
              <a:rPr lang="cs-CZ" sz="1600" dirty="0" err="1" smtClean="0">
                <a:effectLst/>
              </a:rPr>
              <a:t>Wikimedia</a:t>
            </a:r>
            <a:r>
              <a:rPr lang="cs-CZ" sz="1600" dirty="0" smtClean="0">
                <a:effectLst/>
              </a:rPr>
              <a:t> </a:t>
            </a:r>
            <a:r>
              <a:rPr lang="cs-CZ" sz="1600" dirty="0" err="1" smtClean="0">
                <a:effectLst/>
              </a:rPr>
              <a:t>Foundation</a:t>
            </a:r>
            <a:r>
              <a:rPr lang="cs-CZ" sz="1600" dirty="0" smtClean="0">
                <a:effectLst/>
              </a:rPr>
              <a:t>, 25. 4. 2005 [cit. 2013-01-20]. Dostupné z: http://cs.wikipedia.org/wiki/Soubor:YoungNileCrocodile.jpg</a:t>
            </a:r>
            <a:endParaRPr lang="cs-CZ" sz="1600" dirty="0"/>
          </a:p>
        </p:txBody>
      </p:sp>
      <p:sp>
        <p:nvSpPr>
          <p:cNvPr id="3" name="Obdélník 2"/>
          <p:cNvSpPr/>
          <p:nvPr/>
        </p:nvSpPr>
        <p:spPr>
          <a:xfrm>
            <a:off x="323528" y="1091645"/>
            <a:ext cx="856895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err="1" smtClean="0">
                <a:effectLst/>
              </a:rPr>
              <a:t>Soubor:Panthera</a:t>
            </a:r>
            <a:r>
              <a:rPr lang="cs-CZ" sz="1600" dirty="0" smtClean="0">
                <a:effectLst/>
              </a:rPr>
              <a:t> tigris7.jpg. In: </a:t>
            </a:r>
            <a:r>
              <a:rPr lang="cs-CZ" sz="1600" i="1" dirty="0" err="1" smtClean="0">
                <a:effectLst/>
              </a:rPr>
              <a:t>Wikipedia</a:t>
            </a:r>
            <a:r>
              <a:rPr lang="cs-CZ" sz="1600" i="1" dirty="0" smtClean="0">
                <a:effectLst/>
              </a:rPr>
              <a:t>: </a:t>
            </a:r>
            <a:r>
              <a:rPr lang="cs-CZ" sz="1600" i="1" dirty="0" err="1" smtClean="0">
                <a:effectLst/>
              </a:rPr>
              <a:t>the</a:t>
            </a:r>
            <a:r>
              <a:rPr lang="cs-CZ" sz="1600" i="1" dirty="0" smtClean="0">
                <a:effectLst/>
              </a:rPr>
              <a:t> free </a:t>
            </a:r>
            <a:r>
              <a:rPr lang="cs-CZ" sz="1600" i="1" dirty="0" err="1" smtClean="0">
                <a:effectLst/>
              </a:rPr>
              <a:t>encyclopedia</a:t>
            </a:r>
            <a:r>
              <a:rPr lang="cs-CZ" sz="1600" dirty="0" smtClean="0">
                <a:effectLst/>
              </a:rPr>
              <a:t> [online]. San Francisco (CA): </a:t>
            </a:r>
            <a:r>
              <a:rPr lang="cs-CZ" sz="1600" dirty="0" err="1" smtClean="0">
                <a:effectLst/>
              </a:rPr>
              <a:t>Wikimedia</a:t>
            </a:r>
            <a:r>
              <a:rPr lang="cs-CZ" sz="1600" dirty="0" smtClean="0">
                <a:effectLst/>
              </a:rPr>
              <a:t> </a:t>
            </a:r>
            <a:r>
              <a:rPr lang="cs-CZ" sz="1600" dirty="0" err="1" smtClean="0">
                <a:effectLst/>
              </a:rPr>
              <a:t>Foundation</a:t>
            </a:r>
            <a:r>
              <a:rPr lang="cs-CZ" sz="1600" dirty="0" smtClean="0">
                <a:effectLst/>
              </a:rPr>
              <a:t>, 22. 1. 2006 [cit. 2013-01-20]. Dostupné z: http://cs.wikipedia.org/wiki/Soubor:Panthera_tigris7.jpg</a:t>
            </a:r>
            <a:endParaRPr lang="cs-CZ" sz="1600" dirty="0"/>
          </a:p>
        </p:txBody>
      </p:sp>
      <p:sp>
        <p:nvSpPr>
          <p:cNvPr id="4" name="Obdélník 3"/>
          <p:cNvSpPr/>
          <p:nvPr/>
        </p:nvSpPr>
        <p:spPr>
          <a:xfrm>
            <a:off x="323528" y="1944371"/>
            <a:ext cx="856895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effectLst/>
              </a:rPr>
              <a:t>ZVI ROGER. </a:t>
            </a:r>
            <a:r>
              <a:rPr lang="cs-CZ" sz="1600" dirty="0" err="1" smtClean="0">
                <a:effectLst/>
              </a:rPr>
              <a:t>Soubor:Haifa</a:t>
            </a:r>
            <a:r>
              <a:rPr lang="cs-CZ" sz="1600" dirty="0" smtClean="0">
                <a:effectLst/>
              </a:rPr>
              <a:t> </a:t>
            </a:r>
            <a:r>
              <a:rPr lang="cs-CZ" sz="1600" dirty="0" err="1" smtClean="0">
                <a:effectLst/>
              </a:rPr>
              <a:t>White</a:t>
            </a:r>
            <a:r>
              <a:rPr lang="cs-CZ" sz="1600" dirty="0" smtClean="0">
                <a:effectLst/>
              </a:rPr>
              <a:t> Tigers-9129-13.jpg. In: </a:t>
            </a:r>
            <a:r>
              <a:rPr lang="cs-CZ" sz="1600" i="1" dirty="0" err="1" smtClean="0">
                <a:effectLst/>
              </a:rPr>
              <a:t>Wikipedia</a:t>
            </a:r>
            <a:r>
              <a:rPr lang="cs-CZ" sz="1600" i="1" dirty="0" smtClean="0">
                <a:effectLst/>
              </a:rPr>
              <a:t>: </a:t>
            </a:r>
            <a:r>
              <a:rPr lang="cs-CZ" sz="1600" i="1" dirty="0" err="1" smtClean="0">
                <a:effectLst/>
              </a:rPr>
              <a:t>the</a:t>
            </a:r>
            <a:r>
              <a:rPr lang="cs-CZ" sz="1600" i="1" dirty="0" smtClean="0">
                <a:effectLst/>
              </a:rPr>
              <a:t> free </a:t>
            </a:r>
            <a:r>
              <a:rPr lang="cs-CZ" sz="1600" i="1" dirty="0" err="1" smtClean="0">
                <a:effectLst/>
              </a:rPr>
              <a:t>encyclopedia</a:t>
            </a:r>
            <a:r>
              <a:rPr lang="cs-CZ" sz="1600" dirty="0" smtClean="0">
                <a:effectLst/>
              </a:rPr>
              <a:t> [online]. San Francisco (CA): </a:t>
            </a:r>
            <a:r>
              <a:rPr lang="cs-CZ" sz="1600" dirty="0" err="1" smtClean="0">
                <a:effectLst/>
              </a:rPr>
              <a:t>Wikimedia</a:t>
            </a:r>
            <a:r>
              <a:rPr lang="cs-CZ" sz="1600" dirty="0" smtClean="0">
                <a:effectLst/>
              </a:rPr>
              <a:t> </a:t>
            </a:r>
            <a:r>
              <a:rPr lang="cs-CZ" sz="1600" dirty="0" err="1" smtClean="0">
                <a:effectLst/>
              </a:rPr>
              <a:t>Foundation</a:t>
            </a:r>
            <a:r>
              <a:rPr lang="cs-CZ" sz="1600" dirty="0" smtClean="0">
                <a:effectLst/>
              </a:rPr>
              <a:t>, 3. 7. 2010 [cit. 2013-01-20]. Dostupné z: http://cs.wikipedia.org/wiki/Soubor:Haifa_White_Tigers-9129-13.jpg</a:t>
            </a:r>
            <a:endParaRPr lang="cs-CZ" sz="1600" dirty="0"/>
          </a:p>
        </p:txBody>
      </p:sp>
      <p:sp>
        <p:nvSpPr>
          <p:cNvPr id="5" name="Obdélník 4"/>
          <p:cNvSpPr/>
          <p:nvPr/>
        </p:nvSpPr>
        <p:spPr>
          <a:xfrm>
            <a:off x="318443" y="2775368"/>
            <a:ext cx="856895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00" i="1" dirty="0" smtClean="0">
                <a:effectLst/>
              </a:rPr>
              <a:t>Wikipedia: the free encyclopedia</a:t>
            </a:r>
            <a:r>
              <a:rPr lang="en-US" sz="1600" dirty="0" smtClean="0">
                <a:effectLst/>
              </a:rPr>
              <a:t> [online]. San Francisco (CA): Wikimedia Foundation, 15. 3. 2005 [cit. 2013-01-20]. </a:t>
            </a:r>
            <a:endParaRPr lang="cs-CZ" sz="1600" dirty="0"/>
          </a:p>
        </p:txBody>
      </p:sp>
      <p:sp>
        <p:nvSpPr>
          <p:cNvPr id="6" name="Obdélník 5"/>
          <p:cNvSpPr/>
          <p:nvPr/>
        </p:nvSpPr>
        <p:spPr>
          <a:xfrm>
            <a:off x="323528" y="3360143"/>
            <a:ext cx="8574037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00" dirty="0" smtClean="0">
                <a:effectLst/>
              </a:rPr>
              <a:t>AXELBOLDT. </a:t>
            </a:r>
            <a:r>
              <a:rPr lang="en-US" sz="1600" i="1" dirty="0" smtClean="0">
                <a:effectLst/>
              </a:rPr>
              <a:t>Wikipedia: the free encyclopedia</a:t>
            </a:r>
            <a:r>
              <a:rPr lang="en-US" sz="1600" dirty="0" smtClean="0">
                <a:effectLst/>
              </a:rPr>
              <a:t> [online]. San Francisco (CA): Wikimedia Foundation, 15. 3. 2005 [cit. 2013-01-20]. </a:t>
            </a:r>
            <a:endParaRPr lang="cs-CZ" sz="1600" dirty="0"/>
          </a:p>
        </p:txBody>
      </p:sp>
      <p:sp>
        <p:nvSpPr>
          <p:cNvPr id="7" name="Obdélník 6"/>
          <p:cNvSpPr/>
          <p:nvPr/>
        </p:nvSpPr>
        <p:spPr>
          <a:xfrm>
            <a:off x="341933" y="3913509"/>
            <a:ext cx="871805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err="1" smtClean="0">
                <a:effectLst/>
              </a:rPr>
              <a:t>Soubor:Coffee</a:t>
            </a:r>
            <a:r>
              <a:rPr lang="cs-CZ" sz="1600" dirty="0" smtClean="0">
                <a:effectLst/>
              </a:rPr>
              <a:t> trees.jpg. In: </a:t>
            </a:r>
            <a:r>
              <a:rPr lang="cs-CZ" sz="1600" i="1" dirty="0" err="1" smtClean="0">
                <a:effectLst/>
              </a:rPr>
              <a:t>Wikipedia</a:t>
            </a:r>
            <a:r>
              <a:rPr lang="cs-CZ" sz="1600" i="1" dirty="0" smtClean="0">
                <a:effectLst/>
              </a:rPr>
              <a:t>: </a:t>
            </a:r>
            <a:r>
              <a:rPr lang="cs-CZ" sz="1600" i="1" dirty="0" err="1" smtClean="0">
                <a:effectLst/>
              </a:rPr>
              <a:t>the</a:t>
            </a:r>
            <a:r>
              <a:rPr lang="cs-CZ" sz="1600" i="1" dirty="0" smtClean="0">
                <a:effectLst/>
              </a:rPr>
              <a:t> free </a:t>
            </a:r>
            <a:r>
              <a:rPr lang="cs-CZ" sz="1600" i="1" dirty="0" err="1" smtClean="0">
                <a:effectLst/>
              </a:rPr>
              <a:t>encyclopedia</a:t>
            </a:r>
            <a:r>
              <a:rPr lang="cs-CZ" sz="1600" dirty="0" smtClean="0">
                <a:effectLst/>
              </a:rPr>
              <a:t> [online]. San Francisco (CA): </a:t>
            </a:r>
            <a:r>
              <a:rPr lang="cs-CZ" sz="1600" dirty="0" err="1" smtClean="0">
                <a:effectLst/>
              </a:rPr>
              <a:t>Wikimedia</a:t>
            </a:r>
            <a:r>
              <a:rPr lang="cs-CZ" sz="1600" dirty="0" smtClean="0">
                <a:effectLst/>
              </a:rPr>
              <a:t> </a:t>
            </a:r>
            <a:r>
              <a:rPr lang="cs-CZ" sz="1600" dirty="0" err="1" smtClean="0">
                <a:effectLst/>
              </a:rPr>
              <a:t>Foundation</a:t>
            </a:r>
            <a:r>
              <a:rPr lang="cs-CZ" sz="1600" dirty="0" smtClean="0">
                <a:effectLst/>
              </a:rPr>
              <a:t>, 20. 11. 2004 [cit. 2013-01-20]. Dostupné z: http://cs.wikipedia.org/wiki/Soubor:Coffee_trees.jpg</a:t>
            </a:r>
            <a:endParaRPr lang="cs-CZ" sz="1600" dirty="0"/>
          </a:p>
        </p:txBody>
      </p:sp>
      <p:sp>
        <p:nvSpPr>
          <p:cNvPr id="8" name="Obdélník 7"/>
          <p:cNvSpPr/>
          <p:nvPr/>
        </p:nvSpPr>
        <p:spPr>
          <a:xfrm>
            <a:off x="318443" y="4715825"/>
            <a:ext cx="857912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effectLst/>
              </a:rPr>
              <a:t>FOREST &amp; KIM STARR. </a:t>
            </a:r>
            <a:r>
              <a:rPr lang="cs-CZ" sz="1600" dirty="0" err="1" smtClean="0">
                <a:effectLst/>
              </a:rPr>
              <a:t>Soubor:Starr</a:t>
            </a:r>
            <a:r>
              <a:rPr lang="cs-CZ" sz="1600" dirty="0" smtClean="0">
                <a:effectLst/>
              </a:rPr>
              <a:t> 070321-6121 </a:t>
            </a:r>
            <a:r>
              <a:rPr lang="cs-CZ" sz="1600" dirty="0" err="1" smtClean="0">
                <a:effectLst/>
              </a:rPr>
              <a:t>Theobroma</a:t>
            </a:r>
            <a:r>
              <a:rPr lang="cs-CZ" sz="1600" dirty="0" smtClean="0">
                <a:effectLst/>
              </a:rPr>
              <a:t> cacao.jpg. In: </a:t>
            </a:r>
            <a:r>
              <a:rPr lang="cs-CZ" sz="1600" i="1" dirty="0" err="1" smtClean="0">
                <a:effectLst/>
              </a:rPr>
              <a:t>Wikipedia</a:t>
            </a:r>
            <a:r>
              <a:rPr lang="cs-CZ" sz="1600" i="1" dirty="0" smtClean="0">
                <a:effectLst/>
              </a:rPr>
              <a:t>: </a:t>
            </a:r>
            <a:r>
              <a:rPr lang="cs-CZ" sz="1600" i="1" dirty="0" err="1" smtClean="0">
                <a:effectLst/>
              </a:rPr>
              <a:t>the</a:t>
            </a:r>
            <a:r>
              <a:rPr lang="cs-CZ" sz="1600" i="1" dirty="0" smtClean="0">
                <a:effectLst/>
              </a:rPr>
              <a:t> free </a:t>
            </a:r>
            <a:r>
              <a:rPr lang="cs-CZ" sz="1600" i="1" dirty="0" err="1" smtClean="0">
                <a:effectLst/>
              </a:rPr>
              <a:t>encyclopedia</a:t>
            </a:r>
            <a:r>
              <a:rPr lang="cs-CZ" sz="1600" dirty="0" smtClean="0">
                <a:effectLst/>
              </a:rPr>
              <a:t> [online]. San Francisco (CA): </a:t>
            </a:r>
            <a:r>
              <a:rPr lang="cs-CZ" sz="1600" dirty="0" err="1" smtClean="0">
                <a:effectLst/>
              </a:rPr>
              <a:t>Wikimedia</a:t>
            </a:r>
            <a:r>
              <a:rPr lang="cs-CZ" sz="1600" dirty="0" smtClean="0">
                <a:effectLst/>
              </a:rPr>
              <a:t> </a:t>
            </a:r>
            <a:r>
              <a:rPr lang="cs-CZ" sz="1600" dirty="0" err="1" smtClean="0">
                <a:effectLst/>
              </a:rPr>
              <a:t>Foundation</a:t>
            </a:r>
            <a:r>
              <a:rPr lang="cs-CZ" sz="1600" dirty="0" smtClean="0">
                <a:effectLst/>
              </a:rPr>
              <a:t>, 9. 3. 2009 [cit. 2013-01-20]. Dostupné z: http://cs.wikipedia.org/wiki/Soubor:Starr_070321-6121_Theobroma_cacao.jpg</a:t>
            </a:r>
            <a:endParaRPr lang="cs-CZ" sz="1600" dirty="0"/>
          </a:p>
        </p:txBody>
      </p:sp>
      <p:sp>
        <p:nvSpPr>
          <p:cNvPr id="9" name="Obdélník 8"/>
          <p:cNvSpPr/>
          <p:nvPr/>
        </p:nvSpPr>
        <p:spPr>
          <a:xfrm>
            <a:off x="341933" y="5661248"/>
            <a:ext cx="871805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Soubor:Tarangire-Natpark800600.jpg. In: </a:t>
            </a:r>
            <a:r>
              <a:rPr lang="cs-CZ" sz="1600" i="1" dirty="0" err="1"/>
              <a:t>Wikipedia</a:t>
            </a:r>
            <a:r>
              <a:rPr lang="cs-CZ" sz="1600" i="1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20. 8. 2005 [cit. 2013-01-20]. Dostupné z: http://cs.wikipedia.org/wiki/Soubor:Tarangire-Natpark800600.jpg</a:t>
            </a:r>
          </a:p>
        </p:txBody>
      </p:sp>
    </p:spTree>
    <p:extLst>
      <p:ext uri="{BB962C8B-B14F-4D97-AF65-F5344CB8AC3E}">
        <p14:creationId xmlns:p14="http://schemas.microsoft.com/office/powerpoint/2010/main" xmlns="" val="1145980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188640"/>
            <a:ext cx="856895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err="1"/>
              <a:t>Soubor:African</a:t>
            </a:r>
            <a:r>
              <a:rPr lang="cs-CZ" sz="1600" dirty="0"/>
              <a:t> </a:t>
            </a:r>
            <a:r>
              <a:rPr lang="cs-CZ" sz="1600" dirty="0" err="1"/>
              <a:t>Elephant</a:t>
            </a:r>
            <a:r>
              <a:rPr lang="cs-CZ" sz="1600" dirty="0"/>
              <a:t> in Kenya.jpg. In: </a:t>
            </a:r>
            <a:r>
              <a:rPr lang="cs-CZ" sz="1600" i="1" dirty="0" err="1"/>
              <a:t>Wikipedia</a:t>
            </a:r>
            <a:r>
              <a:rPr lang="cs-CZ" sz="1600" i="1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29. 7. 2005 [cit. 2013-01-20]. Dostupné z: http://cs.wikipedia.org/wiki/Soubor:African_Elephant_in_Kenya.jpg</a:t>
            </a:r>
          </a:p>
        </p:txBody>
      </p:sp>
      <p:sp>
        <p:nvSpPr>
          <p:cNvPr id="3" name="Obdélník 2"/>
          <p:cNvSpPr/>
          <p:nvPr/>
        </p:nvSpPr>
        <p:spPr>
          <a:xfrm>
            <a:off x="203002" y="1019637"/>
            <a:ext cx="878497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WALTER VOIGTS. </a:t>
            </a:r>
            <a:r>
              <a:rPr lang="cs-CZ" sz="1600" dirty="0" err="1"/>
              <a:t>Soubor:Zebras.jpg</a:t>
            </a:r>
            <a:r>
              <a:rPr lang="cs-CZ" sz="1600" dirty="0"/>
              <a:t>. In: </a:t>
            </a:r>
            <a:r>
              <a:rPr lang="cs-CZ" sz="1600" i="1" dirty="0" err="1"/>
              <a:t>Wikipedia</a:t>
            </a:r>
            <a:r>
              <a:rPr lang="cs-CZ" sz="1600" i="1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27. 8. 2011 [cit. 2013-01-20]. Dostupné z: http://cs.wikipedia.org/wiki/Soubor:Zebras.jpg</a:t>
            </a:r>
          </a:p>
        </p:txBody>
      </p:sp>
      <p:sp>
        <p:nvSpPr>
          <p:cNvPr id="4" name="Obdélník 3"/>
          <p:cNvSpPr/>
          <p:nvPr/>
        </p:nvSpPr>
        <p:spPr>
          <a:xfrm>
            <a:off x="183059" y="1873504"/>
            <a:ext cx="856895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err="1"/>
              <a:t>Soubor:Impala.JPG</a:t>
            </a:r>
            <a:r>
              <a:rPr lang="cs-CZ" sz="1600" dirty="0"/>
              <a:t>. In: </a:t>
            </a:r>
            <a:r>
              <a:rPr lang="cs-CZ" sz="1600" i="1" dirty="0" err="1"/>
              <a:t>Wikipedia</a:t>
            </a:r>
            <a:r>
              <a:rPr lang="cs-CZ" sz="1600" i="1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6. 12. 2005 [cit. 2013-01-20]. Dostupné z: http://cs.wikipedia.org/wiki/Soubor:Impala.JPG</a:t>
            </a:r>
          </a:p>
        </p:txBody>
      </p:sp>
      <p:sp>
        <p:nvSpPr>
          <p:cNvPr id="5" name="Obdélník 4"/>
          <p:cNvSpPr/>
          <p:nvPr/>
        </p:nvSpPr>
        <p:spPr>
          <a:xfrm>
            <a:off x="183058" y="2704501"/>
            <a:ext cx="8804919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MIROSLAV DUCHACEK. </a:t>
            </a:r>
            <a:r>
              <a:rPr lang="cs-CZ" sz="1600" dirty="0" err="1"/>
              <a:t>Soubor:Giraffe</a:t>
            </a:r>
            <a:r>
              <a:rPr lang="cs-CZ" sz="1600" dirty="0"/>
              <a:t> standing.jpg. In: </a:t>
            </a:r>
            <a:r>
              <a:rPr lang="cs-CZ" sz="1600" i="1" dirty="0" err="1"/>
              <a:t>Wikipedia</a:t>
            </a:r>
            <a:r>
              <a:rPr lang="cs-CZ" sz="1600" i="1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1. 2. 2005 [cit. 2013-01-20]. Dostupné z: http://cs.wikipedia.org/wiki/Soubor:Giraffe_standing.jpg</a:t>
            </a:r>
          </a:p>
        </p:txBody>
      </p:sp>
      <p:sp>
        <p:nvSpPr>
          <p:cNvPr id="6" name="Obdélník 5"/>
          <p:cNvSpPr/>
          <p:nvPr/>
        </p:nvSpPr>
        <p:spPr>
          <a:xfrm>
            <a:off x="183058" y="3522922"/>
            <a:ext cx="863741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err="1"/>
              <a:t>Soubor:Connochaetes</a:t>
            </a:r>
            <a:r>
              <a:rPr lang="cs-CZ" sz="1600" dirty="0"/>
              <a:t> taurinus.jpg. In: </a:t>
            </a:r>
            <a:r>
              <a:rPr lang="cs-CZ" sz="1600" i="1" dirty="0" err="1"/>
              <a:t>Wikipedia</a:t>
            </a:r>
            <a:r>
              <a:rPr lang="cs-CZ" sz="1600" i="1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16. 7. 2007 [cit. 2013-01-20]. Dostupné z: http://cs.wikipedia.org/wiki/Soubor:Connochaetes_taurinus.jpg</a:t>
            </a:r>
          </a:p>
        </p:txBody>
      </p:sp>
      <p:sp>
        <p:nvSpPr>
          <p:cNvPr id="7" name="Obdélník 6"/>
          <p:cNvSpPr/>
          <p:nvPr/>
        </p:nvSpPr>
        <p:spPr>
          <a:xfrm>
            <a:off x="99305" y="4339036"/>
            <a:ext cx="8804919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00" dirty="0"/>
              <a:t>KOMENCANTO. </a:t>
            </a:r>
            <a:r>
              <a:rPr lang="en-US" sz="1600" i="1" dirty="0"/>
              <a:t>Wikipedia: the free encyclopedia</a:t>
            </a:r>
            <a:r>
              <a:rPr lang="en-US" sz="1600" dirty="0"/>
              <a:t> [online]. San Francisco (CA): Wikimedia Foundation, 16. 7. 2005 [cit. 2013-01-20]. </a:t>
            </a:r>
            <a:endParaRPr lang="cs-CZ" sz="1600" dirty="0"/>
          </a:p>
        </p:txBody>
      </p:sp>
      <p:sp>
        <p:nvSpPr>
          <p:cNvPr id="8" name="Obdélník 7"/>
          <p:cNvSpPr/>
          <p:nvPr/>
        </p:nvSpPr>
        <p:spPr>
          <a:xfrm>
            <a:off x="223241" y="4954643"/>
            <a:ext cx="9044695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err="1"/>
              <a:t>Soubor:Lion</a:t>
            </a:r>
            <a:r>
              <a:rPr lang="cs-CZ" sz="1600" dirty="0"/>
              <a:t> </a:t>
            </a:r>
            <a:r>
              <a:rPr lang="cs-CZ" sz="1600" dirty="0" err="1"/>
              <a:t>waiting</a:t>
            </a:r>
            <a:r>
              <a:rPr lang="cs-CZ" sz="1600" dirty="0"/>
              <a:t> in Namibia.jpg. In: </a:t>
            </a:r>
            <a:r>
              <a:rPr lang="cs-CZ" sz="1600" i="1" dirty="0" err="1"/>
              <a:t>Wikipedia</a:t>
            </a:r>
            <a:r>
              <a:rPr lang="cs-CZ" sz="1600" i="1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4. 5. 2006 [cit. 2013-01-20]. Dostupné z: http://cs.wikipedia.org/wiki/Soubor:Lion_waiting_in_Namibia.jpg</a:t>
            </a:r>
          </a:p>
        </p:txBody>
      </p:sp>
      <p:sp>
        <p:nvSpPr>
          <p:cNvPr id="9" name="Obdélník 8"/>
          <p:cNvSpPr/>
          <p:nvPr/>
        </p:nvSpPr>
        <p:spPr>
          <a:xfrm>
            <a:off x="183059" y="5785640"/>
            <a:ext cx="901641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/>
              <a:t>Soubor:Feld</a:t>
            </a:r>
            <a:r>
              <a:rPr lang="cs-CZ" dirty="0"/>
              <a:t> </a:t>
            </a:r>
            <a:r>
              <a:rPr lang="cs-CZ" dirty="0" err="1"/>
              <a:t>mit</a:t>
            </a:r>
            <a:r>
              <a:rPr lang="cs-CZ" dirty="0"/>
              <a:t> </a:t>
            </a:r>
            <a:r>
              <a:rPr lang="cs-CZ" dirty="0" err="1"/>
              <a:t>reifer</a:t>
            </a:r>
            <a:r>
              <a:rPr lang="cs-CZ" dirty="0"/>
              <a:t> Baumwolle.jpeg.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13. 12. 2004 [cit. 2013-01-20]. Dostupné z: http://cs.wikipedia.org/wiki/Soubor:Feld_mit_reifer_Baumwolle.jpeg</a:t>
            </a:r>
          </a:p>
        </p:txBody>
      </p:sp>
    </p:spTree>
    <p:extLst>
      <p:ext uri="{BB962C8B-B14F-4D97-AF65-F5344CB8AC3E}">
        <p14:creationId xmlns:p14="http://schemas.microsoft.com/office/powerpoint/2010/main" xmlns="" val="4206343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188640"/>
            <a:ext cx="856895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POLLINATOR. </a:t>
            </a:r>
            <a:r>
              <a:rPr lang="cs-CZ" sz="1600" dirty="0" err="1"/>
              <a:t>Soubor:Peanut</a:t>
            </a:r>
            <a:r>
              <a:rPr lang="cs-CZ" sz="1600" dirty="0"/>
              <a:t> 9417.jpg. In: </a:t>
            </a:r>
            <a:r>
              <a:rPr lang="cs-CZ" sz="1600" i="1" dirty="0" err="1"/>
              <a:t>Wikipedia</a:t>
            </a:r>
            <a:r>
              <a:rPr lang="cs-CZ" sz="1600" i="1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9. 6. 2008 [cit. 2013-01-20]. Dostupné z: http://cs.wikipedia.org/wiki/Soubor:Peanut_9417.jpg</a:t>
            </a:r>
          </a:p>
        </p:txBody>
      </p:sp>
      <p:sp>
        <p:nvSpPr>
          <p:cNvPr id="3" name="Obdélník 2"/>
          <p:cNvSpPr/>
          <p:nvPr/>
        </p:nvSpPr>
        <p:spPr>
          <a:xfrm>
            <a:off x="275581" y="1019637"/>
            <a:ext cx="871296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FLORENCE DEVOUARD. </a:t>
            </a:r>
            <a:r>
              <a:rPr lang="cs-CZ" sz="1600" dirty="0" err="1"/>
              <a:t>Soubor:Sahara.jpg</a:t>
            </a:r>
            <a:r>
              <a:rPr lang="cs-CZ" sz="1600" dirty="0"/>
              <a:t>. In: </a:t>
            </a:r>
            <a:r>
              <a:rPr lang="cs-CZ" sz="1600" i="1" dirty="0" err="1"/>
              <a:t>Wikipedia</a:t>
            </a:r>
            <a:r>
              <a:rPr lang="cs-CZ" sz="1600" i="1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12. 3. 2006 [cit. 2013-01-20]. Dostupné z: http://cs.wikipedia.org/wiki/Soubor:Sahara.jpg</a:t>
            </a:r>
          </a:p>
        </p:txBody>
      </p:sp>
      <p:sp>
        <p:nvSpPr>
          <p:cNvPr id="4" name="Obdélník 3"/>
          <p:cNvSpPr/>
          <p:nvPr/>
        </p:nvSpPr>
        <p:spPr>
          <a:xfrm>
            <a:off x="275581" y="1850634"/>
            <a:ext cx="8616899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SFIVAT. </a:t>
            </a:r>
            <a:r>
              <a:rPr lang="cs-CZ" sz="1600" dirty="0" err="1"/>
              <a:t>Soubor:Oasis</a:t>
            </a:r>
            <a:r>
              <a:rPr lang="cs-CZ" sz="1600" dirty="0"/>
              <a:t> in Libya.jpg. In: </a:t>
            </a:r>
            <a:r>
              <a:rPr lang="cs-CZ" sz="1600" i="1" dirty="0" err="1"/>
              <a:t>Wikipedia</a:t>
            </a:r>
            <a:r>
              <a:rPr lang="cs-CZ" sz="1600" i="1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20. 7. 2007 [cit. 2013-01-21]. Dostupné z: http://cs.wikipedia.org/wiki/Soubor:Oasis_in_Libya.jpg </a:t>
            </a:r>
            <a:endParaRPr lang="cs-CZ" sz="1600" dirty="0">
              <a:effectLst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71650" y="2681631"/>
            <a:ext cx="8616899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JJRON. Soubor:07. </a:t>
            </a:r>
            <a:r>
              <a:rPr lang="cs-CZ" sz="1600" dirty="0" err="1"/>
              <a:t>Camel</a:t>
            </a:r>
            <a:r>
              <a:rPr lang="cs-CZ" sz="1600" dirty="0"/>
              <a:t> Profile, </a:t>
            </a:r>
            <a:r>
              <a:rPr lang="cs-CZ" sz="1600" dirty="0" err="1"/>
              <a:t>near</a:t>
            </a:r>
            <a:r>
              <a:rPr lang="cs-CZ" sz="1600" dirty="0"/>
              <a:t> </a:t>
            </a:r>
            <a:r>
              <a:rPr lang="cs-CZ" sz="1600" dirty="0" err="1"/>
              <a:t>Silverton</a:t>
            </a:r>
            <a:r>
              <a:rPr lang="cs-CZ" sz="1600" dirty="0"/>
              <a:t>, NSW, 07.07.2007.jpg. In: </a:t>
            </a:r>
            <a:r>
              <a:rPr lang="cs-CZ" sz="1600" i="1" dirty="0" err="1"/>
              <a:t>Wikipedia</a:t>
            </a:r>
            <a:r>
              <a:rPr lang="cs-CZ" sz="1600" i="1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29. 9. 2007 [cit. 2013-01-21]. Dostupné z: http://cs.wikipedia.org/wiki/Soubor:07._Camel_Profile,_near_Silverton,_NSW,_</a:t>
            </a:r>
            <a:r>
              <a:rPr lang="cs-CZ" sz="1600" dirty="0" smtClean="0"/>
              <a:t>07.07.2007.j</a:t>
            </a:r>
            <a:endParaRPr lang="cs-CZ" sz="1600" dirty="0">
              <a:effectLst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75581" y="3758849"/>
            <a:ext cx="8616899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GUY HAIMOVITCH. </a:t>
            </a:r>
            <a:r>
              <a:rPr lang="cs-CZ" sz="1600" dirty="0" err="1"/>
              <a:t>Soubor:SCORPIO</a:t>
            </a:r>
            <a:r>
              <a:rPr lang="cs-CZ" sz="1600" dirty="0"/>
              <a:t> MAURUS PALMATUS.jpg. In: </a:t>
            </a:r>
            <a:r>
              <a:rPr lang="cs-CZ" sz="1600" i="1" dirty="0" err="1"/>
              <a:t>Wikipedia</a:t>
            </a:r>
            <a:r>
              <a:rPr lang="cs-CZ" sz="1600" i="1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12. 3. 2006 [cit. 2013-01-21]. Dostupné z: http://cs.wikipedia.org/wiki/Soubor:SCORPIO_MAURUS_PALMATUS.jpg </a:t>
            </a:r>
            <a:endParaRPr lang="cs-CZ" sz="1600" dirty="0">
              <a:effectLst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23528" y="4589846"/>
            <a:ext cx="856895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CLIFF. </a:t>
            </a:r>
            <a:r>
              <a:rPr lang="cs-CZ" sz="1600" dirty="0" err="1"/>
              <a:t>Soubor:Meerkat</a:t>
            </a:r>
            <a:r>
              <a:rPr lang="cs-CZ" sz="1600" dirty="0"/>
              <a:t> (</a:t>
            </a:r>
            <a:r>
              <a:rPr lang="cs-CZ" sz="1600" dirty="0" err="1"/>
              <a:t>Suricata</a:t>
            </a:r>
            <a:r>
              <a:rPr lang="cs-CZ" sz="1600" dirty="0"/>
              <a:t> </a:t>
            </a:r>
            <a:r>
              <a:rPr lang="cs-CZ" sz="1600" dirty="0" err="1"/>
              <a:t>suricatta</a:t>
            </a:r>
            <a:r>
              <a:rPr lang="cs-CZ" sz="1600" dirty="0"/>
              <a:t>) (2).</a:t>
            </a:r>
            <a:r>
              <a:rPr lang="cs-CZ" sz="1600" dirty="0" err="1"/>
              <a:t>jpg</a:t>
            </a:r>
            <a:r>
              <a:rPr lang="cs-CZ" sz="1600" dirty="0"/>
              <a:t>. In: </a:t>
            </a:r>
            <a:r>
              <a:rPr lang="cs-CZ" sz="1600" i="1" dirty="0" err="1"/>
              <a:t>Wikipedia</a:t>
            </a:r>
            <a:r>
              <a:rPr lang="cs-CZ" sz="1600" i="1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24. 7. 2009 [cit. 2013-01-21]. Dostupné z: http://cs.wikipedia.org/wiki/Soubor:Meerkat_(Suricata_suricatta)_(2).jpg </a:t>
            </a:r>
            <a:endParaRPr lang="cs-CZ" sz="160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97692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116632"/>
            <a:ext cx="871296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ENHANCED BY MADMAX32. </a:t>
            </a:r>
            <a:r>
              <a:rPr lang="cs-CZ" sz="1600" dirty="0" err="1"/>
              <a:t>Soubor:TA</a:t>
            </a:r>
            <a:r>
              <a:rPr lang="cs-CZ" sz="1600" dirty="0"/>
              <a:t> ZOO </a:t>
            </a:r>
            <a:r>
              <a:rPr lang="cs-CZ" sz="1600" dirty="0" err="1"/>
              <a:t>orna</a:t>
            </a:r>
            <a:r>
              <a:rPr lang="cs-CZ" sz="1600" dirty="0"/>
              <a:t> Pict0224edit2.jpg. In: </a:t>
            </a:r>
            <a:r>
              <a:rPr lang="cs-CZ" sz="1600" i="1" dirty="0" err="1"/>
              <a:t>Wikipedia</a:t>
            </a:r>
            <a:r>
              <a:rPr lang="cs-CZ" sz="1600" i="1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1. 6. 2007 [cit. 2013-01-21]. Dostupné z: http://cs.wikipedia.org/wiki/Soubor:TA_ZOO_orna_Pict0224edit2.jpg </a:t>
            </a:r>
            <a:endParaRPr lang="cs-CZ" sz="1600" dirty="0">
              <a:effectLst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43733" y="977819"/>
            <a:ext cx="871296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BEENTREE. </a:t>
            </a:r>
            <a:r>
              <a:rPr lang="cs-CZ" sz="1600" dirty="0" err="1"/>
              <a:t>Soubor:Oedipoda</a:t>
            </a:r>
            <a:r>
              <a:rPr lang="cs-CZ" sz="1600" dirty="0"/>
              <a:t> </a:t>
            </a:r>
            <a:r>
              <a:rPr lang="cs-CZ" sz="1600" dirty="0" err="1"/>
              <a:t>coerulescens</a:t>
            </a:r>
            <a:r>
              <a:rPr lang="cs-CZ" sz="1600" dirty="0"/>
              <a:t> 1 beentree.jpg. In: </a:t>
            </a:r>
            <a:r>
              <a:rPr lang="cs-CZ" sz="1600" i="1" dirty="0" err="1"/>
              <a:t>Wikipedia</a:t>
            </a:r>
            <a:r>
              <a:rPr lang="cs-CZ" sz="1600" i="1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4. 8. 2007 [cit. 2013-01-21]. Dostupné z: http://cs.wikipedia.org/wiki/Soubor:Oedipoda_coerulescens_1_beentree.jpg </a:t>
            </a:r>
            <a:endParaRPr lang="cs-CZ" sz="1600" dirty="0">
              <a:effectLst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28159" y="1808816"/>
            <a:ext cx="8720755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MARIE DE CARNE. </a:t>
            </a:r>
            <a:r>
              <a:rPr lang="cs-CZ" sz="1600" dirty="0" err="1"/>
              <a:t>Soubor:Double-banded</a:t>
            </a:r>
            <a:r>
              <a:rPr lang="cs-CZ" sz="1600" dirty="0"/>
              <a:t> Sandgrouse.JPG. In: </a:t>
            </a:r>
            <a:r>
              <a:rPr lang="cs-CZ" sz="1600" i="1" dirty="0" err="1"/>
              <a:t>Wikipedia</a:t>
            </a:r>
            <a:r>
              <a:rPr lang="cs-CZ" sz="1600" i="1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7. 2. 2009 [cit. 2013-01-21]. Dostupné z: http://cs.wikipedia.org/wiki/Soubor:Double-banded_Sandgrouse.JPG </a:t>
            </a:r>
            <a:endParaRPr lang="cs-CZ" sz="1600" dirty="0">
              <a:effectLst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24306" y="2624504"/>
            <a:ext cx="8720755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JGHOWES. </a:t>
            </a:r>
            <a:r>
              <a:rPr lang="cs-CZ" sz="1600" dirty="0" err="1"/>
              <a:t>Soubor:Saguaro</a:t>
            </a:r>
            <a:r>
              <a:rPr lang="cs-CZ" sz="1600" dirty="0"/>
              <a:t> </a:t>
            </a:r>
            <a:r>
              <a:rPr lang="cs-CZ" sz="1600" dirty="0" err="1"/>
              <a:t>cactus</a:t>
            </a:r>
            <a:r>
              <a:rPr lang="cs-CZ" sz="1600" dirty="0"/>
              <a:t> in </a:t>
            </a:r>
            <a:r>
              <a:rPr lang="cs-CZ" sz="1600" dirty="0" err="1"/>
              <a:t>Arizona.jpgZ</a:t>
            </a:r>
            <a:r>
              <a:rPr lang="cs-CZ" sz="1600" dirty="0"/>
              <a:t> Wikipedie, otevřené encyklopedie. In: </a:t>
            </a:r>
            <a:r>
              <a:rPr lang="cs-CZ" sz="1600" i="1" dirty="0" err="1"/>
              <a:t>Wikipedia</a:t>
            </a:r>
            <a:r>
              <a:rPr lang="cs-CZ" sz="1600" i="1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20. 5. 2008 [cit. 2013-01-21]. Dostupné z: http://cs.wikipedia.org/wiki/Soubor:Saguaro_cactus_in_Arizona.jpg </a:t>
            </a:r>
            <a:endParaRPr lang="cs-CZ" sz="1600" dirty="0">
              <a:effectLst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24306" y="3701722"/>
            <a:ext cx="8740182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MMCKNIGHT4. </a:t>
            </a:r>
            <a:r>
              <a:rPr lang="cs-CZ" sz="1600" dirty="0" err="1"/>
              <a:t>Soubor:Phoenix</a:t>
            </a:r>
            <a:r>
              <a:rPr lang="cs-CZ" sz="1600" dirty="0"/>
              <a:t> dactylifera100 4209.JPGZ Wikipedie, otevřené encyklopedie. In: </a:t>
            </a:r>
            <a:r>
              <a:rPr lang="cs-CZ" sz="1600" i="1" dirty="0" err="1"/>
              <a:t>Wikipedia</a:t>
            </a:r>
            <a:r>
              <a:rPr lang="cs-CZ" sz="1600" i="1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31. 7. 2007 [cit. 2013-01-21]. Dostupné z: http://cs.wikipedia.org/wiki/Soubor:Phoenix_dactylifera100_4209.JPG </a:t>
            </a:r>
            <a:endParaRPr lang="cs-CZ" sz="1600" dirty="0">
              <a:effectLst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24306" y="4792748"/>
            <a:ext cx="874018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err="1"/>
              <a:t>Soubor:Dates</a:t>
            </a:r>
            <a:r>
              <a:rPr lang="cs-CZ" sz="1600" dirty="0"/>
              <a:t> on </a:t>
            </a:r>
            <a:r>
              <a:rPr lang="cs-CZ" sz="1600" dirty="0" err="1"/>
              <a:t>date</a:t>
            </a:r>
            <a:r>
              <a:rPr lang="cs-CZ" sz="1600" dirty="0"/>
              <a:t> palm.jpg. In: </a:t>
            </a:r>
            <a:r>
              <a:rPr lang="cs-CZ" sz="1600" i="1" dirty="0" err="1"/>
              <a:t>Wikipedia</a:t>
            </a:r>
            <a:r>
              <a:rPr lang="cs-CZ" sz="1600" i="1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7. 5. 2005 [cit. 2013-01-21]. Dostupné z: http://cs.wikipedia.org/wiki/Soubor:Dates_on_date_palm.jpg </a:t>
            </a:r>
            <a:endParaRPr lang="cs-CZ" sz="160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30980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565</TotalTime>
  <Words>1754</Words>
  <Application>Microsoft Office PowerPoint</Application>
  <PresentationFormat>Předvádění na obrazovce (4:3)</PresentationFormat>
  <Paragraphs>120</Paragraphs>
  <Slides>26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Vrchol</vt:lpstr>
      <vt:lpstr>Snímek 1</vt:lpstr>
      <vt:lpstr>Anotace</vt:lpstr>
      <vt:lpstr>Snímek 3</vt:lpstr>
      <vt:lpstr>Tropický podnebný pás</vt:lpstr>
      <vt:lpstr>Snímek 5</vt:lpstr>
      <vt:lpstr>Tropické deštné lesy</vt:lpstr>
      <vt:lpstr>Snímek 7</vt:lpstr>
      <vt:lpstr>Snímek 8</vt:lpstr>
      <vt:lpstr>Snímek 9</vt:lpstr>
      <vt:lpstr>Snímek 10</vt:lpstr>
      <vt:lpstr>Snímek 11</vt:lpstr>
      <vt:lpstr>Snímek 12</vt:lpstr>
      <vt:lpstr>Savany</vt:lpstr>
      <vt:lpstr>Snímek 14</vt:lpstr>
      <vt:lpstr>Snímek 15</vt:lpstr>
      <vt:lpstr>Snímek 16</vt:lpstr>
      <vt:lpstr>Pouště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Dum</cp:lastModifiedBy>
  <cp:revision>28</cp:revision>
  <dcterms:created xsi:type="dcterms:W3CDTF">2013-01-20T10:09:48Z</dcterms:created>
  <dcterms:modified xsi:type="dcterms:W3CDTF">2013-12-18T16:07:05Z</dcterms:modified>
</cp:coreProperties>
</file>