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57"/>
            <p14:sldId id="258"/>
            <p14:sldId id="259"/>
            <p14:sldId id="260"/>
            <p14:sldId id="261"/>
            <p14:sldId id="262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9900"/>
    <a:srgbClr val="FF33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4729546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VY_32_INOVACE_10C_01_moment_sil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termika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fyziky </a:t>
            </a:r>
            <a:r>
              <a:rPr lang="cs-CZ" sz="2400" dirty="0" smtClean="0"/>
              <a:t>a slouží </a:t>
            </a:r>
            <a:br>
              <a:rPr lang="cs-CZ" sz="2400" dirty="0" smtClean="0"/>
            </a:br>
            <a:r>
              <a:rPr lang="cs-CZ" sz="2400" dirty="0" smtClean="0"/>
              <a:t>k vysvětlení pojmu Moment síly. </a:t>
            </a:r>
          </a:p>
          <a:p>
            <a:pPr marL="0" indent="0">
              <a:buNone/>
            </a:pPr>
            <a:r>
              <a:rPr lang="cs-CZ" sz="2400" dirty="0" smtClean="0"/>
              <a:t>Je určen pro 1. ročník čtyřletého studia a 2.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úlohu k řešení pomocí interaktivní tabule.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Moment síly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23478"/>
            <a:ext cx="8640960" cy="8572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Moment síly = otáčivý účinek síly na těleso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81973" y="1630967"/>
            <a:ext cx="4260851" cy="2793206"/>
          </a:xfrm>
        </p:spPr>
        <p:txBody>
          <a:bodyPr/>
          <a:lstStyle/>
          <a:p>
            <a:pPr marL="0" indent="0">
              <a:buNone/>
            </a:pPr>
            <a:r>
              <a:rPr lang="cs-CZ" b="1" i="1" dirty="0" smtClean="0"/>
              <a:t>Závisí na:</a:t>
            </a:r>
          </a:p>
          <a:p>
            <a:r>
              <a:rPr lang="cs-CZ" dirty="0" smtClean="0"/>
              <a:t>Velikosti síly</a:t>
            </a:r>
          </a:p>
          <a:p>
            <a:r>
              <a:rPr lang="cs-CZ" dirty="0" smtClean="0"/>
              <a:t>Směru síly</a:t>
            </a:r>
          </a:p>
          <a:p>
            <a:r>
              <a:rPr lang="cs-CZ" dirty="0" smtClean="0"/>
              <a:t>Poloze působiště síly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539750" y="1276350"/>
            <a:ext cx="3271838" cy="3382963"/>
            <a:chOff x="539750" y="1276350"/>
            <a:chExt cx="3271838" cy="3382963"/>
          </a:xfrm>
        </p:grpSpPr>
        <p:sp>
          <p:nvSpPr>
            <p:cNvPr id="8" name="AutoShape 3"/>
            <p:cNvSpPr>
              <a:spLocks noChangeAspect="1" noChangeArrowheads="1" noTextEdit="1"/>
            </p:cNvSpPr>
            <p:nvPr/>
          </p:nvSpPr>
          <p:spPr bwMode="auto">
            <a:xfrm flipH="1">
              <a:off x="539750" y="1276350"/>
              <a:ext cx="3271838" cy="33829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 flipH="1">
              <a:off x="539750" y="1276350"/>
              <a:ext cx="3271838" cy="3382963"/>
            </a:xfrm>
            <a:custGeom>
              <a:avLst/>
              <a:gdLst>
                <a:gd name="T0" fmla="*/ 1849 w 2061"/>
                <a:gd name="T1" fmla="*/ 2131 h 2131"/>
                <a:gd name="T2" fmla="*/ 1891 w 2061"/>
                <a:gd name="T3" fmla="*/ 2127 h 2131"/>
                <a:gd name="T4" fmla="*/ 1931 w 2061"/>
                <a:gd name="T5" fmla="*/ 2112 h 2131"/>
                <a:gd name="T6" fmla="*/ 1969 w 2061"/>
                <a:gd name="T7" fmla="*/ 2089 h 2131"/>
                <a:gd name="T8" fmla="*/ 2000 w 2061"/>
                <a:gd name="T9" fmla="*/ 2058 h 2131"/>
                <a:gd name="T10" fmla="*/ 2025 w 2061"/>
                <a:gd name="T11" fmla="*/ 2022 h 2131"/>
                <a:gd name="T12" fmla="*/ 2044 w 2061"/>
                <a:gd name="T13" fmla="*/ 1980 h 2131"/>
                <a:gd name="T14" fmla="*/ 2057 w 2061"/>
                <a:gd name="T15" fmla="*/ 1934 h 2131"/>
                <a:gd name="T16" fmla="*/ 2061 w 2061"/>
                <a:gd name="T17" fmla="*/ 1884 h 2131"/>
                <a:gd name="T18" fmla="*/ 2061 w 2061"/>
                <a:gd name="T19" fmla="*/ 245 h 2131"/>
                <a:gd name="T20" fmla="*/ 2057 w 2061"/>
                <a:gd name="T21" fmla="*/ 195 h 2131"/>
                <a:gd name="T22" fmla="*/ 2044 w 2061"/>
                <a:gd name="T23" fmla="*/ 149 h 2131"/>
                <a:gd name="T24" fmla="*/ 2025 w 2061"/>
                <a:gd name="T25" fmla="*/ 107 h 2131"/>
                <a:gd name="T26" fmla="*/ 2000 w 2061"/>
                <a:gd name="T27" fmla="*/ 71 h 2131"/>
                <a:gd name="T28" fmla="*/ 1969 w 2061"/>
                <a:gd name="T29" fmla="*/ 42 h 2131"/>
                <a:gd name="T30" fmla="*/ 1931 w 2061"/>
                <a:gd name="T31" fmla="*/ 19 h 2131"/>
                <a:gd name="T32" fmla="*/ 1891 w 2061"/>
                <a:gd name="T33" fmla="*/ 4 h 2131"/>
                <a:gd name="T34" fmla="*/ 1849 w 2061"/>
                <a:gd name="T35" fmla="*/ 0 h 2131"/>
                <a:gd name="T36" fmla="*/ 212 w 2061"/>
                <a:gd name="T37" fmla="*/ 0 h 2131"/>
                <a:gd name="T38" fmla="*/ 170 w 2061"/>
                <a:gd name="T39" fmla="*/ 4 h 2131"/>
                <a:gd name="T40" fmla="*/ 130 w 2061"/>
                <a:gd name="T41" fmla="*/ 19 h 2131"/>
                <a:gd name="T42" fmla="*/ 92 w 2061"/>
                <a:gd name="T43" fmla="*/ 42 h 2131"/>
                <a:gd name="T44" fmla="*/ 63 w 2061"/>
                <a:gd name="T45" fmla="*/ 71 h 2131"/>
                <a:gd name="T46" fmla="*/ 36 w 2061"/>
                <a:gd name="T47" fmla="*/ 107 h 2131"/>
                <a:gd name="T48" fmla="*/ 17 w 2061"/>
                <a:gd name="T49" fmla="*/ 149 h 2131"/>
                <a:gd name="T50" fmla="*/ 4 w 2061"/>
                <a:gd name="T51" fmla="*/ 195 h 2131"/>
                <a:gd name="T52" fmla="*/ 0 w 2061"/>
                <a:gd name="T53" fmla="*/ 245 h 2131"/>
                <a:gd name="T54" fmla="*/ 0 w 2061"/>
                <a:gd name="T55" fmla="*/ 1884 h 2131"/>
                <a:gd name="T56" fmla="*/ 4 w 2061"/>
                <a:gd name="T57" fmla="*/ 1934 h 2131"/>
                <a:gd name="T58" fmla="*/ 17 w 2061"/>
                <a:gd name="T59" fmla="*/ 1980 h 2131"/>
                <a:gd name="T60" fmla="*/ 36 w 2061"/>
                <a:gd name="T61" fmla="*/ 2022 h 2131"/>
                <a:gd name="T62" fmla="*/ 63 w 2061"/>
                <a:gd name="T63" fmla="*/ 2058 h 2131"/>
                <a:gd name="T64" fmla="*/ 92 w 2061"/>
                <a:gd name="T65" fmla="*/ 2089 h 2131"/>
                <a:gd name="T66" fmla="*/ 130 w 2061"/>
                <a:gd name="T67" fmla="*/ 2112 h 2131"/>
                <a:gd name="T68" fmla="*/ 170 w 2061"/>
                <a:gd name="T69" fmla="*/ 2127 h 2131"/>
                <a:gd name="T70" fmla="*/ 212 w 2061"/>
                <a:gd name="T71" fmla="*/ 2131 h 2131"/>
                <a:gd name="T72" fmla="*/ 1849 w 2061"/>
                <a:gd name="T73" fmla="*/ 2131 h 2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061" h="2131">
                  <a:moveTo>
                    <a:pt x="1849" y="2131"/>
                  </a:moveTo>
                  <a:lnTo>
                    <a:pt x="1891" y="2127"/>
                  </a:lnTo>
                  <a:lnTo>
                    <a:pt x="1931" y="2112"/>
                  </a:lnTo>
                  <a:lnTo>
                    <a:pt x="1969" y="2089"/>
                  </a:lnTo>
                  <a:lnTo>
                    <a:pt x="2000" y="2058"/>
                  </a:lnTo>
                  <a:lnTo>
                    <a:pt x="2025" y="2022"/>
                  </a:lnTo>
                  <a:lnTo>
                    <a:pt x="2044" y="1980"/>
                  </a:lnTo>
                  <a:lnTo>
                    <a:pt x="2057" y="1934"/>
                  </a:lnTo>
                  <a:lnTo>
                    <a:pt x="2061" y="1884"/>
                  </a:lnTo>
                  <a:lnTo>
                    <a:pt x="2061" y="245"/>
                  </a:lnTo>
                  <a:lnTo>
                    <a:pt x="2057" y="195"/>
                  </a:lnTo>
                  <a:lnTo>
                    <a:pt x="2044" y="149"/>
                  </a:lnTo>
                  <a:lnTo>
                    <a:pt x="2025" y="107"/>
                  </a:lnTo>
                  <a:lnTo>
                    <a:pt x="2000" y="71"/>
                  </a:lnTo>
                  <a:lnTo>
                    <a:pt x="1969" y="42"/>
                  </a:lnTo>
                  <a:lnTo>
                    <a:pt x="1931" y="19"/>
                  </a:lnTo>
                  <a:lnTo>
                    <a:pt x="1891" y="4"/>
                  </a:lnTo>
                  <a:lnTo>
                    <a:pt x="1849" y="0"/>
                  </a:lnTo>
                  <a:lnTo>
                    <a:pt x="212" y="0"/>
                  </a:lnTo>
                  <a:lnTo>
                    <a:pt x="170" y="4"/>
                  </a:lnTo>
                  <a:lnTo>
                    <a:pt x="130" y="19"/>
                  </a:lnTo>
                  <a:lnTo>
                    <a:pt x="92" y="42"/>
                  </a:lnTo>
                  <a:lnTo>
                    <a:pt x="63" y="71"/>
                  </a:lnTo>
                  <a:lnTo>
                    <a:pt x="36" y="107"/>
                  </a:lnTo>
                  <a:lnTo>
                    <a:pt x="17" y="149"/>
                  </a:lnTo>
                  <a:lnTo>
                    <a:pt x="4" y="195"/>
                  </a:lnTo>
                  <a:lnTo>
                    <a:pt x="0" y="245"/>
                  </a:lnTo>
                  <a:lnTo>
                    <a:pt x="0" y="1884"/>
                  </a:lnTo>
                  <a:lnTo>
                    <a:pt x="4" y="1934"/>
                  </a:lnTo>
                  <a:lnTo>
                    <a:pt x="17" y="1980"/>
                  </a:lnTo>
                  <a:lnTo>
                    <a:pt x="36" y="2022"/>
                  </a:lnTo>
                  <a:lnTo>
                    <a:pt x="63" y="2058"/>
                  </a:lnTo>
                  <a:lnTo>
                    <a:pt x="92" y="2089"/>
                  </a:lnTo>
                  <a:lnTo>
                    <a:pt x="130" y="2112"/>
                  </a:lnTo>
                  <a:lnTo>
                    <a:pt x="170" y="2127"/>
                  </a:lnTo>
                  <a:lnTo>
                    <a:pt x="212" y="2131"/>
                  </a:lnTo>
                  <a:lnTo>
                    <a:pt x="1849" y="2131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 flipH="1">
              <a:off x="3136900" y="2755900"/>
              <a:ext cx="139700" cy="88900"/>
            </a:xfrm>
            <a:custGeom>
              <a:avLst/>
              <a:gdLst>
                <a:gd name="T0" fmla="*/ 88 w 88"/>
                <a:gd name="T1" fmla="*/ 48 h 56"/>
                <a:gd name="T2" fmla="*/ 84 w 88"/>
                <a:gd name="T3" fmla="*/ 0 h 56"/>
                <a:gd name="T4" fmla="*/ 0 w 88"/>
                <a:gd name="T5" fmla="*/ 6 h 56"/>
                <a:gd name="T6" fmla="*/ 4 w 88"/>
                <a:gd name="T7" fmla="*/ 56 h 56"/>
                <a:gd name="T8" fmla="*/ 88 w 88"/>
                <a:gd name="T9" fmla="*/ 48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8" h="56">
                  <a:moveTo>
                    <a:pt x="88" y="48"/>
                  </a:moveTo>
                  <a:lnTo>
                    <a:pt x="84" y="0"/>
                  </a:lnTo>
                  <a:lnTo>
                    <a:pt x="0" y="6"/>
                  </a:lnTo>
                  <a:lnTo>
                    <a:pt x="4" y="56"/>
                  </a:lnTo>
                  <a:lnTo>
                    <a:pt x="88" y="4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7"/>
            <p:cNvSpPr>
              <a:spLocks/>
            </p:cNvSpPr>
            <p:nvPr/>
          </p:nvSpPr>
          <p:spPr bwMode="auto">
            <a:xfrm flipH="1">
              <a:off x="3382963" y="2774950"/>
              <a:ext cx="139700" cy="87313"/>
            </a:xfrm>
            <a:custGeom>
              <a:avLst/>
              <a:gdLst>
                <a:gd name="T0" fmla="*/ 88 w 88"/>
                <a:gd name="T1" fmla="*/ 48 h 55"/>
                <a:gd name="T2" fmla="*/ 86 w 88"/>
                <a:gd name="T3" fmla="*/ 0 h 55"/>
                <a:gd name="T4" fmla="*/ 0 w 88"/>
                <a:gd name="T5" fmla="*/ 6 h 55"/>
                <a:gd name="T6" fmla="*/ 4 w 88"/>
                <a:gd name="T7" fmla="*/ 55 h 55"/>
                <a:gd name="T8" fmla="*/ 88 w 88"/>
                <a:gd name="T9" fmla="*/ 4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8" h="55">
                  <a:moveTo>
                    <a:pt x="88" y="48"/>
                  </a:moveTo>
                  <a:lnTo>
                    <a:pt x="86" y="0"/>
                  </a:lnTo>
                  <a:lnTo>
                    <a:pt x="0" y="6"/>
                  </a:lnTo>
                  <a:lnTo>
                    <a:pt x="4" y="55"/>
                  </a:lnTo>
                  <a:lnTo>
                    <a:pt x="88" y="4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8"/>
            <p:cNvSpPr>
              <a:spLocks/>
            </p:cNvSpPr>
            <p:nvPr/>
          </p:nvSpPr>
          <p:spPr bwMode="auto">
            <a:xfrm flipH="1">
              <a:off x="3033713" y="2449513"/>
              <a:ext cx="149225" cy="152400"/>
            </a:xfrm>
            <a:custGeom>
              <a:avLst/>
              <a:gdLst>
                <a:gd name="T0" fmla="*/ 56 w 94"/>
                <a:gd name="T1" fmla="*/ 96 h 96"/>
                <a:gd name="T2" fmla="*/ 94 w 94"/>
                <a:gd name="T3" fmla="*/ 63 h 96"/>
                <a:gd name="T4" fmla="*/ 38 w 94"/>
                <a:gd name="T5" fmla="*/ 0 h 96"/>
                <a:gd name="T6" fmla="*/ 0 w 94"/>
                <a:gd name="T7" fmla="*/ 33 h 96"/>
                <a:gd name="T8" fmla="*/ 56 w 94"/>
                <a:gd name="T9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96">
                  <a:moveTo>
                    <a:pt x="56" y="96"/>
                  </a:moveTo>
                  <a:lnTo>
                    <a:pt x="94" y="63"/>
                  </a:lnTo>
                  <a:lnTo>
                    <a:pt x="38" y="0"/>
                  </a:lnTo>
                  <a:lnTo>
                    <a:pt x="0" y="33"/>
                  </a:lnTo>
                  <a:lnTo>
                    <a:pt x="56" y="9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9"/>
            <p:cNvSpPr>
              <a:spLocks/>
            </p:cNvSpPr>
            <p:nvPr/>
          </p:nvSpPr>
          <p:spPr bwMode="auto">
            <a:xfrm flipH="1">
              <a:off x="3200400" y="2266950"/>
              <a:ext cx="149225" cy="152400"/>
            </a:xfrm>
            <a:custGeom>
              <a:avLst/>
              <a:gdLst>
                <a:gd name="T0" fmla="*/ 59 w 94"/>
                <a:gd name="T1" fmla="*/ 96 h 96"/>
                <a:gd name="T2" fmla="*/ 94 w 94"/>
                <a:gd name="T3" fmla="*/ 63 h 96"/>
                <a:gd name="T4" fmla="*/ 38 w 94"/>
                <a:gd name="T5" fmla="*/ 0 h 96"/>
                <a:gd name="T6" fmla="*/ 0 w 94"/>
                <a:gd name="T7" fmla="*/ 33 h 96"/>
                <a:gd name="T8" fmla="*/ 59 w 94"/>
                <a:gd name="T9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96">
                  <a:moveTo>
                    <a:pt x="59" y="96"/>
                  </a:moveTo>
                  <a:lnTo>
                    <a:pt x="94" y="63"/>
                  </a:lnTo>
                  <a:lnTo>
                    <a:pt x="38" y="0"/>
                  </a:lnTo>
                  <a:lnTo>
                    <a:pt x="0" y="33"/>
                  </a:lnTo>
                  <a:lnTo>
                    <a:pt x="59" y="9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0"/>
            <p:cNvSpPr>
              <a:spLocks/>
            </p:cNvSpPr>
            <p:nvPr/>
          </p:nvSpPr>
          <p:spPr bwMode="auto">
            <a:xfrm flipH="1">
              <a:off x="3049587" y="2981325"/>
              <a:ext cx="153988" cy="149225"/>
            </a:xfrm>
            <a:custGeom>
              <a:avLst/>
              <a:gdLst>
                <a:gd name="T0" fmla="*/ 97 w 97"/>
                <a:gd name="T1" fmla="*/ 38 h 94"/>
                <a:gd name="T2" fmla="*/ 63 w 97"/>
                <a:gd name="T3" fmla="*/ 0 h 94"/>
                <a:gd name="T4" fmla="*/ 0 w 97"/>
                <a:gd name="T5" fmla="*/ 56 h 94"/>
                <a:gd name="T6" fmla="*/ 34 w 97"/>
                <a:gd name="T7" fmla="*/ 94 h 94"/>
                <a:gd name="T8" fmla="*/ 97 w 97"/>
                <a:gd name="T9" fmla="*/ 38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94">
                  <a:moveTo>
                    <a:pt x="97" y="38"/>
                  </a:moveTo>
                  <a:lnTo>
                    <a:pt x="63" y="0"/>
                  </a:lnTo>
                  <a:lnTo>
                    <a:pt x="0" y="56"/>
                  </a:lnTo>
                  <a:lnTo>
                    <a:pt x="34" y="94"/>
                  </a:lnTo>
                  <a:lnTo>
                    <a:pt x="97" y="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1"/>
            <p:cNvSpPr>
              <a:spLocks/>
            </p:cNvSpPr>
            <p:nvPr/>
          </p:nvSpPr>
          <p:spPr bwMode="auto">
            <a:xfrm flipH="1">
              <a:off x="3228975" y="3148013"/>
              <a:ext cx="153988" cy="149225"/>
            </a:xfrm>
            <a:custGeom>
              <a:avLst/>
              <a:gdLst>
                <a:gd name="T0" fmla="*/ 97 w 97"/>
                <a:gd name="T1" fmla="*/ 35 h 94"/>
                <a:gd name="T2" fmla="*/ 63 w 97"/>
                <a:gd name="T3" fmla="*/ 0 h 94"/>
                <a:gd name="T4" fmla="*/ 0 w 97"/>
                <a:gd name="T5" fmla="*/ 56 h 94"/>
                <a:gd name="T6" fmla="*/ 34 w 97"/>
                <a:gd name="T7" fmla="*/ 94 h 94"/>
                <a:gd name="T8" fmla="*/ 97 w 97"/>
                <a:gd name="T9" fmla="*/ 35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94">
                  <a:moveTo>
                    <a:pt x="97" y="35"/>
                  </a:moveTo>
                  <a:lnTo>
                    <a:pt x="63" y="0"/>
                  </a:lnTo>
                  <a:lnTo>
                    <a:pt x="0" y="56"/>
                  </a:lnTo>
                  <a:lnTo>
                    <a:pt x="34" y="94"/>
                  </a:lnTo>
                  <a:lnTo>
                    <a:pt x="97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2"/>
            <p:cNvSpPr>
              <a:spLocks/>
            </p:cNvSpPr>
            <p:nvPr/>
          </p:nvSpPr>
          <p:spPr bwMode="auto">
            <a:xfrm flipH="1">
              <a:off x="1150938" y="1787525"/>
              <a:ext cx="1619250" cy="2214563"/>
            </a:xfrm>
            <a:custGeom>
              <a:avLst/>
              <a:gdLst>
                <a:gd name="T0" fmla="*/ 990 w 1020"/>
                <a:gd name="T1" fmla="*/ 0 h 1395"/>
                <a:gd name="T2" fmla="*/ 0 w 1020"/>
                <a:gd name="T3" fmla="*/ 0 h 1395"/>
                <a:gd name="T4" fmla="*/ 0 w 1020"/>
                <a:gd name="T5" fmla="*/ 1395 h 1395"/>
                <a:gd name="T6" fmla="*/ 1020 w 1020"/>
                <a:gd name="T7" fmla="*/ 1395 h 1395"/>
                <a:gd name="T8" fmla="*/ 1020 w 1020"/>
                <a:gd name="T9" fmla="*/ 0 h 1395"/>
                <a:gd name="T10" fmla="*/ 990 w 1020"/>
                <a:gd name="T11" fmla="*/ 0 h 13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20" h="1395">
                  <a:moveTo>
                    <a:pt x="990" y="0"/>
                  </a:moveTo>
                  <a:lnTo>
                    <a:pt x="0" y="0"/>
                  </a:lnTo>
                  <a:lnTo>
                    <a:pt x="0" y="1395"/>
                  </a:lnTo>
                  <a:lnTo>
                    <a:pt x="1020" y="1395"/>
                  </a:lnTo>
                  <a:lnTo>
                    <a:pt x="1020" y="0"/>
                  </a:lnTo>
                  <a:lnTo>
                    <a:pt x="990" y="0"/>
                  </a:lnTo>
                  <a:close/>
                </a:path>
              </a:pathLst>
            </a:custGeom>
            <a:solidFill>
              <a:schemeClr val="bg1"/>
            </a:solidFill>
            <a:ln w="57150">
              <a:solidFill>
                <a:schemeClr val="tx1">
                  <a:lumMod val="50000"/>
                </a:schemeClr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3"/>
            <p:cNvSpPr>
              <a:spLocks/>
            </p:cNvSpPr>
            <p:nvPr/>
          </p:nvSpPr>
          <p:spPr bwMode="auto">
            <a:xfrm flipH="1">
              <a:off x="1150938" y="1778000"/>
              <a:ext cx="1250950" cy="2608263"/>
            </a:xfrm>
            <a:custGeom>
              <a:avLst/>
              <a:gdLst>
                <a:gd name="T0" fmla="*/ 750 w 788"/>
                <a:gd name="T1" fmla="*/ 13 h 1643"/>
                <a:gd name="T2" fmla="*/ 0 w 788"/>
                <a:gd name="T3" fmla="*/ 245 h 1643"/>
                <a:gd name="T4" fmla="*/ 0 w 788"/>
                <a:gd name="T5" fmla="*/ 1643 h 1643"/>
                <a:gd name="T6" fmla="*/ 788 w 788"/>
                <a:gd name="T7" fmla="*/ 1401 h 1643"/>
                <a:gd name="T8" fmla="*/ 788 w 788"/>
                <a:gd name="T9" fmla="*/ 0 h 1643"/>
                <a:gd name="T10" fmla="*/ 750 w 788"/>
                <a:gd name="T11" fmla="*/ 13 h 16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88" h="1643">
                  <a:moveTo>
                    <a:pt x="750" y="13"/>
                  </a:moveTo>
                  <a:lnTo>
                    <a:pt x="0" y="245"/>
                  </a:lnTo>
                  <a:lnTo>
                    <a:pt x="0" y="1643"/>
                  </a:lnTo>
                  <a:lnTo>
                    <a:pt x="788" y="1401"/>
                  </a:lnTo>
                  <a:lnTo>
                    <a:pt x="788" y="0"/>
                  </a:lnTo>
                  <a:lnTo>
                    <a:pt x="750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4"/>
            <p:cNvSpPr>
              <a:spLocks/>
            </p:cNvSpPr>
            <p:nvPr/>
          </p:nvSpPr>
          <p:spPr bwMode="auto">
            <a:xfrm flipH="1">
              <a:off x="1244600" y="1905000"/>
              <a:ext cx="1063625" cy="2359025"/>
            </a:xfrm>
            <a:custGeom>
              <a:avLst/>
              <a:gdLst>
                <a:gd name="T0" fmla="*/ 670 w 670"/>
                <a:gd name="T1" fmla="*/ 0 h 1486"/>
                <a:gd name="T2" fmla="*/ 670 w 670"/>
                <a:gd name="T3" fmla="*/ 224 h 1486"/>
                <a:gd name="T4" fmla="*/ 670 w 670"/>
                <a:gd name="T5" fmla="*/ 651 h 1486"/>
                <a:gd name="T6" fmla="*/ 670 w 670"/>
                <a:gd name="T7" fmla="*/ 1071 h 1486"/>
                <a:gd name="T8" fmla="*/ 670 w 670"/>
                <a:gd name="T9" fmla="*/ 1277 h 1486"/>
                <a:gd name="T10" fmla="*/ 657 w 670"/>
                <a:gd name="T11" fmla="*/ 1281 h 1486"/>
                <a:gd name="T12" fmla="*/ 634 w 670"/>
                <a:gd name="T13" fmla="*/ 1287 h 1486"/>
                <a:gd name="T14" fmla="*/ 601 w 670"/>
                <a:gd name="T15" fmla="*/ 1297 h 1486"/>
                <a:gd name="T16" fmla="*/ 559 w 670"/>
                <a:gd name="T17" fmla="*/ 1310 h 1486"/>
                <a:gd name="T18" fmla="*/ 511 w 670"/>
                <a:gd name="T19" fmla="*/ 1325 h 1486"/>
                <a:gd name="T20" fmla="*/ 458 w 670"/>
                <a:gd name="T21" fmla="*/ 1341 h 1486"/>
                <a:gd name="T22" fmla="*/ 404 w 670"/>
                <a:gd name="T23" fmla="*/ 1360 h 1486"/>
                <a:gd name="T24" fmla="*/ 345 w 670"/>
                <a:gd name="T25" fmla="*/ 1377 h 1486"/>
                <a:gd name="T26" fmla="*/ 289 w 670"/>
                <a:gd name="T27" fmla="*/ 1396 h 1486"/>
                <a:gd name="T28" fmla="*/ 230 w 670"/>
                <a:gd name="T29" fmla="*/ 1413 h 1486"/>
                <a:gd name="T30" fmla="*/ 178 w 670"/>
                <a:gd name="T31" fmla="*/ 1429 h 1486"/>
                <a:gd name="T32" fmla="*/ 127 w 670"/>
                <a:gd name="T33" fmla="*/ 1446 h 1486"/>
                <a:gd name="T34" fmla="*/ 84 w 670"/>
                <a:gd name="T35" fmla="*/ 1459 h 1486"/>
                <a:gd name="T36" fmla="*/ 46 w 670"/>
                <a:gd name="T37" fmla="*/ 1471 h 1486"/>
                <a:gd name="T38" fmla="*/ 19 w 670"/>
                <a:gd name="T39" fmla="*/ 1480 h 1486"/>
                <a:gd name="T40" fmla="*/ 0 w 670"/>
                <a:gd name="T41" fmla="*/ 1486 h 1486"/>
                <a:gd name="T42" fmla="*/ 0 w 670"/>
                <a:gd name="T43" fmla="*/ 1262 h 1486"/>
                <a:gd name="T44" fmla="*/ 0 w 670"/>
                <a:gd name="T45" fmla="*/ 835 h 1486"/>
                <a:gd name="T46" fmla="*/ 0 w 670"/>
                <a:gd name="T47" fmla="*/ 414 h 1486"/>
                <a:gd name="T48" fmla="*/ 0 w 670"/>
                <a:gd name="T49" fmla="*/ 209 h 1486"/>
                <a:gd name="T50" fmla="*/ 12 w 670"/>
                <a:gd name="T51" fmla="*/ 205 h 1486"/>
                <a:gd name="T52" fmla="*/ 35 w 670"/>
                <a:gd name="T53" fmla="*/ 196 h 1486"/>
                <a:gd name="T54" fmla="*/ 69 w 670"/>
                <a:gd name="T55" fmla="*/ 186 h 1486"/>
                <a:gd name="T56" fmla="*/ 111 w 670"/>
                <a:gd name="T57" fmla="*/ 173 h 1486"/>
                <a:gd name="T58" fmla="*/ 159 w 670"/>
                <a:gd name="T59" fmla="*/ 159 h 1486"/>
                <a:gd name="T60" fmla="*/ 211 w 670"/>
                <a:gd name="T61" fmla="*/ 142 h 1486"/>
                <a:gd name="T62" fmla="*/ 266 w 670"/>
                <a:gd name="T63" fmla="*/ 125 h 1486"/>
                <a:gd name="T64" fmla="*/ 324 w 670"/>
                <a:gd name="T65" fmla="*/ 106 h 1486"/>
                <a:gd name="T66" fmla="*/ 381 w 670"/>
                <a:gd name="T67" fmla="*/ 90 h 1486"/>
                <a:gd name="T68" fmla="*/ 440 w 670"/>
                <a:gd name="T69" fmla="*/ 71 h 1486"/>
                <a:gd name="T70" fmla="*/ 492 w 670"/>
                <a:gd name="T71" fmla="*/ 54 h 1486"/>
                <a:gd name="T72" fmla="*/ 542 w 670"/>
                <a:gd name="T73" fmla="*/ 39 h 1486"/>
                <a:gd name="T74" fmla="*/ 586 w 670"/>
                <a:gd name="T75" fmla="*/ 25 h 1486"/>
                <a:gd name="T76" fmla="*/ 624 w 670"/>
                <a:gd name="T77" fmla="*/ 14 h 1486"/>
                <a:gd name="T78" fmla="*/ 651 w 670"/>
                <a:gd name="T79" fmla="*/ 6 h 1486"/>
                <a:gd name="T80" fmla="*/ 670 w 670"/>
                <a:gd name="T81" fmla="*/ 0 h 1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70" h="1486">
                  <a:moveTo>
                    <a:pt x="670" y="0"/>
                  </a:moveTo>
                  <a:lnTo>
                    <a:pt x="670" y="224"/>
                  </a:lnTo>
                  <a:lnTo>
                    <a:pt x="670" y="651"/>
                  </a:lnTo>
                  <a:lnTo>
                    <a:pt x="670" y="1071"/>
                  </a:lnTo>
                  <a:lnTo>
                    <a:pt x="670" y="1277"/>
                  </a:lnTo>
                  <a:lnTo>
                    <a:pt x="657" y="1281"/>
                  </a:lnTo>
                  <a:lnTo>
                    <a:pt x="634" y="1287"/>
                  </a:lnTo>
                  <a:lnTo>
                    <a:pt x="601" y="1297"/>
                  </a:lnTo>
                  <a:lnTo>
                    <a:pt x="559" y="1310"/>
                  </a:lnTo>
                  <a:lnTo>
                    <a:pt x="511" y="1325"/>
                  </a:lnTo>
                  <a:lnTo>
                    <a:pt x="458" y="1341"/>
                  </a:lnTo>
                  <a:lnTo>
                    <a:pt x="404" y="1360"/>
                  </a:lnTo>
                  <a:lnTo>
                    <a:pt x="345" y="1377"/>
                  </a:lnTo>
                  <a:lnTo>
                    <a:pt x="289" y="1396"/>
                  </a:lnTo>
                  <a:lnTo>
                    <a:pt x="230" y="1413"/>
                  </a:lnTo>
                  <a:lnTo>
                    <a:pt x="178" y="1429"/>
                  </a:lnTo>
                  <a:lnTo>
                    <a:pt x="127" y="1446"/>
                  </a:lnTo>
                  <a:lnTo>
                    <a:pt x="84" y="1459"/>
                  </a:lnTo>
                  <a:lnTo>
                    <a:pt x="46" y="1471"/>
                  </a:lnTo>
                  <a:lnTo>
                    <a:pt x="19" y="1480"/>
                  </a:lnTo>
                  <a:lnTo>
                    <a:pt x="0" y="1486"/>
                  </a:lnTo>
                  <a:lnTo>
                    <a:pt x="0" y="1262"/>
                  </a:lnTo>
                  <a:lnTo>
                    <a:pt x="0" y="835"/>
                  </a:lnTo>
                  <a:lnTo>
                    <a:pt x="0" y="414"/>
                  </a:lnTo>
                  <a:lnTo>
                    <a:pt x="0" y="209"/>
                  </a:lnTo>
                  <a:lnTo>
                    <a:pt x="12" y="205"/>
                  </a:lnTo>
                  <a:lnTo>
                    <a:pt x="35" y="196"/>
                  </a:lnTo>
                  <a:lnTo>
                    <a:pt x="69" y="186"/>
                  </a:lnTo>
                  <a:lnTo>
                    <a:pt x="111" y="173"/>
                  </a:lnTo>
                  <a:lnTo>
                    <a:pt x="159" y="159"/>
                  </a:lnTo>
                  <a:lnTo>
                    <a:pt x="211" y="142"/>
                  </a:lnTo>
                  <a:lnTo>
                    <a:pt x="266" y="125"/>
                  </a:lnTo>
                  <a:lnTo>
                    <a:pt x="324" y="106"/>
                  </a:lnTo>
                  <a:lnTo>
                    <a:pt x="381" y="90"/>
                  </a:lnTo>
                  <a:lnTo>
                    <a:pt x="440" y="71"/>
                  </a:lnTo>
                  <a:lnTo>
                    <a:pt x="492" y="54"/>
                  </a:lnTo>
                  <a:lnTo>
                    <a:pt x="542" y="39"/>
                  </a:lnTo>
                  <a:lnTo>
                    <a:pt x="586" y="25"/>
                  </a:lnTo>
                  <a:lnTo>
                    <a:pt x="624" y="14"/>
                  </a:lnTo>
                  <a:lnTo>
                    <a:pt x="651" y="6"/>
                  </a:lnTo>
                  <a:lnTo>
                    <a:pt x="67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5"/>
            <p:cNvSpPr>
              <a:spLocks/>
            </p:cNvSpPr>
            <p:nvPr/>
          </p:nvSpPr>
          <p:spPr bwMode="auto">
            <a:xfrm flipH="1">
              <a:off x="1377950" y="2187575"/>
              <a:ext cx="741363" cy="960438"/>
            </a:xfrm>
            <a:custGeom>
              <a:avLst/>
              <a:gdLst>
                <a:gd name="T0" fmla="*/ 438 w 467"/>
                <a:gd name="T1" fmla="*/ 10 h 605"/>
                <a:gd name="T2" fmla="*/ 0 w 467"/>
                <a:gd name="T3" fmla="*/ 161 h 605"/>
                <a:gd name="T4" fmla="*/ 0 w 467"/>
                <a:gd name="T5" fmla="*/ 605 h 605"/>
                <a:gd name="T6" fmla="*/ 467 w 467"/>
                <a:gd name="T7" fmla="*/ 443 h 605"/>
                <a:gd name="T8" fmla="*/ 467 w 467"/>
                <a:gd name="T9" fmla="*/ 0 h 605"/>
                <a:gd name="T10" fmla="*/ 438 w 467"/>
                <a:gd name="T11" fmla="*/ 10 h 6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7" h="605">
                  <a:moveTo>
                    <a:pt x="438" y="10"/>
                  </a:moveTo>
                  <a:lnTo>
                    <a:pt x="0" y="161"/>
                  </a:lnTo>
                  <a:lnTo>
                    <a:pt x="0" y="605"/>
                  </a:lnTo>
                  <a:lnTo>
                    <a:pt x="467" y="443"/>
                  </a:lnTo>
                  <a:lnTo>
                    <a:pt x="467" y="0"/>
                  </a:lnTo>
                  <a:lnTo>
                    <a:pt x="43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6"/>
            <p:cNvSpPr>
              <a:spLocks/>
            </p:cNvSpPr>
            <p:nvPr/>
          </p:nvSpPr>
          <p:spPr bwMode="auto">
            <a:xfrm flipH="1">
              <a:off x="1447800" y="2282825"/>
              <a:ext cx="601663" cy="768350"/>
            </a:xfrm>
            <a:custGeom>
              <a:avLst/>
              <a:gdLst>
                <a:gd name="T0" fmla="*/ 379 w 379"/>
                <a:gd name="T1" fmla="*/ 0 h 484"/>
                <a:gd name="T2" fmla="*/ 379 w 379"/>
                <a:gd name="T3" fmla="*/ 74 h 484"/>
                <a:gd name="T4" fmla="*/ 379 w 379"/>
                <a:gd name="T5" fmla="*/ 187 h 484"/>
                <a:gd name="T6" fmla="*/ 379 w 379"/>
                <a:gd name="T7" fmla="*/ 293 h 484"/>
                <a:gd name="T8" fmla="*/ 379 w 379"/>
                <a:gd name="T9" fmla="*/ 354 h 484"/>
                <a:gd name="T10" fmla="*/ 371 w 379"/>
                <a:gd name="T11" fmla="*/ 356 h 484"/>
                <a:gd name="T12" fmla="*/ 358 w 379"/>
                <a:gd name="T13" fmla="*/ 360 h 484"/>
                <a:gd name="T14" fmla="*/ 339 w 379"/>
                <a:gd name="T15" fmla="*/ 369 h 484"/>
                <a:gd name="T16" fmla="*/ 316 w 379"/>
                <a:gd name="T17" fmla="*/ 375 h 484"/>
                <a:gd name="T18" fmla="*/ 291 w 379"/>
                <a:gd name="T19" fmla="*/ 385 h 484"/>
                <a:gd name="T20" fmla="*/ 262 w 379"/>
                <a:gd name="T21" fmla="*/ 394 h 484"/>
                <a:gd name="T22" fmla="*/ 230 w 379"/>
                <a:gd name="T23" fmla="*/ 404 h 484"/>
                <a:gd name="T24" fmla="*/ 199 w 379"/>
                <a:gd name="T25" fmla="*/ 415 h 484"/>
                <a:gd name="T26" fmla="*/ 168 w 379"/>
                <a:gd name="T27" fmla="*/ 427 h 484"/>
                <a:gd name="T28" fmla="*/ 134 w 379"/>
                <a:gd name="T29" fmla="*/ 438 h 484"/>
                <a:gd name="T30" fmla="*/ 105 w 379"/>
                <a:gd name="T31" fmla="*/ 448 h 484"/>
                <a:gd name="T32" fmla="*/ 75 w 379"/>
                <a:gd name="T33" fmla="*/ 457 h 484"/>
                <a:gd name="T34" fmla="*/ 50 w 379"/>
                <a:gd name="T35" fmla="*/ 467 h 484"/>
                <a:gd name="T36" fmla="*/ 29 w 379"/>
                <a:gd name="T37" fmla="*/ 473 h 484"/>
                <a:gd name="T38" fmla="*/ 13 w 379"/>
                <a:gd name="T39" fmla="*/ 480 h 484"/>
                <a:gd name="T40" fmla="*/ 0 w 379"/>
                <a:gd name="T41" fmla="*/ 484 h 484"/>
                <a:gd name="T42" fmla="*/ 0 w 379"/>
                <a:gd name="T43" fmla="*/ 411 h 484"/>
                <a:gd name="T44" fmla="*/ 0 w 379"/>
                <a:gd name="T45" fmla="*/ 298 h 484"/>
                <a:gd name="T46" fmla="*/ 0 w 379"/>
                <a:gd name="T47" fmla="*/ 191 h 484"/>
                <a:gd name="T48" fmla="*/ 0 w 379"/>
                <a:gd name="T49" fmla="*/ 132 h 484"/>
                <a:gd name="T50" fmla="*/ 8 w 379"/>
                <a:gd name="T51" fmla="*/ 130 h 484"/>
                <a:gd name="T52" fmla="*/ 21 w 379"/>
                <a:gd name="T53" fmla="*/ 124 h 484"/>
                <a:gd name="T54" fmla="*/ 40 w 379"/>
                <a:gd name="T55" fmla="*/ 118 h 484"/>
                <a:gd name="T56" fmla="*/ 63 w 379"/>
                <a:gd name="T57" fmla="*/ 109 h 484"/>
                <a:gd name="T58" fmla="*/ 90 w 379"/>
                <a:gd name="T59" fmla="*/ 101 h 484"/>
                <a:gd name="T60" fmla="*/ 119 w 379"/>
                <a:gd name="T61" fmla="*/ 90 h 484"/>
                <a:gd name="T62" fmla="*/ 149 w 379"/>
                <a:gd name="T63" fmla="*/ 80 h 484"/>
                <a:gd name="T64" fmla="*/ 182 w 379"/>
                <a:gd name="T65" fmla="*/ 69 h 484"/>
                <a:gd name="T66" fmla="*/ 214 w 379"/>
                <a:gd name="T67" fmla="*/ 57 h 484"/>
                <a:gd name="T68" fmla="*/ 245 w 379"/>
                <a:gd name="T69" fmla="*/ 46 h 484"/>
                <a:gd name="T70" fmla="*/ 277 w 379"/>
                <a:gd name="T71" fmla="*/ 36 h 484"/>
                <a:gd name="T72" fmla="*/ 304 w 379"/>
                <a:gd name="T73" fmla="*/ 27 h 484"/>
                <a:gd name="T74" fmla="*/ 329 w 379"/>
                <a:gd name="T75" fmla="*/ 17 h 484"/>
                <a:gd name="T76" fmla="*/ 350 w 379"/>
                <a:gd name="T77" fmla="*/ 11 h 484"/>
                <a:gd name="T78" fmla="*/ 367 w 379"/>
                <a:gd name="T79" fmla="*/ 4 h 484"/>
                <a:gd name="T80" fmla="*/ 379 w 379"/>
                <a:gd name="T81" fmla="*/ 0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9" h="484">
                  <a:moveTo>
                    <a:pt x="379" y="0"/>
                  </a:moveTo>
                  <a:lnTo>
                    <a:pt x="379" y="74"/>
                  </a:lnTo>
                  <a:lnTo>
                    <a:pt x="379" y="187"/>
                  </a:lnTo>
                  <a:lnTo>
                    <a:pt x="379" y="293"/>
                  </a:lnTo>
                  <a:lnTo>
                    <a:pt x="379" y="354"/>
                  </a:lnTo>
                  <a:lnTo>
                    <a:pt x="371" y="356"/>
                  </a:lnTo>
                  <a:lnTo>
                    <a:pt x="358" y="360"/>
                  </a:lnTo>
                  <a:lnTo>
                    <a:pt x="339" y="369"/>
                  </a:lnTo>
                  <a:lnTo>
                    <a:pt x="316" y="375"/>
                  </a:lnTo>
                  <a:lnTo>
                    <a:pt x="291" y="385"/>
                  </a:lnTo>
                  <a:lnTo>
                    <a:pt x="262" y="394"/>
                  </a:lnTo>
                  <a:lnTo>
                    <a:pt x="230" y="404"/>
                  </a:lnTo>
                  <a:lnTo>
                    <a:pt x="199" y="415"/>
                  </a:lnTo>
                  <a:lnTo>
                    <a:pt x="168" y="427"/>
                  </a:lnTo>
                  <a:lnTo>
                    <a:pt x="134" y="438"/>
                  </a:lnTo>
                  <a:lnTo>
                    <a:pt x="105" y="448"/>
                  </a:lnTo>
                  <a:lnTo>
                    <a:pt x="75" y="457"/>
                  </a:lnTo>
                  <a:lnTo>
                    <a:pt x="50" y="467"/>
                  </a:lnTo>
                  <a:lnTo>
                    <a:pt x="29" y="473"/>
                  </a:lnTo>
                  <a:lnTo>
                    <a:pt x="13" y="480"/>
                  </a:lnTo>
                  <a:lnTo>
                    <a:pt x="0" y="484"/>
                  </a:lnTo>
                  <a:lnTo>
                    <a:pt x="0" y="411"/>
                  </a:lnTo>
                  <a:lnTo>
                    <a:pt x="0" y="298"/>
                  </a:lnTo>
                  <a:lnTo>
                    <a:pt x="0" y="191"/>
                  </a:lnTo>
                  <a:lnTo>
                    <a:pt x="0" y="132"/>
                  </a:lnTo>
                  <a:lnTo>
                    <a:pt x="8" y="130"/>
                  </a:lnTo>
                  <a:lnTo>
                    <a:pt x="21" y="124"/>
                  </a:lnTo>
                  <a:lnTo>
                    <a:pt x="40" y="118"/>
                  </a:lnTo>
                  <a:lnTo>
                    <a:pt x="63" y="109"/>
                  </a:lnTo>
                  <a:lnTo>
                    <a:pt x="90" y="101"/>
                  </a:lnTo>
                  <a:lnTo>
                    <a:pt x="119" y="90"/>
                  </a:lnTo>
                  <a:lnTo>
                    <a:pt x="149" y="80"/>
                  </a:lnTo>
                  <a:lnTo>
                    <a:pt x="182" y="69"/>
                  </a:lnTo>
                  <a:lnTo>
                    <a:pt x="214" y="57"/>
                  </a:lnTo>
                  <a:lnTo>
                    <a:pt x="245" y="46"/>
                  </a:lnTo>
                  <a:lnTo>
                    <a:pt x="277" y="36"/>
                  </a:lnTo>
                  <a:lnTo>
                    <a:pt x="304" y="27"/>
                  </a:lnTo>
                  <a:lnTo>
                    <a:pt x="329" y="17"/>
                  </a:lnTo>
                  <a:lnTo>
                    <a:pt x="350" y="11"/>
                  </a:lnTo>
                  <a:lnTo>
                    <a:pt x="367" y="4"/>
                  </a:lnTo>
                  <a:lnTo>
                    <a:pt x="37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7"/>
            <p:cNvSpPr>
              <a:spLocks/>
            </p:cNvSpPr>
            <p:nvPr/>
          </p:nvSpPr>
          <p:spPr bwMode="auto">
            <a:xfrm flipH="1">
              <a:off x="2025650" y="3340100"/>
              <a:ext cx="130175" cy="195263"/>
            </a:xfrm>
            <a:custGeom>
              <a:avLst/>
              <a:gdLst>
                <a:gd name="T0" fmla="*/ 82 w 82"/>
                <a:gd name="T1" fmla="*/ 61 h 123"/>
                <a:gd name="T2" fmla="*/ 78 w 82"/>
                <a:gd name="T3" fmla="*/ 86 h 123"/>
                <a:gd name="T4" fmla="*/ 69 w 82"/>
                <a:gd name="T5" fmla="*/ 105 h 123"/>
                <a:gd name="T6" fmla="*/ 57 w 82"/>
                <a:gd name="T7" fmla="*/ 119 h 123"/>
                <a:gd name="T8" fmla="*/ 42 w 82"/>
                <a:gd name="T9" fmla="*/ 123 h 123"/>
                <a:gd name="T10" fmla="*/ 25 w 82"/>
                <a:gd name="T11" fmla="*/ 119 h 123"/>
                <a:gd name="T12" fmla="*/ 13 w 82"/>
                <a:gd name="T13" fmla="*/ 105 h 123"/>
                <a:gd name="T14" fmla="*/ 4 w 82"/>
                <a:gd name="T15" fmla="*/ 86 h 123"/>
                <a:gd name="T16" fmla="*/ 0 w 82"/>
                <a:gd name="T17" fmla="*/ 61 h 123"/>
                <a:gd name="T18" fmla="*/ 4 w 82"/>
                <a:gd name="T19" fmla="*/ 38 h 123"/>
                <a:gd name="T20" fmla="*/ 13 w 82"/>
                <a:gd name="T21" fmla="*/ 17 h 123"/>
                <a:gd name="T22" fmla="*/ 25 w 82"/>
                <a:gd name="T23" fmla="*/ 4 h 123"/>
                <a:gd name="T24" fmla="*/ 42 w 82"/>
                <a:gd name="T25" fmla="*/ 0 h 123"/>
                <a:gd name="T26" fmla="*/ 57 w 82"/>
                <a:gd name="T27" fmla="*/ 4 h 123"/>
                <a:gd name="T28" fmla="*/ 69 w 82"/>
                <a:gd name="T29" fmla="*/ 17 h 123"/>
                <a:gd name="T30" fmla="*/ 78 w 82"/>
                <a:gd name="T31" fmla="*/ 38 h 123"/>
                <a:gd name="T32" fmla="*/ 82 w 82"/>
                <a:gd name="T33" fmla="*/ 6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2" h="123">
                  <a:moveTo>
                    <a:pt x="82" y="61"/>
                  </a:moveTo>
                  <a:lnTo>
                    <a:pt x="78" y="86"/>
                  </a:lnTo>
                  <a:lnTo>
                    <a:pt x="69" y="105"/>
                  </a:lnTo>
                  <a:lnTo>
                    <a:pt x="57" y="119"/>
                  </a:lnTo>
                  <a:lnTo>
                    <a:pt x="42" y="123"/>
                  </a:lnTo>
                  <a:lnTo>
                    <a:pt x="25" y="119"/>
                  </a:lnTo>
                  <a:lnTo>
                    <a:pt x="13" y="105"/>
                  </a:lnTo>
                  <a:lnTo>
                    <a:pt x="4" y="86"/>
                  </a:lnTo>
                  <a:lnTo>
                    <a:pt x="0" y="61"/>
                  </a:lnTo>
                  <a:lnTo>
                    <a:pt x="4" y="38"/>
                  </a:lnTo>
                  <a:lnTo>
                    <a:pt x="13" y="17"/>
                  </a:lnTo>
                  <a:lnTo>
                    <a:pt x="25" y="4"/>
                  </a:lnTo>
                  <a:lnTo>
                    <a:pt x="42" y="0"/>
                  </a:lnTo>
                  <a:lnTo>
                    <a:pt x="57" y="4"/>
                  </a:lnTo>
                  <a:lnTo>
                    <a:pt x="69" y="17"/>
                  </a:lnTo>
                  <a:lnTo>
                    <a:pt x="78" y="38"/>
                  </a:lnTo>
                  <a:lnTo>
                    <a:pt x="82" y="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cxnSp>
        <p:nvCxnSpPr>
          <p:cNvPr id="24" name="Přímá spojnice 23"/>
          <p:cNvCxnSpPr/>
          <p:nvPr/>
        </p:nvCxnSpPr>
        <p:spPr>
          <a:xfrm>
            <a:off x="1272878" y="3187637"/>
            <a:ext cx="974069" cy="300534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1568389" y="2844800"/>
            <a:ext cx="739836" cy="429989"/>
          </a:xfrm>
          <a:prstGeom prst="straightConnector1">
            <a:avLst/>
          </a:prstGeom>
          <a:ln w="38100">
            <a:solidFill>
              <a:srgbClr val="FF33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957938" y="2963755"/>
            <a:ext cx="739836" cy="429989"/>
          </a:xfrm>
          <a:prstGeom prst="straightConnector1">
            <a:avLst/>
          </a:prstGeom>
          <a:ln w="38100">
            <a:solidFill>
              <a:srgbClr val="FF33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261301" y="3491412"/>
            <a:ext cx="827974" cy="252433"/>
          </a:xfrm>
          <a:prstGeom prst="straightConnector1">
            <a:avLst/>
          </a:prstGeom>
          <a:ln w="38100">
            <a:solidFill>
              <a:srgbClr val="FF33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691680" y="2605396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01888" y="2590019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975209" y="3443786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176162181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5486"/>
            <a:ext cx="7924800" cy="857250"/>
          </a:xfrm>
        </p:spPr>
        <p:txBody>
          <a:bodyPr/>
          <a:lstStyle/>
          <a:p>
            <a:r>
              <a:rPr lang="cs-CZ" dirty="0" smtClean="0"/>
              <a:t>Velikost momentu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60130" y="1129850"/>
            <a:ext cx="4644516" cy="2233988"/>
          </a:xfrm>
        </p:spPr>
        <p:txBody>
          <a:bodyPr/>
          <a:lstStyle/>
          <a:p>
            <a:pPr marL="0" indent="0">
              <a:buNone/>
            </a:pPr>
            <a:r>
              <a:rPr lang="cs-CZ" sz="2400" i="1" dirty="0" smtClean="0"/>
              <a:t>d</a:t>
            </a:r>
            <a:r>
              <a:rPr lang="cs-CZ" sz="2400" dirty="0" smtClean="0"/>
              <a:t> – kolmá vzdálenost vektorové přímky síly od osy otáčení</a:t>
            </a:r>
            <a:br>
              <a:rPr lang="cs-CZ" sz="2400" dirty="0" smtClean="0"/>
            </a:br>
            <a:r>
              <a:rPr lang="cs-CZ" sz="2400" dirty="0" smtClean="0"/>
              <a:t>= rameno síly</a:t>
            </a:r>
          </a:p>
          <a:p>
            <a:pPr marL="0" indent="0">
              <a:buNone/>
            </a:pPr>
            <a:r>
              <a:rPr lang="cs-CZ" sz="2400" i="1" dirty="0" smtClean="0"/>
              <a:t>F</a:t>
            </a:r>
            <a:r>
              <a:rPr lang="cs-CZ" sz="2400" dirty="0" smtClean="0"/>
              <a:t> – velikost síly</a:t>
            </a:r>
          </a:p>
          <a:p>
            <a:pPr marL="0" indent="0">
              <a:buNone/>
            </a:pPr>
            <a:r>
              <a:rPr lang="cs-CZ" sz="2400" i="1" dirty="0" smtClean="0"/>
              <a:t>M</a:t>
            </a:r>
            <a:r>
              <a:rPr lang="cs-CZ" sz="2400" dirty="0" smtClean="0"/>
              <a:t> – velikost momentu síly</a:t>
            </a:r>
            <a:endParaRPr lang="cs-CZ" sz="24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611560" y="1563638"/>
            <a:ext cx="2664296" cy="2664296"/>
            <a:chOff x="611560" y="1563638"/>
            <a:chExt cx="2664296" cy="2664296"/>
          </a:xfrm>
        </p:grpSpPr>
        <p:grpSp>
          <p:nvGrpSpPr>
            <p:cNvPr id="11" name="Skupina 10"/>
            <p:cNvGrpSpPr/>
            <p:nvPr/>
          </p:nvGrpSpPr>
          <p:grpSpPr>
            <a:xfrm>
              <a:off x="611560" y="1563638"/>
              <a:ext cx="2664296" cy="2664296"/>
              <a:chOff x="611560" y="1563638"/>
              <a:chExt cx="2160240" cy="2160240"/>
            </a:xfrm>
          </p:grpSpPr>
          <p:sp>
            <p:nvSpPr>
              <p:cNvPr id="4" name="Ovál 3"/>
              <p:cNvSpPr/>
              <p:nvPr/>
            </p:nvSpPr>
            <p:spPr>
              <a:xfrm>
                <a:off x="611560" y="1563638"/>
                <a:ext cx="2160240" cy="216024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605862" y="2557940"/>
                <a:ext cx="171636" cy="171636"/>
                <a:chOff x="3464260" y="1491630"/>
                <a:chExt cx="648072" cy="648072"/>
              </a:xfrm>
            </p:grpSpPr>
            <p:cxnSp>
              <p:nvCxnSpPr>
                <p:cNvPr id="6" name="Přímá spojnice 5"/>
                <p:cNvCxnSpPr/>
                <p:nvPr/>
              </p:nvCxnSpPr>
              <p:spPr>
                <a:xfrm>
                  <a:off x="3788296" y="1491630"/>
                  <a:ext cx="0" cy="648072"/>
                </a:xfrm>
                <a:prstGeom prst="line">
                  <a:avLst/>
                </a:prstGeom>
                <a:ln w="19050">
                  <a:solidFill>
                    <a:schemeClr val="tx1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" name="Přímá spojnice 6"/>
                <p:cNvCxnSpPr/>
                <p:nvPr/>
              </p:nvCxnSpPr>
              <p:spPr>
                <a:xfrm rot="16200000">
                  <a:off x="3788296" y="1491631"/>
                  <a:ext cx="0" cy="648072"/>
                </a:xfrm>
                <a:prstGeom prst="line">
                  <a:avLst/>
                </a:prstGeom>
                <a:ln w="19050">
                  <a:solidFill>
                    <a:schemeClr val="tx1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2" name="TextovéPole 11"/>
            <p:cNvSpPr txBox="1"/>
            <p:nvPr/>
          </p:nvSpPr>
          <p:spPr>
            <a:xfrm>
              <a:off x="1630802" y="252645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i="1" dirty="0" smtClean="0"/>
                <a:t>0</a:t>
              </a:r>
              <a:endParaRPr lang="cs-CZ" i="1" dirty="0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V="1">
            <a:off x="1331640" y="2355726"/>
            <a:ext cx="2664296" cy="2383110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Skupina 23"/>
          <p:cNvGrpSpPr/>
          <p:nvPr/>
        </p:nvGrpSpPr>
        <p:grpSpPr>
          <a:xfrm>
            <a:off x="1943708" y="2895784"/>
            <a:ext cx="648072" cy="684078"/>
            <a:chOff x="1943708" y="2895784"/>
            <a:chExt cx="648072" cy="684078"/>
          </a:xfrm>
        </p:grpSpPr>
        <p:cxnSp>
          <p:nvCxnSpPr>
            <p:cNvPr id="17" name="Přímá spojnice se šipkou 16"/>
            <p:cNvCxnSpPr/>
            <p:nvPr/>
          </p:nvCxnSpPr>
          <p:spPr>
            <a:xfrm>
              <a:off x="1943708" y="2895785"/>
              <a:ext cx="648072" cy="684077"/>
            </a:xfrm>
            <a:prstGeom prst="straightConnector1">
              <a:avLst/>
            </a:prstGeom>
            <a:ln w="28575">
              <a:solidFill>
                <a:srgbClr val="FF9900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2206867" y="289578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i="1" dirty="0" smtClean="0"/>
                <a:t>d</a:t>
              </a:r>
              <a:endParaRPr lang="cs-CZ" i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987824" y="2355726"/>
            <a:ext cx="1008112" cy="882097"/>
            <a:chOff x="2987824" y="2355726"/>
            <a:chExt cx="1008112" cy="882097"/>
          </a:xfrm>
        </p:grpSpPr>
        <p:cxnSp>
          <p:nvCxnSpPr>
            <p:cNvPr id="19" name="Přímá spojnice se šipkou 18"/>
            <p:cNvCxnSpPr/>
            <p:nvPr/>
          </p:nvCxnSpPr>
          <p:spPr>
            <a:xfrm flipV="1">
              <a:off x="2987824" y="2355726"/>
              <a:ext cx="1008112" cy="882097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3614773" y="2612108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5292080" y="3361163"/>
            <a:ext cx="2179571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rgbClr val="FF33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 = </a:t>
            </a:r>
            <a:r>
              <a:rPr lang="cs-CZ" sz="48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F.d</a:t>
            </a:r>
            <a:endParaRPr lang="cs-CZ" sz="4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37825" y="4515966"/>
            <a:ext cx="3288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Jednotka – newton metr (</a:t>
            </a:r>
            <a:r>
              <a:rPr lang="cs-CZ" dirty="0" err="1" smtClean="0"/>
              <a:t>N.m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983929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857250"/>
          </a:xfrm>
        </p:spPr>
        <p:txBody>
          <a:bodyPr/>
          <a:lstStyle/>
          <a:p>
            <a:r>
              <a:rPr lang="cs-CZ" dirty="0" smtClean="0"/>
              <a:t>Moment síly je vektorová veličina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4792" y="1631207"/>
            <a:ext cx="4287688" cy="2793206"/>
          </a:xfrm>
          <a:solidFill>
            <a:schemeClr val="accent2">
              <a:lumMod val="20000"/>
              <a:lumOff val="80000"/>
            </a:schemeClr>
          </a:solidFill>
          <a:ln>
            <a:solidFill>
              <a:srgbClr val="FF33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400" b="1" i="1" dirty="0" smtClean="0"/>
              <a:t>Pravidlo pravé ruky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 smtClean="0"/>
              <a:t>Položíme-li pravou ruku na těleso tak, že prsty ukazují směr otáčení, pak vztyčený palec ukazuje směr momentu síly.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762000" y="1851670"/>
            <a:ext cx="3161928" cy="1584176"/>
          </a:xfrm>
          <a:prstGeom prst="ellipse">
            <a:avLst/>
          </a:prstGeom>
          <a:solidFill>
            <a:schemeClr val="accent4">
              <a:lumMod val="10000"/>
              <a:lumOff val="90000"/>
            </a:schemeClr>
          </a:solidFill>
          <a:ln w="57150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louk 13"/>
          <p:cNvSpPr/>
          <p:nvPr/>
        </p:nvSpPr>
        <p:spPr>
          <a:xfrm>
            <a:off x="2735796" y="1771651"/>
            <a:ext cx="1224136" cy="648072"/>
          </a:xfrm>
          <a:prstGeom prst="arc">
            <a:avLst>
              <a:gd name="adj1" fmla="val 16200000"/>
              <a:gd name="adj2" fmla="val 21292536"/>
            </a:avLst>
          </a:prstGeom>
          <a:ln w="28575"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2342964" y="1419622"/>
            <a:ext cx="0" cy="1224136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6" idx="5"/>
          </p:cNvCxnSpPr>
          <p:nvPr/>
        </p:nvCxnSpPr>
        <p:spPr>
          <a:xfrm>
            <a:off x="2342964" y="2643758"/>
            <a:ext cx="1117910" cy="560091"/>
          </a:xfrm>
          <a:prstGeom prst="line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6" idx="5"/>
          </p:cNvCxnSpPr>
          <p:nvPr/>
        </p:nvCxnSpPr>
        <p:spPr>
          <a:xfrm flipV="1">
            <a:off x="3460874" y="2851771"/>
            <a:ext cx="751086" cy="352078"/>
          </a:xfrm>
          <a:prstGeom prst="straightConnector1">
            <a:avLst/>
          </a:prstGeom>
          <a:ln w="38100">
            <a:solidFill>
              <a:srgbClr val="FF99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358770" y="129030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M</a:t>
            </a:r>
            <a:endParaRPr lang="cs-CZ" b="1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63384" y="259525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d</a:t>
            </a:r>
            <a:endParaRPr lang="cs-CZ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10929" y="295051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F</a:t>
            </a:r>
            <a:endParaRPr lang="cs-CZ" b="1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30057" y="24878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0</a:t>
            </a:r>
            <a:endParaRPr lang="cs-CZ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9553" y="393990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Moment síly </a:t>
            </a:r>
            <a:r>
              <a:rPr lang="cs-CZ" b="1" i="1" dirty="0" smtClean="0"/>
              <a:t>M </a:t>
            </a:r>
            <a:r>
              <a:rPr lang="cs-CZ" dirty="0" smtClean="0"/>
              <a:t>leží v ose otáčení a je kolmý k síle i ramenu síly.</a:t>
            </a:r>
            <a:endParaRPr lang="cs-CZ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1127968" y="2326482"/>
            <a:ext cx="1212494" cy="1754734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65267" y="3051724"/>
            <a:ext cx="8130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Pravá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ruka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71938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pPr algn="ctr"/>
            <a:r>
              <a:rPr lang="cs-CZ" dirty="0" smtClean="0"/>
              <a:t>Celkový moment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24744"/>
            <a:ext cx="2172242" cy="2653354"/>
          </a:xfrm>
        </p:spPr>
      </p:pic>
      <p:grpSp>
        <p:nvGrpSpPr>
          <p:cNvPr id="20" name="Skupina 19"/>
          <p:cNvGrpSpPr/>
          <p:nvPr/>
        </p:nvGrpSpPr>
        <p:grpSpPr>
          <a:xfrm>
            <a:off x="1403648" y="2271268"/>
            <a:ext cx="726081" cy="444498"/>
            <a:chOff x="1403648" y="2271268"/>
            <a:chExt cx="726081" cy="444498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1403648" y="2715766"/>
              <a:ext cx="726081" cy="0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1619672" y="2271268"/>
              <a:ext cx="3978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129729" y="2346434"/>
            <a:ext cx="686187" cy="369332"/>
            <a:chOff x="2129729" y="2346434"/>
            <a:chExt cx="686187" cy="369332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2129729" y="2715766"/>
              <a:ext cx="642071" cy="0"/>
            </a:xfrm>
            <a:prstGeom prst="line">
              <a:avLst/>
            </a:prstGeom>
            <a:ln w="38100">
              <a:solidFill>
                <a:srgbClr val="FF99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2418050" y="2346434"/>
              <a:ext cx="3978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043608" y="2931790"/>
            <a:ext cx="410690" cy="1872208"/>
            <a:chOff x="1043608" y="2931790"/>
            <a:chExt cx="410690" cy="1872208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1403648" y="2931790"/>
              <a:ext cx="0" cy="1872208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1043608" y="4266016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771800" y="2427734"/>
            <a:ext cx="466108" cy="1357174"/>
            <a:chOff x="2771800" y="2427734"/>
            <a:chExt cx="466108" cy="1357174"/>
          </a:xfrm>
        </p:grpSpPr>
        <p:cxnSp>
          <p:nvCxnSpPr>
            <p:cNvPr id="8" name="Přímá spojnice se šipkou 7"/>
            <p:cNvCxnSpPr/>
            <p:nvPr/>
          </p:nvCxnSpPr>
          <p:spPr>
            <a:xfrm>
              <a:off x="2771800" y="2427734"/>
              <a:ext cx="0" cy="1296144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2827218" y="3415576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  <p:sp>
        <p:nvSpPr>
          <p:cNvPr id="17" name="Oblouk 16"/>
          <p:cNvSpPr/>
          <p:nvPr/>
        </p:nvSpPr>
        <p:spPr>
          <a:xfrm rot="19404380" flipH="1">
            <a:off x="722153" y="2496732"/>
            <a:ext cx="648072" cy="648072"/>
          </a:xfrm>
          <a:prstGeom prst="arc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2195620">
            <a:off x="2786655" y="2176898"/>
            <a:ext cx="648072" cy="648072"/>
          </a:xfrm>
          <a:prstGeom prst="arc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499992" y="1347938"/>
            <a:ext cx="42970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Výsledný moment </a:t>
            </a:r>
            <a:r>
              <a:rPr lang="cs-CZ" b="1" dirty="0" smtClean="0"/>
              <a:t>M</a:t>
            </a:r>
            <a:r>
              <a:rPr lang="cs-CZ" dirty="0" smtClean="0"/>
              <a:t> je vektorovým součtem momentů jednotlivých sil vzhledem k ose otáčení.</a:t>
            </a:r>
          </a:p>
          <a:p>
            <a:endParaRPr lang="cs-CZ" dirty="0"/>
          </a:p>
          <a:p>
            <a:r>
              <a:rPr lang="cs-CZ" b="1" dirty="0" smtClean="0"/>
              <a:t>M</a:t>
            </a:r>
            <a:r>
              <a:rPr lang="cs-CZ" dirty="0" smtClean="0"/>
              <a:t> = </a:t>
            </a:r>
            <a:r>
              <a:rPr lang="cs-CZ" b="1" dirty="0" smtClean="0"/>
              <a:t>M</a:t>
            </a:r>
            <a:r>
              <a:rPr lang="cs-CZ" baseline="-25000" dirty="0" smtClean="0"/>
              <a:t>1</a:t>
            </a:r>
            <a:r>
              <a:rPr lang="cs-CZ" dirty="0" smtClean="0"/>
              <a:t> </a:t>
            </a:r>
            <a:r>
              <a:rPr lang="en-US" dirty="0" smtClean="0"/>
              <a:t>+ </a:t>
            </a:r>
            <a:r>
              <a:rPr lang="en-US" b="1" dirty="0" smtClean="0"/>
              <a:t>M</a:t>
            </a:r>
            <a:r>
              <a:rPr lang="en-US" baseline="-25000" dirty="0" smtClean="0"/>
              <a:t>2</a:t>
            </a:r>
            <a:r>
              <a:rPr lang="en-US" dirty="0" smtClean="0"/>
              <a:t> + … + </a:t>
            </a:r>
            <a:r>
              <a:rPr lang="en-US" b="1" dirty="0" err="1" smtClean="0"/>
              <a:t>M</a:t>
            </a:r>
            <a:r>
              <a:rPr lang="en-US" baseline="-25000" dirty="0" err="1" smtClean="0"/>
              <a:t>i</a:t>
            </a:r>
            <a:endParaRPr lang="en-US" baseline="-25000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4503847" y="3282930"/>
            <a:ext cx="3880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Je</a:t>
            </a:r>
            <a:r>
              <a:rPr lang="cs-CZ" dirty="0" err="1" smtClean="0"/>
              <a:t>-li</a:t>
            </a:r>
            <a:r>
              <a:rPr lang="cs-CZ" dirty="0" smtClean="0"/>
              <a:t> celkový součet všech momentů působících na těleso nulový, pak se otáčivý účinek na těleso ruší.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269978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98513" y="339502"/>
            <a:ext cx="7924800" cy="857250"/>
          </a:xfrm>
        </p:spPr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91630"/>
            <a:ext cx="2879487" cy="2885258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563638"/>
            <a:ext cx="3770312" cy="21602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Zakreslete minimálně tři síly, které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kolo roztočí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kolo neroztočí</a:t>
            </a:r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5796136" y="4008453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ŘEŠENÍ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56525466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98513" y="339502"/>
            <a:ext cx="7924800" cy="85725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91630"/>
            <a:ext cx="2879487" cy="2885258"/>
          </a:xfrm>
        </p:spPr>
      </p:pic>
      <p:pic>
        <p:nvPicPr>
          <p:cNvPr id="8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491630"/>
            <a:ext cx="2879487" cy="2885258"/>
          </a:xfrm>
          <a:ln w="38100">
            <a:noFill/>
          </a:ln>
        </p:spPr>
      </p:pic>
      <p:grpSp>
        <p:nvGrpSpPr>
          <p:cNvPr id="37" name="Skupina 36"/>
          <p:cNvGrpSpPr/>
          <p:nvPr/>
        </p:nvGrpSpPr>
        <p:grpSpPr>
          <a:xfrm>
            <a:off x="5795719" y="1247838"/>
            <a:ext cx="936104" cy="369332"/>
            <a:chOff x="5795719" y="1247838"/>
            <a:chExt cx="936104" cy="369332"/>
          </a:xfrm>
        </p:grpSpPr>
        <p:cxnSp>
          <p:nvCxnSpPr>
            <p:cNvPr id="5" name="Přímá spojnice se šipkou 4"/>
            <p:cNvCxnSpPr/>
            <p:nvPr/>
          </p:nvCxnSpPr>
          <p:spPr>
            <a:xfrm flipH="1">
              <a:off x="5795719" y="1563638"/>
              <a:ext cx="936104" cy="0"/>
            </a:xfrm>
            <a:prstGeom prst="straightConnector1">
              <a:avLst/>
            </a:prstGeom>
            <a:ln w="38100">
              <a:solidFill>
                <a:srgbClr val="00B05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6217137" y="1247838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8100392" y="2634466"/>
            <a:ext cx="720080" cy="369332"/>
            <a:chOff x="8100392" y="2634466"/>
            <a:chExt cx="720080" cy="369332"/>
          </a:xfrm>
        </p:grpSpPr>
        <p:cxnSp>
          <p:nvCxnSpPr>
            <p:cNvPr id="20" name="Přímá spojnice se šipkou 19"/>
            <p:cNvCxnSpPr/>
            <p:nvPr/>
          </p:nvCxnSpPr>
          <p:spPr>
            <a:xfrm>
              <a:off x="8100392" y="3003798"/>
              <a:ext cx="720080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ovéPole 24"/>
            <p:cNvSpPr txBox="1"/>
            <p:nvPr/>
          </p:nvSpPr>
          <p:spPr>
            <a:xfrm>
              <a:off x="8224726" y="2634466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7056276" y="2355726"/>
            <a:ext cx="432464" cy="624456"/>
            <a:chOff x="7056276" y="2355726"/>
            <a:chExt cx="432464" cy="624456"/>
          </a:xfrm>
        </p:grpSpPr>
        <p:cxnSp>
          <p:nvCxnSpPr>
            <p:cNvPr id="13" name="Přímá spojnice se šipkou 12"/>
            <p:cNvCxnSpPr/>
            <p:nvPr/>
          </p:nvCxnSpPr>
          <p:spPr>
            <a:xfrm flipV="1">
              <a:off x="7056276" y="2355726"/>
              <a:ext cx="324036" cy="603474"/>
            </a:xfrm>
            <a:prstGeom prst="straightConnector1">
              <a:avLst/>
            </a:prstGeom>
            <a:ln w="38100">
              <a:solidFill>
                <a:srgbClr val="00B05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7163010" y="261085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076056" y="3003798"/>
            <a:ext cx="1641620" cy="369332"/>
            <a:chOff x="5076056" y="3003798"/>
            <a:chExt cx="1641620" cy="369332"/>
          </a:xfrm>
        </p:grpSpPr>
        <p:cxnSp>
          <p:nvCxnSpPr>
            <p:cNvPr id="18" name="Přímá spojnice se šipkou 17"/>
            <p:cNvCxnSpPr/>
            <p:nvPr/>
          </p:nvCxnSpPr>
          <p:spPr>
            <a:xfrm flipH="1">
              <a:off x="5076056" y="3003798"/>
              <a:ext cx="1641620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5342231" y="3003798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91409" y="2958165"/>
            <a:ext cx="325730" cy="1302990"/>
            <a:chOff x="5991409" y="2958165"/>
            <a:chExt cx="325730" cy="1302990"/>
          </a:xfrm>
        </p:grpSpPr>
        <p:cxnSp>
          <p:nvCxnSpPr>
            <p:cNvPr id="11" name="Přímá spojnice se šipkou 10"/>
            <p:cNvCxnSpPr/>
            <p:nvPr/>
          </p:nvCxnSpPr>
          <p:spPr>
            <a:xfrm>
              <a:off x="6012160" y="2958165"/>
              <a:ext cx="35587" cy="1008112"/>
            </a:xfrm>
            <a:prstGeom prst="straightConnector1">
              <a:avLst/>
            </a:prstGeom>
            <a:ln w="38100">
              <a:solidFill>
                <a:srgbClr val="00B05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5991409" y="3891823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7667927" y="3995650"/>
            <a:ext cx="665227" cy="381238"/>
            <a:chOff x="7667927" y="3995650"/>
            <a:chExt cx="665227" cy="381238"/>
          </a:xfrm>
        </p:grpSpPr>
        <p:cxnSp>
          <p:nvCxnSpPr>
            <p:cNvPr id="17" name="Přímá spojnice se šipkou 16"/>
            <p:cNvCxnSpPr/>
            <p:nvPr/>
          </p:nvCxnSpPr>
          <p:spPr>
            <a:xfrm>
              <a:off x="7667927" y="3995650"/>
              <a:ext cx="432465" cy="381238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8007424" y="4007556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715556" y="252601"/>
            <a:ext cx="1539544" cy="369332"/>
            <a:chOff x="5715556" y="252601"/>
            <a:chExt cx="1539544" cy="369332"/>
          </a:xfrm>
        </p:grpSpPr>
        <p:cxnSp>
          <p:nvCxnSpPr>
            <p:cNvPr id="23" name="Přímá spojnice se šipkou 22"/>
            <p:cNvCxnSpPr/>
            <p:nvPr/>
          </p:nvCxnSpPr>
          <p:spPr>
            <a:xfrm flipH="1">
              <a:off x="5715556" y="483518"/>
              <a:ext cx="548215" cy="0"/>
            </a:xfrm>
            <a:prstGeom prst="straightConnector1">
              <a:avLst/>
            </a:prstGeom>
            <a:ln w="38100">
              <a:solidFill>
                <a:srgbClr val="00B05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ovéPole 32"/>
            <p:cNvSpPr txBox="1"/>
            <p:nvPr/>
          </p:nvSpPr>
          <p:spPr>
            <a:xfrm>
              <a:off x="6377937" y="252601"/>
              <a:ext cx="8771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roztočí</a:t>
              </a:r>
              <a:endParaRPr lang="cs-CZ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749085" y="649060"/>
            <a:ext cx="1762725" cy="369332"/>
            <a:chOff x="5749085" y="649060"/>
            <a:chExt cx="1762725" cy="369332"/>
          </a:xfrm>
        </p:grpSpPr>
        <p:cxnSp>
          <p:nvCxnSpPr>
            <p:cNvPr id="30" name="Přímá spojnice se šipkou 29"/>
            <p:cNvCxnSpPr/>
            <p:nvPr/>
          </p:nvCxnSpPr>
          <p:spPr>
            <a:xfrm flipH="1">
              <a:off x="5749085" y="843558"/>
              <a:ext cx="514686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6378166" y="649060"/>
              <a:ext cx="11336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neroztočí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75158097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1368152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 obrázků:</a:t>
            </a:r>
          </a:p>
          <a:p>
            <a:pPr marL="0" indent="0">
              <a:buNone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r>
              <a:rPr lang="cs-CZ" sz="2000" dirty="0" smtClean="0"/>
              <a:t>Vlastní tvorba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5377</TotalTime>
  <Words>230</Words>
  <Application>Microsoft Office PowerPoint</Application>
  <PresentationFormat>Předvádění na obrazovce (16:9)</PresentationFormat>
  <Paragraphs>73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Moment síly</vt:lpstr>
      <vt:lpstr>Moment síly = otáčivý účinek síly na těleso</vt:lpstr>
      <vt:lpstr>Velikost momentu síly</vt:lpstr>
      <vt:lpstr>Moment síly je vektorová veličina</vt:lpstr>
      <vt:lpstr>Celkový moment</vt:lpstr>
      <vt:lpstr>Příklad:</vt:lpstr>
      <vt:lpstr>Řešení: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VLNĚNÍ V IZOTROPNÍM PROSTŘEDÍ</dc:title>
  <dc:creator>Martin Jiřiště</dc:creator>
  <cp:lastModifiedBy>Martin Jiřiště</cp:lastModifiedBy>
  <cp:revision>149</cp:revision>
  <dcterms:created xsi:type="dcterms:W3CDTF">2007-01-18T21:09:35Z</dcterms:created>
  <dcterms:modified xsi:type="dcterms:W3CDTF">2013-11-10T11:51:24Z</dcterms:modified>
</cp:coreProperties>
</file>