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70" r:id="rId4"/>
    <p:sldId id="259" r:id="rId5"/>
    <p:sldId id="260" r:id="rId6"/>
    <p:sldId id="263" r:id="rId7"/>
    <p:sldId id="264" r:id="rId8"/>
    <p:sldId id="265" r:id="rId9"/>
    <p:sldId id="266" r:id="rId10"/>
    <p:sldId id="268" r:id="rId11"/>
    <p:sldId id="269" r:id="rId12"/>
    <p:sldId id="261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066F8B0-ABD6-4997-8D8D-F23843A3D7C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44F38F2-79D0-41AA-BA97-1776FEBC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7362785"/>
              </p:ext>
            </p:extLst>
          </p:nvPr>
        </p:nvGraphicFramePr>
        <p:xfrm>
          <a:off x="829953" y="2492896"/>
          <a:ext cx="7560840" cy="3514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VY_32_INOVACE_1248_SUBTROPICKÝ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_PÁS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základní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fauně a flóře subtropického pásu.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48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31732" cy="509775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Tato prezentace je určena k výkladu látky v předmětu člověk a jeho svět pro žáky 5. tříd.</a:t>
            </a:r>
          </a:p>
          <a:p>
            <a:r>
              <a:rPr lang="cs-CZ" sz="2800" dirty="0" smtClean="0"/>
              <a:t>4.list: Seznámí se s oblastí subtropického pásu.</a:t>
            </a:r>
          </a:p>
          <a:p>
            <a:r>
              <a:rPr lang="cs-CZ" sz="2800" dirty="0" smtClean="0"/>
              <a:t>5.list: Fotografie krajiny subtropického pásu.</a:t>
            </a:r>
          </a:p>
          <a:p>
            <a:r>
              <a:rPr lang="cs-CZ" sz="2800" dirty="0" smtClean="0"/>
              <a:t>6. – 8.list: Fotografie rostlin subtropického pásu.</a:t>
            </a:r>
          </a:p>
          <a:p>
            <a:r>
              <a:rPr lang="cs-CZ" sz="2800" dirty="0" smtClean="0"/>
              <a:t>9.-11.list: Fotografie živočichů subtropického pásu.</a:t>
            </a:r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5438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2469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25.1.2013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Klíčová slova:</a:t>
            </a:r>
          </a:p>
          <a:p>
            <a:r>
              <a:rPr lang="cs-CZ" sz="3200" dirty="0" smtClean="0"/>
              <a:t>subtropický pás, cedr, cypřiš, olivovník, klokan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9326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3" y="332656"/>
            <a:ext cx="75424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CC00"/>
                </a:solidFill>
              </a:rPr>
              <a:t>Subtropický pás</a:t>
            </a:r>
            <a:endParaRPr lang="cs-CZ" sz="8000" dirty="0">
              <a:solidFill>
                <a:srgbClr val="00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1660113"/>
            <a:ext cx="856895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území mezi tropickým a mírnými pásy.</a:t>
            </a:r>
          </a:p>
          <a:p>
            <a:r>
              <a:rPr lang="cs-CZ" sz="3200" dirty="0" smtClean="0"/>
              <a:t>Je zde dlouhé a teplejší léto než u nás.</a:t>
            </a:r>
          </a:p>
          <a:p>
            <a:r>
              <a:rPr lang="cs-CZ" sz="3200" dirty="0" smtClean="0"/>
              <a:t>Zima je krátká a málokdy sněží.</a:t>
            </a:r>
          </a:p>
          <a:p>
            <a:r>
              <a:rPr lang="cs-CZ" sz="3200" dirty="0" smtClean="0"/>
              <a:t>Nedaří se zde stromům, ale spíš keřům, které neopadávají. Krajina je stále zelená.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300536"/>
            <a:ext cx="5112568" cy="2368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2578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71500"/>
            <a:ext cx="7194376" cy="539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6160948"/>
            <a:ext cx="4075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Krajina v Chorvatsku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46373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subtropickém pásu jsou velmi příznivé podmínky pro </a:t>
            </a:r>
            <a:r>
              <a:rPr lang="cs-CZ" sz="3200" b="1" dirty="0" smtClean="0">
                <a:solidFill>
                  <a:srgbClr val="00CC00"/>
                </a:solidFill>
              </a:rPr>
              <a:t>zemědělství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0836" y="1484784"/>
            <a:ext cx="6690320" cy="41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8173" y="5750470"/>
            <a:ext cx="89058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hojném množství se zde pěstuje </a:t>
            </a:r>
            <a:r>
              <a:rPr lang="cs-CZ" sz="3200" b="1" dirty="0" smtClean="0">
                <a:solidFill>
                  <a:srgbClr val="00CC00"/>
                </a:solidFill>
              </a:rPr>
              <a:t>olivovník s plody olivami.</a:t>
            </a:r>
            <a:endParaRPr lang="cs-CZ" sz="3200" b="1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0395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872" y="2276871"/>
            <a:ext cx="3023376" cy="42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6672"/>
            <a:ext cx="3607648" cy="4810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0426" y="510431"/>
            <a:ext cx="4680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Cypřiš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s</a:t>
            </a:r>
            <a:r>
              <a:rPr lang="cs-CZ" sz="2400" dirty="0" smtClean="0"/>
              <a:t>tálezelený jehličnan –keř nebo strom, velikost 1m – 115m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5433764"/>
            <a:ext cx="43204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Cedr libanonský</a:t>
            </a:r>
          </a:p>
          <a:p>
            <a:r>
              <a:rPr lang="cs-CZ" sz="2400" dirty="0" smtClean="0"/>
              <a:t>-stálezelený jehličnan, dosahuje velikosti až 40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802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6089"/>
            <a:ext cx="6048672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40768"/>
            <a:ext cx="2843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Zralé fíky na kmeni </a:t>
            </a:r>
            <a:r>
              <a:rPr lang="cs-CZ" sz="3200" b="1" dirty="0" smtClean="0">
                <a:solidFill>
                  <a:srgbClr val="00CC00"/>
                </a:solidFill>
              </a:rPr>
              <a:t>fíkovníku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3" y="5085184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Pěstují se tu různé </a:t>
            </a:r>
            <a:r>
              <a:rPr lang="cs-CZ" sz="3200" b="1" dirty="0" smtClean="0">
                <a:solidFill>
                  <a:srgbClr val="00CC00"/>
                </a:solidFill>
              </a:rPr>
              <a:t>citrusy</a:t>
            </a:r>
            <a:r>
              <a:rPr lang="cs-CZ" sz="3200" dirty="0" smtClean="0"/>
              <a:t> s plody </a:t>
            </a:r>
            <a:r>
              <a:rPr lang="cs-CZ" sz="3200" b="1" dirty="0" smtClean="0">
                <a:solidFill>
                  <a:srgbClr val="00CC00"/>
                </a:solidFill>
              </a:rPr>
              <a:t>citróny</a:t>
            </a:r>
            <a:r>
              <a:rPr lang="cs-CZ" sz="3200" dirty="0" smtClean="0"/>
              <a:t>, </a:t>
            </a:r>
            <a:r>
              <a:rPr lang="cs-CZ" sz="3200" b="1" dirty="0" smtClean="0">
                <a:solidFill>
                  <a:srgbClr val="00CC00"/>
                </a:solidFill>
              </a:rPr>
              <a:t>pomeranči, mandarinkami </a:t>
            </a:r>
            <a:r>
              <a:rPr lang="cs-CZ" sz="3200" dirty="0" smtClean="0"/>
              <a:t>nebo </a:t>
            </a:r>
            <a:r>
              <a:rPr lang="cs-CZ" sz="3200" b="1" dirty="0" smtClean="0">
                <a:solidFill>
                  <a:srgbClr val="00CC00"/>
                </a:solidFill>
              </a:rPr>
              <a:t>grapefruity</a:t>
            </a:r>
            <a:r>
              <a:rPr lang="cs-CZ" sz="3200" dirty="0" smtClean="0"/>
              <a:t>,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aké </a:t>
            </a:r>
            <a:r>
              <a:rPr lang="cs-CZ" sz="3200" b="1" dirty="0" smtClean="0">
                <a:solidFill>
                  <a:srgbClr val="00CC00"/>
                </a:solidFill>
              </a:rPr>
              <a:t>vinná réva a ořešák s vlašskými ořechy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57559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84080"/>
            <a:ext cx="3511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CC00"/>
                </a:solidFill>
              </a:rPr>
              <a:t>Živočichové</a:t>
            </a:r>
            <a:endParaRPr lang="cs-CZ" sz="4800" dirty="0">
              <a:solidFill>
                <a:srgbClr val="00CC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165" y="1015077"/>
            <a:ext cx="3638897" cy="2765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4512" y="3996040"/>
            <a:ext cx="3754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Daněk mezopotámský</a:t>
            </a:r>
            <a:endParaRPr lang="cs-CZ" sz="28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4428" y="2782465"/>
            <a:ext cx="3944018" cy="2950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86835" y="5949280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Muflon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28577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845423"/>
            <a:ext cx="3949030" cy="263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59757" y="260648"/>
            <a:ext cx="2558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Šakal obecný</a:t>
            </a:r>
            <a:endParaRPr lang="cs-CZ" sz="32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33260"/>
            <a:ext cx="2775942" cy="416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30392" y="5269507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Klokaní samice s mládětem.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916987"/>
            <a:ext cx="4752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Klokan se vyskytuje v Austrálii, Tasmánii, Nové Guineji. Některé druhy dorůstají až do dvou metrů. Dokáží se pohybovat rychlostí až 50 km v hodině.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0067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3856062" cy="289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63566" y="536129"/>
            <a:ext cx="3344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Klokan stromový</a:t>
            </a:r>
            <a:endParaRPr lang="cs-CZ" sz="32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8431" y="2060848"/>
            <a:ext cx="4331924" cy="3248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17222" y="5400392"/>
            <a:ext cx="3214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Racek chechtavý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4415507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subtropickém pásu žijí i různé druhy </a:t>
            </a:r>
            <a:r>
              <a:rPr lang="cs-CZ" sz="3200" b="1" dirty="0" smtClean="0">
                <a:solidFill>
                  <a:srgbClr val="00CC00"/>
                </a:solidFill>
              </a:rPr>
              <a:t>hmyzu a plazů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81879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3286" y="762963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MAPHOBBYIST. </a:t>
            </a:r>
            <a:r>
              <a:rPr lang="cs-CZ" sz="1600" dirty="0" err="1" smtClean="0">
                <a:effectLst/>
              </a:rPr>
              <a:t>Soubor:Subtropical.png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9. 3. 2011 [cit. 2013-02-02]. Dostupné z: http://cs.wikipedia.org/wiki/Soubor:Subtropical.png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56662" y="116632"/>
            <a:ext cx="3108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73286" y="1601401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Soubor:Bačina2.jpg. In: VON DR. HAGEN GRAEBNER.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3. 1. 2007 [cit. 2013-02-02]. Dostupné z: http://cs.wikipedia.org/wiki/Soubor:Ba%C4%8Dina2.jpg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73286" y="2412976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Soubor:Olea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lancea</a:t>
            </a:r>
            <a:r>
              <a:rPr lang="cs-CZ" sz="1600" dirty="0" smtClean="0">
                <a:effectLst/>
              </a:rPr>
              <a:t> fruit.jpg.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23. 10. 2006 [cit. 2013-02-02]. Dostupné z: http://cs.wikipedia.org/wiki/Soubor:Olea_lancea_fruit.jpg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173286" y="3243973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MELBURNIAN. </a:t>
            </a:r>
            <a:r>
              <a:rPr lang="cs-CZ" sz="1600" dirty="0" err="1" smtClean="0">
                <a:effectLst/>
              </a:rPr>
              <a:t>Soubor:Cupressus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funebris</a:t>
            </a:r>
            <a:r>
              <a:rPr lang="cs-CZ" sz="1600" dirty="0" smtClean="0">
                <a:effectLst/>
              </a:rPr>
              <a:t> 02.jpg.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27. 11. 2006 [cit. 2013-02-02]. Dostupné z: http://cs.wikipedia.org/wiki/Soubor:Cupressus_funebris_02.jpg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89409" y="4074970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LINÉ1. </a:t>
            </a:r>
            <a:r>
              <a:rPr lang="cs-CZ" sz="1600" dirty="0" err="1" smtClean="0">
                <a:effectLst/>
              </a:rPr>
              <a:t>Soubor:Cedrus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libani</a:t>
            </a:r>
            <a:r>
              <a:rPr lang="cs-CZ" sz="1600" dirty="0" smtClean="0">
                <a:effectLst/>
              </a:rPr>
              <a:t> by Line1.jpg.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16. 4. 2007 [cit. 2013-02-02]. Dostupné z: http://cs.wikipedia.org/wiki/Soubor:Cedrus_libani_by_Line1.jpg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89408" y="4905967"/>
            <a:ext cx="895459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ARTHUR CHAPMAN. </a:t>
            </a:r>
            <a:r>
              <a:rPr lang="cs-CZ" sz="1600" dirty="0" err="1" smtClean="0">
                <a:effectLst/>
              </a:rPr>
              <a:t>Soubor:Cauliflorus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tree</a:t>
            </a:r>
            <a:r>
              <a:rPr lang="cs-CZ" sz="1600" dirty="0" smtClean="0">
                <a:effectLst/>
              </a:rPr>
              <a:t>, </a:t>
            </a:r>
            <a:r>
              <a:rPr lang="cs-CZ" sz="1600" dirty="0" err="1" smtClean="0">
                <a:effectLst/>
              </a:rPr>
              <a:t>Kokoda</a:t>
            </a:r>
            <a:r>
              <a:rPr lang="cs-CZ" sz="1600" dirty="0" smtClean="0">
                <a:effectLst/>
              </a:rPr>
              <a:t> Track, Papua New Guinea.jpg.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11. 4. 2010 [cit. 2013-02-02]. Dostupné z: http://cs.wikipedia.org/wiki/Soubor:Cauliflorus_tree,_Kokoda_Track,_Papua_New_Guinea.jpg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77104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JESSICA DENNETT. </a:t>
            </a:r>
            <a:r>
              <a:rPr lang="cs-CZ" sz="1600" dirty="0" err="1" smtClean="0">
                <a:effectLst/>
              </a:rPr>
              <a:t>Soubor:Mouflon</a:t>
            </a:r>
            <a:r>
              <a:rPr lang="cs-CZ" sz="1600" dirty="0" smtClean="0">
                <a:effectLst/>
              </a:rPr>
              <a:t> 2.jpg.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23. 11. 2008 [cit. 2013-02-02]. Dostupné z: http://cs.wikipedia.org/wiki/Soubor:Mouflon_2.jpg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07504" y="1111662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MICHAEL GÄBLER. </a:t>
            </a:r>
            <a:r>
              <a:rPr lang="cs-CZ" sz="1600" dirty="0" err="1" smtClean="0">
                <a:effectLst/>
              </a:rPr>
              <a:t>Soubor:Dama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mesopotamica</a:t>
            </a:r>
            <a:r>
              <a:rPr lang="cs-CZ" sz="1600" dirty="0" smtClean="0">
                <a:effectLst/>
              </a:rPr>
              <a:t> (</a:t>
            </a:r>
            <a:r>
              <a:rPr lang="cs-CZ" sz="1600" dirty="0" err="1" smtClean="0">
                <a:effectLst/>
              </a:rPr>
              <a:t>Brooke</a:t>
            </a:r>
            <a:r>
              <a:rPr lang="cs-CZ" sz="1600" dirty="0" smtClean="0">
                <a:effectLst/>
              </a:rPr>
              <a:t> 1875, </a:t>
            </a:r>
            <a:r>
              <a:rPr lang="cs-CZ" sz="1600" dirty="0" err="1" smtClean="0">
                <a:effectLst/>
              </a:rPr>
              <a:t>endangered</a:t>
            </a:r>
            <a:r>
              <a:rPr lang="cs-CZ" sz="1600" dirty="0" smtClean="0">
                <a:effectLst/>
              </a:rPr>
              <a:t>).</a:t>
            </a:r>
            <a:r>
              <a:rPr lang="cs-CZ" sz="1600" dirty="0" err="1" smtClean="0">
                <a:effectLst/>
              </a:rPr>
              <a:t>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9. 11. 2011 [cit. 2013-02-02]. Dostupné z: http://cs.wikipedia.org/wiki/Soubor:Dama_mesopotamica_(Brooke_1875,_endangered).jpg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07504" y="2198033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Soubor:Golden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Jackal</a:t>
            </a:r>
            <a:r>
              <a:rPr lang="cs-CZ" sz="1600" dirty="0" smtClean="0">
                <a:effectLst/>
              </a:rPr>
              <a:t> sa02.jpg.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15. 7. 2005 [cit. 2013-02-02]. Dostupné z: http://cs.wikipedia.org/wiki/Soubor:Golden_Jackal_sa02.jpg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07504" y="3029030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Soubor:Kangaroo</a:t>
            </a:r>
            <a:r>
              <a:rPr lang="cs-CZ" sz="1600" dirty="0" smtClean="0">
                <a:effectLst/>
              </a:rPr>
              <a:t> and joey05.jpg.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7. 11. 2006 [cit. 2013-02-02]. Dostupné z: http://cs.wikipedia.org/wiki/Soubor:Kangaroo_and_joey05.jpg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107504" y="3860027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FLICKR USER. </a:t>
            </a:r>
            <a:r>
              <a:rPr lang="cs-CZ" sz="1600" dirty="0" err="1" smtClean="0">
                <a:effectLst/>
              </a:rPr>
              <a:t>Soubor:Dendrolagus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goodfellow</a:t>
            </a:r>
            <a:r>
              <a:rPr lang="cs-CZ" sz="1600" dirty="0" smtClean="0">
                <a:effectLst/>
              </a:rPr>
              <a:t> eating.jpg.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2. 2. 2007 [cit. 2013-02-02]. Dostupné z: http://cs.wikipedia.org/wiki/Soubor:Dendrolagus_goodfellow_eating.jpg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86420" y="4691024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DANIKAUF. </a:t>
            </a:r>
            <a:r>
              <a:rPr lang="cs-CZ" sz="1600" dirty="0" err="1" smtClean="0">
                <a:effectLst/>
              </a:rPr>
              <a:t>Soubor:Larus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ridibundus</a:t>
            </a:r>
            <a:r>
              <a:rPr lang="cs-CZ" sz="1600" dirty="0" smtClean="0">
                <a:effectLst/>
              </a:rPr>
              <a:t> winter.jpg.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20. 2. 2005 [cit. 2013-02-02]. Dostupné z: http://cs.wikipedia.org/wiki/Soubor:Larus_ridibundus_winter.jpg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98978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121</TotalTime>
  <Words>793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14</cp:revision>
  <dcterms:created xsi:type="dcterms:W3CDTF">2013-02-02T07:45:58Z</dcterms:created>
  <dcterms:modified xsi:type="dcterms:W3CDTF">2013-12-18T16:04:55Z</dcterms:modified>
</cp:coreProperties>
</file>