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2" r:id="rId5"/>
    <p:sldId id="261" r:id="rId6"/>
    <p:sldId id="267" r:id="rId7"/>
    <p:sldId id="260" r:id="rId8"/>
    <p:sldId id="263" r:id="rId9"/>
    <p:sldId id="264" r:id="rId10"/>
    <p:sldId id="265" r:id="rId11"/>
    <p:sldId id="266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A4FA4-5E00-47F7-92FF-2350CE8DE705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5A0E4-3CCE-4C03-AC77-E10BC956C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A4FA4-5E00-47F7-92FF-2350CE8DE705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5A0E4-3CCE-4C03-AC77-E10BC956C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A4FA4-5E00-47F7-92FF-2350CE8DE705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5A0E4-3CCE-4C03-AC77-E10BC956C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A4FA4-5E00-47F7-92FF-2350CE8DE705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5A0E4-3CCE-4C03-AC77-E10BC956C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A4FA4-5E00-47F7-92FF-2350CE8DE705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5A0E4-3CCE-4C03-AC77-E10BC956C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A4FA4-5E00-47F7-92FF-2350CE8DE705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5A0E4-3CCE-4C03-AC77-E10BC956C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A4FA4-5E00-47F7-92FF-2350CE8DE705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5A0E4-3CCE-4C03-AC77-E10BC956C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A4FA4-5E00-47F7-92FF-2350CE8DE705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5A0E4-3CCE-4C03-AC77-E10BC956C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A4FA4-5E00-47F7-92FF-2350CE8DE705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5A0E4-3CCE-4C03-AC77-E10BC956C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A4FA4-5E00-47F7-92FF-2350CE8DE705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5A0E4-3CCE-4C03-AC77-E10BC956C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A4FA4-5E00-47F7-92FF-2350CE8DE705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5A0E4-3CCE-4C03-AC77-E10BC956C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BA4FA4-5E00-47F7-92FF-2350CE8DE705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E5A0E4-3CCE-4C03-AC77-E10BC956C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11560" y="1844824"/>
            <a:ext cx="7772400" cy="5048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+mj-cs"/>
              </a:rPr>
              <a:t>DIGITÁLNÍ UČEBNÍ MATERIÁL: VY_32_INOVACE_01_Aj5_54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+mj-cs"/>
              </a:rPr>
              <a:t> </a:t>
            </a:r>
            <a:endParaRPr kumimoji="0" lang="cs-CZ" sz="1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j-ea"/>
              <a:cs typeface="+mj-cs"/>
            </a:endParaRPr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403648" y="188640"/>
            <a:ext cx="6083808" cy="14874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39552" y="2492896"/>
          <a:ext cx="8136904" cy="3814126"/>
        </p:xfrm>
        <a:graphic>
          <a:graphicData uri="http://schemas.openxmlformats.org/drawingml/2006/table">
            <a:tbl>
              <a:tblPr bandRow="1" bandCol="1">
                <a:tableStyleId>{5940675A-B579-460E-94D1-54222C63F5DA}</a:tableStyleId>
              </a:tblPr>
              <a:tblGrid>
                <a:gridCol w="2736304"/>
                <a:gridCol w="5400600"/>
              </a:tblGrid>
              <a:tr h="737313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T.G. Masaryka </a:t>
                      </a:r>
                      <a:r>
                        <a:rPr lang="cs-CZ" dirty="0" err="1" smtClean="0"/>
                        <a:t>Komárov</a:t>
                      </a:r>
                      <a:r>
                        <a:rPr lang="cs-CZ" dirty="0" smtClean="0"/>
                        <a:t>, okres Beroun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Jméno autora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Pavla </a:t>
                      </a:r>
                      <a:r>
                        <a:rPr lang="cs-CZ" dirty="0" err="1" smtClean="0"/>
                        <a:t>Kredbová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vytvoření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3.11.2013</a:t>
                      </a:r>
                      <a:endParaRPr lang="cs-CZ" dirty="0"/>
                    </a:p>
                  </a:txBody>
                  <a:tcPr/>
                </a:tc>
              </a:tr>
              <a:tr h="591005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Anglický jazyk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Tématická</a:t>
                      </a:r>
                      <a:r>
                        <a:rPr lang="cs-CZ" dirty="0" smtClean="0"/>
                        <a:t> oblast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Anglický jazyk  5. ročník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Present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continuous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smtClean="0"/>
                        <a:t>- positive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260648"/>
            <a:ext cx="8136904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Anotace:</a:t>
            </a:r>
          </a:p>
          <a:p>
            <a:r>
              <a:rPr lang="cs-CZ" sz="2400" dirty="0" smtClean="0">
                <a:latin typeface="Comic Sans MS" pitchFamily="66" charset="0"/>
              </a:rPr>
              <a:t>Tento materiál slouží k naučení a procvičení kladné věty přítomného</a:t>
            </a:r>
          </a:p>
          <a:p>
            <a:r>
              <a:rPr lang="cs-CZ" sz="2400" dirty="0" smtClean="0">
                <a:latin typeface="Comic Sans MS" pitchFamily="66" charset="0"/>
              </a:rPr>
              <a:t>času </a:t>
            </a:r>
            <a:r>
              <a:rPr lang="cs-CZ" sz="2400" dirty="0" smtClean="0">
                <a:latin typeface="Comic Sans MS" pitchFamily="66" charset="0"/>
              </a:rPr>
              <a:t>průběhového</a:t>
            </a:r>
            <a:endParaRPr lang="cs-CZ" sz="2400" dirty="0" smtClean="0">
              <a:latin typeface="Comic Sans MS" pitchFamily="66" charset="0"/>
            </a:endParaRPr>
          </a:p>
          <a:p>
            <a:endParaRPr lang="cs-CZ" sz="2400" dirty="0" smtClean="0">
              <a:latin typeface="Comic Sans MS" pitchFamily="66" charset="0"/>
            </a:endParaRPr>
          </a:p>
          <a:p>
            <a:r>
              <a:rPr lang="cs-CZ" sz="2400" b="1" dirty="0" smtClean="0">
                <a:latin typeface="Comic Sans MS" pitchFamily="66" charset="0"/>
              </a:rPr>
              <a:t>Str. 4, 5, </a:t>
            </a:r>
            <a:r>
              <a:rPr lang="cs-CZ" sz="2400" b="1" dirty="0" smtClean="0">
                <a:latin typeface="Comic Sans MS" pitchFamily="66" charset="0"/>
              </a:rPr>
              <a:t>6  </a:t>
            </a:r>
            <a:r>
              <a:rPr lang="cs-CZ" sz="2400" dirty="0" smtClean="0">
                <a:latin typeface="Comic Sans MS" pitchFamily="66" charset="0"/>
              </a:rPr>
              <a:t>– teoretická část – je zde vysvětlena tvorba věty, velká část je věnována</a:t>
            </a:r>
          </a:p>
          <a:p>
            <a:r>
              <a:rPr lang="cs-CZ" sz="2400" dirty="0" err="1" smtClean="0">
                <a:latin typeface="Comic Sans MS" pitchFamily="66" charset="0"/>
              </a:rPr>
              <a:t>vyjímkám</a:t>
            </a:r>
            <a:r>
              <a:rPr lang="cs-CZ" sz="2400" dirty="0" smtClean="0">
                <a:latin typeface="Comic Sans MS" pitchFamily="66" charset="0"/>
              </a:rPr>
              <a:t> v tvorbě </a:t>
            </a:r>
            <a:r>
              <a:rPr lang="cs-CZ" sz="2400" dirty="0" smtClean="0">
                <a:latin typeface="Comic Sans MS" pitchFamily="66" charset="0"/>
              </a:rPr>
              <a:t>–ING </a:t>
            </a:r>
            <a:r>
              <a:rPr lang="cs-CZ" sz="2400" dirty="0" smtClean="0">
                <a:latin typeface="Comic Sans MS" pitchFamily="66" charset="0"/>
              </a:rPr>
              <a:t>tvaru slovesa</a:t>
            </a:r>
          </a:p>
          <a:p>
            <a:endParaRPr lang="cs-CZ" sz="2400" dirty="0" smtClean="0">
              <a:latin typeface="Comic Sans MS" pitchFamily="66" charset="0"/>
            </a:endParaRPr>
          </a:p>
          <a:p>
            <a:r>
              <a:rPr lang="cs-CZ" sz="2400" b="1" dirty="0" smtClean="0">
                <a:latin typeface="Comic Sans MS" pitchFamily="66" charset="0"/>
              </a:rPr>
              <a:t>Str. </a:t>
            </a:r>
            <a:r>
              <a:rPr lang="cs-CZ" sz="2400" b="1" dirty="0" smtClean="0">
                <a:latin typeface="Comic Sans MS" pitchFamily="66" charset="0"/>
              </a:rPr>
              <a:t>7,8</a:t>
            </a:r>
            <a:r>
              <a:rPr lang="cs-CZ" sz="2400" b="1" dirty="0" smtClean="0">
                <a:latin typeface="Comic Sans MS" pitchFamily="66" charset="0"/>
              </a:rPr>
              <a:t>, 9, 10, </a:t>
            </a:r>
            <a:r>
              <a:rPr lang="cs-CZ" sz="2400" b="1" dirty="0" smtClean="0">
                <a:latin typeface="Comic Sans MS" pitchFamily="66" charset="0"/>
              </a:rPr>
              <a:t>11 </a:t>
            </a:r>
            <a:r>
              <a:rPr lang="cs-CZ" sz="2400" dirty="0" smtClean="0">
                <a:latin typeface="Comic Sans MS" pitchFamily="66" charset="0"/>
              </a:rPr>
              <a:t>– praktická část – děti tvoří věty podle obrázku a daných slovíček.</a:t>
            </a:r>
          </a:p>
          <a:p>
            <a:r>
              <a:rPr lang="cs-CZ" sz="2400" dirty="0" smtClean="0">
                <a:latin typeface="Comic Sans MS" pitchFamily="66" charset="0"/>
              </a:rPr>
              <a:t>Pokud na obrázek kliknou, objeví se jim správné řešení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467544" y="692696"/>
            <a:ext cx="7812360" cy="4824536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Present</a:t>
            </a:r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cs-CZ" sz="40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continuous</a:t>
            </a:r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 – přítomný čas průběhový</a:t>
            </a:r>
          </a:p>
          <a:p>
            <a:pPr algn="ctr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Kladná věta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TVORBA VĚTY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Kladná věta v přítomném čase průběhovém se tvoří takto:</a:t>
            </a:r>
          </a:p>
          <a:p>
            <a:pPr>
              <a:buNone/>
            </a:pPr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Podmět</a:t>
            </a:r>
          </a:p>
          <a:p>
            <a:r>
              <a:rPr lang="cs-CZ" dirty="0" smtClean="0">
                <a:latin typeface="Comic Sans MS" pitchFamily="66" charset="0"/>
              </a:rPr>
              <a:t>Příslušný tvar slovesa BÝT</a:t>
            </a:r>
          </a:p>
          <a:p>
            <a:r>
              <a:rPr lang="cs-CZ" dirty="0" smtClean="0">
                <a:latin typeface="Comic Sans MS" pitchFamily="66" charset="0"/>
              </a:rPr>
              <a:t>Plnovýznamové sloveso s koncovkou ING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PŘÍKLAD PRO SLOVESO PLAY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sz="3200" dirty="0" smtClean="0">
              <a:latin typeface="Comic Sans MS" pitchFamily="66" charset="0"/>
            </a:endParaRPr>
          </a:p>
          <a:p>
            <a:r>
              <a:rPr lang="cs-CZ" sz="3200" dirty="0" smtClean="0">
                <a:latin typeface="Comic Sans MS" pitchFamily="66" charset="0"/>
              </a:rPr>
              <a:t>I </a:t>
            </a:r>
            <a:r>
              <a:rPr lang="cs-CZ" sz="3200" dirty="0" err="1" smtClean="0">
                <a:latin typeface="Comic Sans MS" pitchFamily="66" charset="0"/>
              </a:rPr>
              <a:t>am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playing</a:t>
            </a:r>
            <a:endParaRPr lang="cs-CZ" sz="3200" dirty="0" smtClean="0">
              <a:latin typeface="Comic Sans MS" pitchFamily="66" charset="0"/>
            </a:endParaRPr>
          </a:p>
          <a:p>
            <a:r>
              <a:rPr lang="cs-CZ" sz="3200" dirty="0" err="1" smtClean="0">
                <a:latin typeface="Comic Sans MS" pitchFamily="66" charset="0"/>
              </a:rPr>
              <a:t>You</a:t>
            </a:r>
            <a:r>
              <a:rPr lang="cs-CZ" sz="3200" dirty="0" smtClean="0">
                <a:latin typeface="Comic Sans MS" pitchFamily="66" charset="0"/>
              </a:rPr>
              <a:t> are </a:t>
            </a:r>
            <a:r>
              <a:rPr lang="cs-CZ" sz="3200" dirty="0" err="1" smtClean="0">
                <a:latin typeface="Comic Sans MS" pitchFamily="66" charset="0"/>
              </a:rPr>
              <a:t>playing</a:t>
            </a:r>
            <a:endParaRPr lang="cs-CZ" sz="3200" dirty="0" smtClean="0">
              <a:latin typeface="Comic Sans MS" pitchFamily="66" charset="0"/>
            </a:endParaRPr>
          </a:p>
          <a:p>
            <a:r>
              <a:rPr lang="cs-CZ" sz="3200" dirty="0" smtClean="0">
                <a:latin typeface="Comic Sans MS" pitchFamily="66" charset="0"/>
              </a:rPr>
              <a:t>He </a:t>
            </a:r>
            <a:r>
              <a:rPr lang="cs-CZ" sz="3200" dirty="0" err="1" smtClean="0">
                <a:latin typeface="Comic Sans MS" pitchFamily="66" charset="0"/>
              </a:rPr>
              <a:t>is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playing</a:t>
            </a:r>
            <a:endParaRPr lang="cs-CZ" sz="3200" dirty="0" smtClean="0">
              <a:latin typeface="Comic Sans MS" pitchFamily="66" charset="0"/>
            </a:endParaRPr>
          </a:p>
          <a:p>
            <a:r>
              <a:rPr lang="cs-CZ" sz="3200" dirty="0" err="1" smtClean="0">
                <a:latin typeface="Comic Sans MS" pitchFamily="66" charset="0"/>
              </a:rPr>
              <a:t>She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is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playing</a:t>
            </a:r>
            <a:endParaRPr lang="cs-CZ" sz="3200" dirty="0" smtClean="0">
              <a:latin typeface="Comic Sans MS" pitchFamily="66" charset="0"/>
            </a:endParaRPr>
          </a:p>
          <a:p>
            <a:r>
              <a:rPr lang="cs-CZ" sz="3200" dirty="0" err="1" smtClean="0">
                <a:latin typeface="Comic Sans MS" pitchFamily="66" charset="0"/>
              </a:rPr>
              <a:t>It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is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playing</a:t>
            </a:r>
            <a:endParaRPr lang="cs-CZ" sz="3200" dirty="0" smtClean="0">
              <a:latin typeface="Comic Sans MS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sz="3200" dirty="0" smtClean="0">
              <a:latin typeface="Comic Sans MS" pitchFamily="66" charset="0"/>
            </a:endParaRPr>
          </a:p>
          <a:p>
            <a:r>
              <a:rPr lang="cs-CZ" sz="3200" dirty="0" err="1" smtClean="0">
                <a:latin typeface="Comic Sans MS" pitchFamily="66" charset="0"/>
              </a:rPr>
              <a:t>We</a:t>
            </a:r>
            <a:r>
              <a:rPr lang="cs-CZ" sz="3200" dirty="0" smtClean="0">
                <a:latin typeface="Comic Sans MS" pitchFamily="66" charset="0"/>
              </a:rPr>
              <a:t> are </a:t>
            </a:r>
            <a:r>
              <a:rPr lang="cs-CZ" sz="3200" dirty="0" err="1" smtClean="0">
                <a:latin typeface="Comic Sans MS" pitchFamily="66" charset="0"/>
              </a:rPr>
              <a:t>playing</a:t>
            </a:r>
            <a:endParaRPr lang="cs-CZ" sz="3200" dirty="0" smtClean="0">
              <a:latin typeface="Comic Sans MS" pitchFamily="66" charset="0"/>
            </a:endParaRPr>
          </a:p>
          <a:p>
            <a:r>
              <a:rPr lang="cs-CZ" sz="3200" dirty="0" err="1" smtClean="0">
                <a:latin typeface="Comic Sans MS" pitchFamily="66" charset="0"/>
              </a:rPr>
              <a:t>You</a:t>
            </a:r>
            <a:r>
              <a:rPr lang="cs-CZ" sz="3200" dirty="0" smtClean="0">
                <a:latin typeface="Comic Sans MS" pitchFamily="66" charset="0"/>
              </a:rPr>
              <a:t> are </a:t>
            </a:r>
            <a:r>
              <a:rPr lang="cs-CZ" sz="3200" dirty="0" err="1" smtClean="0">
                <a:latin typeface="Comic Sans MS" pitchFamily="66" charset="0"/>
              </a:rPr>
              <a:t>playing</a:t>
            </a:r>
            <a:endParaRPr lang="cs-CZ" sz="3200" dirty="0" smtClean="0">
              <a:latin typeface="Comic Sans MS" pitchFamily="66" charset="0"/>
            </a:endParaRPr>
          </a:p>
          <a:p>
            <a:r>
              <a:rPr lang="cs-CZ" sz="3200" dirty="0" err="1" smtClean="0">
                <a:latin typeface="Comic Sans MS" pitchFamily="66" charset="0"/>
              </a:rPr>
              <a:t>They</a:t>
            </a:r>
            <a:r>
              <a:rPr lang="cs-CZ" sz="3200" dirty="0" smtClean="0">
                <a:latin typeface="Comic Sans MS" pitchFamily="66" charset="0"/>
              </a:rPr>
              <a:t> are </a:t>
            </a:r>
            <a:r>
              <a:rPr lang="cs-CZ" sz="3200" dirty="0" err="1" smtClean="0">
                <a:latin typeface="Comic Sans MS" pitchFamily="66" charset="0"/>
              </a:rPr>
              <a:t>playing</a:t>
            </a:r>
            <a:endParaRPr lang="cs-CZ" sz="32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Tvorba -ING tvaru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Obecně vezmeme infinitiv slovesa a dáme k němu koncovku -ING</a:t>
            </a:r>
          </a:p>
          <a:p>
            <a:r>
              <a:rPr lang="cs-CZ" sz="2800" b="1" dirty="0" smtClean="0">
                <a:latin typeface="Comic Sans MS" pitchFamily="66" charset="0"/>
              </a:rPr>
              <a:t>Př.  Start – </a:t>
            </a:r>
            <a:r>
              <a:rPr lang="cs-CZ" sz="2800" b="1" dirty="0" err="1" smtClean="0">
                <a:latin typeface="Comic Sans MS" pitchFamily="66" charset="0"/>
              </a:rPr>
              <a:t>starting</a:t>
            </a:r>
            <a:endParaRPr lang="cs-CZ" sz="2800" b="1" dirty="0" smtClean="0">
              <a:latin typeface="Comic Sans MS" pitchFamily="66" charset="0"/>
            </a:endParaRPr>
          </a:p>
          <a:p>
            <a:r>
              <a:rPr lang="cs-CZ" sz="2800" b="1" dirty="0" smtClean="0">
                <a:latin typeface="Comic Sans MS" pitchFamily="66" charset="0"/>
              </a:rPr>
              <a:t>Pokud je sloveso jednoslabičné a od konce je souhláska samohláska souhláska, poslední souhlásku zdvojujeme a pak dáme -ING</a:t>
            </a:r>
          </a:p>
          <a:p>
            <a:r>
              <a:rPr lang="cs-CZ" sz="2800" b="1" dirty="0" smtClean="0">
                <a:latin typeface="Comic Sans MS" pitchFamily="66" charset="0"/>
              </a:rPr>
              <a:t>Př. Run – </a:t>
            </a:r>
            <a:r>
              <a:rPr lang="cs-CZ" sz="2800" b="1" dirty="0" err="1" smtClean="0">
                <a:latin typeface="Comic Sans MS" pitchFamily="66" charset="0"/>
              </a:rPr>
              <a:t>running</a:t>
            </a:r>
            <a:endParaRPr lang="cs-CZ" sz="2800" b="1" dirty="0" smtClean="0">
              <a:latin typeface="Comic Sans MS" pitchFamily="66" charset="0"/>
            </a:endParaRPr>
          </a:p>
          <a:p>
            <a:r>
              <a:rPr lang="cs-CZ" sz="2800" b="1" dirty="0" smtClean="0">
                <a:latin typeface="Comic Sans MS" pitchFamily="66" charset="0"/>
              </a:rPr>
              <a:t>Pokud sloveso končí na –E, -E škrtáme a pak dáme koncovku –ING</a:t>
            </a:r>
          </a:p>
          <a:p>
            <a:r>
              <a:rPr lang="cs-CZ" sz="2800" b="1" dirty="0" smtClean="0">
                <a:latin typeface="Comic Sans MS" pitchFamily="66" charset="0"/>
              </a:rPr>
              <a:t>Př. </a:t>
            </a:r>
            <a:r>
              <a:rPr lang="cs-CZ" sz="2800" b="1" dirty="0" err="1" smtClean="0">
                <a:latin typeface="Comic Sans MS" pitchFamily="66" charset="0"/>
              </a:rPr>
              <a:t>Write</a:t>
            </a:r>
            <a:r>
              <a:rPr lang="cs-CZ" sz="2800" b="1" dirty="0" smtClean="0">
                <a:latin typeface="Comic Sans MS" pitchFamily="66" charset="0"/>
              </a:rPr>
              <a:t> - </a:t>
            </a:r>
            <a:r>
              <a:rPr lang="cs-CZ" sz="2800" b="1" dirty="0" err="1" smtClean="0">
                <a:latin typeface="Comic Sans MS" pitchFamily="66" charset="0"/>
              </a:rPr>
              <a:t>writing</a:t>
            </a:r>
            <a:endParaRPr lang="cs-CZ" sz="2800" b="1" dirty="0" smtClean="0">
              <a:latin typeface="Comic Sans MS" pitchFamily="66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188640"/>
            <a:ext cx="7885492" cy="830997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Tvořte věty </a:t>
            </a:r>
          </a:p>
          <a:p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(po kliknutí na obrázek se objeví správné řešení):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5" name="Obrázek 4" descr="C:\Users\ucitel\AppData\Local\Microsoft\Windows\Temporary Internet Files\Low\Content.IE5\EKHJ0FHD\MC900232151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268760"/>
            <a:ext cx="2592288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C:\Users\ucitel\AppData\Local\Microsoft\Windows\Temporary Internet Files\Low\Content.IE5\K0RCJDGK\MC900136695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077072"/>
            <a:ext cx="2232248" cy="179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179512" y="3284984"/>
            <a:ext cx="31085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latin typeface="Comic Sans MS" pitchFamily="66" charset="0"/>
              </a:rPr>
              <a:t>they</a:t>
            </a:r>
            <a:r>
              <a:rPr lang="cs-CZ" sz="2800" b="1" dirty="0" smtClean="0">
                <a:latin typeface="Comic Sans MS" pitchFamily="66" charset="0"/>
              </a:rPr>
              <a:t> / </a:t>
            </a:r>
            <a:r>
              <a:rPr lang="cs-CZ" sz="2800" b="1" dirty="0" err="1" smtClean="0">
                <a:latin typeface="Comic Sans MS" pitchFamily="66" charset="0"/>
              </a:rPr>
              <a:t>watch</a:t>
            </a:r>
            <a:r>
              <a:rPr lang="cs-CZ" sz="2800" b="1" dirty="0" smtClean="0">
                <a:latin typeface="Comic Sans MS" pitchFamily="66" charset="0"/>
              </a:rPr>
              <a:t> TV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6021288"/>
            <a:ext cx="19527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he / </a:t>
            </a:r>
            <a:r>
              <a:rPr lang="cs-CZ" sz="2800" b="1" dirty="0" err="1" smtClean="0">
                <a:latin typeface="Comic Sans MS" pitchFamily="66" charset="0"/>
              </a:rPr>
              <a:t>sleep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3275856" y="1340768"/>
            <a:ext cx="5256584" cy="936104"/>
          </a:xfrm>
          <a:prstGeom prst="wedgeRoundRectCallout">
            <a:avLst>
              <a:gd name="adj1" fmla="val -53691"/>
              <a:gd name="adj2" fmla="val 121419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They</a:t>
            </a:r>
            <a:r>
              <a:rPr lang="cs-CZ" sz="2800" b="1" dirty="0" smtClean="0">
                <a:latin typeface="Comic Sans MS" pitchFamily="66" charset="0"/>
              </a:rPr>
              <a:t> are </a:t>
            </a:r>
            <a:r>
              <a:rPr lang="cs-CZ" sz="2800" b="1" dirty="0" err="1" smtClean="0">
                <a:latin typeface="Comic Sans MS" pitchFamily="66" charset="0"/>
              </a:rPr>
              <a:t>watching</a:t>
            </a:r>
            <a:r>
              <a:rPr lang="cs-CZ" sz="2800" b="1" dirty="0" smtClean="0">
                <a:latin typeface="Comic Sans MS" pitchFamily="66" charset="0"/>
              </a:rPr>
              <a:t> TV.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1" name="Zaoblený obdélníkový popisek 10"/>
          <p:cNvSpPr/>
          <p:nvPr/>
        </p:nvSpPr>
        <p:spPr>
          <a:xfrm>
            <a:off x="3419872" y="4509120"/>
            <a:ext cx="5256584" cy="936104"/>
          </a:xfrm>
          <a:prstGeom prst="wedgeRoundRectCallout">
            <a:avLst>
              <a:gd name="adj1" fmla="val -53691"/>
              <a:gd name="adj2" fmla="val 121419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He </a:t>
            </a:r>
            <a:r>
              <a:rPr lang="cs-CZ" sz="2800" b="1" dirty="0" err="1" smtClean="0">
                <a:latin typeface="Comic Sans MS" pitchFamily="66" charset="0"/>
              </a:rPr>
              <a:t>is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sleeping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ucitel\AppData\Local\Microsoft\Windows\Temporary Internet Files\Low\Content.IE5\74Z5K1HJ\MC900232988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04664"/>
            <a:ext cx="184785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 descr="C:\Users\ucitel\AppData\Local\Microsoft\Windows\Temporary Internet Files\Low\Content.IE5\UTBJ4F2Q\MC900136595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2204864"/>
            <a:ext cx="1296144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C:\Users\ucitel\AppData\Local\Microsoft\Windows\Temporary Internet Files\Low\Content.IE5\7LC0RVR7\MC900232907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4005064"/>
            <a:ext cx="1498079" cy="2368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79512" y="2132856"/>
            <a:ext cx="29546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I / </a:t>
            </a:r>
            <a:r>
              <a:rPr lang="cs-CZ" sz="2800" b="1" dirty="0" err="1" smtClean="0">
                <a:latin typeface="Comic Sans MS" pitchFamily="66" charset="0"/>
              </a:rPr>
              <a:t>read</a:t>
            </a:r>
            <a:r>
              <a:rPr lang="cs-CZ" sz="2800" b="1" dirty="0" smtClean="0">
                <a:latin typeface="Comic Sans MS" pitchFamily="66" charset="0"/>
              </a:rPr>
              <a:t> a </a:t>
            </a:r>
            <a:r>
              <a:rPr lang="cs-CZ" sz="2800" b="1" dirty="0" err="1" smtClean="0">
                <a:latin typeface="Comic Sans MS" pitchFamily="66" charset="0"/>
              </a:rPr>
              <a:t>book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84161" y="4365104"/>
            <a:ext cx="31598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latin typeface="Comic Sans MS" pitchFamily="66" charset="0"/>
              </a:rPr>
              <a:t>you</a:t>
            </a:r>
            <a:r>
              <a:rPr lang="cs-CZ" sz="2800" b="1" dirty="0" smtClean="0">
                <a:latin typeface="Comic Sans MS" pitchFamily="66" charset="0"/>
              </a:rPr>
              <a:t> / </a:t>
            </a:r>
            <a:r>
              <a:rPr lang="cs-CZ" sz="2800" b="1" dirty="0" err="1" smtClean="0">
                <a:latin typeface="Comic Sans MS" pitchFamily="66" charset="0"/>
              </a:rPr>
              <a:t>sing</a:t>
            </a:r>
            <a:r>
              <a:rPr lang="cs-CZ" sz="2800" b="1" dirty="0" smtClean="0">
                <a:latin typeface="Comic Sans MS" pitchFamily="66" charset="0"/>
              </a:rPr>
              <a:t> a song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6165304"/>
            <a:ext cx="27606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He / </a:t>
            </a:r>
            <a:r>
              <a:rPr lang="cs-CZ" sz="2800" b="1" dirty="0" err="1" smtClean="0">
                <a:latin typeface="Comic Sans MS" pitchFamily="66" charset="0"/>
              </a:rPr>
              <a:t>eat</a:t>
            </a:r>
            <a:r>
              <a:rPr lang="cs-CZ" sz="2800" b="1" dirty="0" smtClean="0">
                <a:latin typeface="Comic Sans MS" pitchFamily="66" charset="0"/>
              </a:rPr>
              <a:t> pizza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3275856" y="692696"/>
            <a:ext cx="5256584" cy="936104"/>
          </a:xfrm>
          <a:prstGeom prst="wedgeRoundRectCallout">
            <a:avLst>
              <a:gd name="adj1" fmla="val -53691"/>
              <a:gd name="adj2" fmla="val 121419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I </a:t>
            </a:r>
            <a:r>
              <a:rPr lang="cs-CZ" sz="2800" b="1" dirty="0" err="1" smtClean="0">
                <a:latin typeface="Comic Sans MS" pitchFamily="66" charset="0"/>
              </a:rPr>
              <a:t>am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reading</a:t>
            </a:r>
            <a:r>
              <a:rPr lang="cs-CZ" sz="2800" b="1" dirty="0" smtClean="0">
                <a:latin typeface="Comic Sans MS" pitchFamily="66" charset="0"/>
              </a:rPr>
              <a:t> a </a:t>
            </a:r>
            <a:r>
              <a:rPr lang="cs-CZ" sz="2800" b="1" dirty="0" err="1" smtClean="0">
                <a:latin typeface="Comic Sans MS" pitchFamily="66" charset="0"/>
              </a:rPr>
              <a:t>book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>
            <a:off x="3131840" y="4869160"/>
            <a:ext cx="5256584" cy="936104"/>
          </a:xfrm>
          <a:prstGeom prst="wedgeRoundRectCallout">
            <a:avLst>
              <a:gd name="adj1" fmla="val -53691"/>
              <a:gd name="adj2" fmla="val 121419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He </a:t>
            </a:r>
            <a:r>
              <a:rPr lang="cs-CZ" sz="2800" b="1" dirty="0" err="1" smtClean="0">
                <a:latin typeface="Comic Sans MS" pitchFamily="66" charset="0"/>
              </a:rPr>
              <a:t>is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eating</a:t>
            </a:r>
            <a:r>
              <a:rPr lang="cs-CZ" sz="2800" b="1" dirty="0" smtClean="0">
                <a:latin typeface="Comic Sans MS" pitchFamily="66" charset="0"/>
              </a:rPr>
              <a:t> pizza.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971600" y="2996952"/>
            <a:ext cx="5256584" cy="936104"/>
          </a:xfrm>
          <a:prstGeom prst="wedgeRoundRectCallout">
            <a:avLst>
              <a:gd name="adj1" fmla="val 43990"/>
              <a:gd name="adj2" fmla="val 89860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You</a:t>
            </a:r>
            <a:r>
              <a:rPr lang="cs-CZ" sz="2800" b="1" dirty="0" smtClean="0">
                <a:latin typeface="Comic Sans MS" pitchFamily="66" charset="0"/>
              </a:rPr>
              <a:t> are </a:t>
            </a:r>
            <a:r>
              <a:rPr lang="cs-CZ" sz="2800" b="1" dirty="0" err="1" smtClean="0">
                <a:latin typeface="Comic Sans MS" pitchFamily="66" charset="0"/>
              </a:rPr>
              <a:t>singing</a:t>
            </a:r>
            <a:r>
              <a:rPr lang="cs-CZ" sz="2800" b="1" dirty="0" smtClean="0">
                <a:latin typeface="Comic Sans MS" pitchFamily="66" charset="0"/>
              </a:rPr>
              <a:t> a song.</a:t>
            </a:r>
            <a:endParaRPr lang="cs-CZ" sz="28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ucitel\AppData\Local\Microsoft\Windows\Temporary Internet Files\Low\Content.IE5\1MB32M6A\MC900349113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88640"/>
            <a:ext cx="1512168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 descr="C:\Users\ucitel\AppData\Local\Microsoft\Windows\Temporary Internet Files\Low\Content.IE5\I11K9E14\MC900338150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7" y="2060849"/>
            <a:ext cx="2160240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C:\Users\ucitel\AppData\Local\Microsoft\Windows\Temporary Internet Files\Low\Content.IE5\I11K9E14\MC900139349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4509120"/>
            <a:ext cx="2232248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0" y="2420888"/>
            <a:ext cx="28921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She</a:t>
            </a:r>
            <a:r>
              <a:rPr lang="cs-CZ" sz="2400" b="1" dirty="0" smtClean="0">
                <a:latin typeface="Comic Sans MS" pitchFamily="66" charset="0"/>
              </a:rPr>
              <a:t> / drink </a:t>
            </a:r>
            <a:r>
              <a:rPr lang="cs-CZ" sz="2400" b="1" dirty="0" err="1" smtClean="0">
                <a:latin typeface="Comic Sans MS" pitchFamily="66" charset="0"/>
              </a:rPr>
              <a:t>water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72939" y="4005064"/>
            <a:ext cx="31710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we</a:t>
            </a:r>
            <a:r>
              <a:rPr lang="cs-CZ" sz="2400" b="1" dirty="0" smtClean="0">
                <a:latin typeface="Comic Sans MS" pitchFamily="66" charset="0"/>
              </a:rPr>
              <a:t> / </a:t>
            </a:r>
            <a:r>
              <a:rPr lang="cs-CZ" sz="2400" b="1" dirty="0" err="1" smtClean="0">
                <a:latin typeface="Comic Sans MS" pitchFamily="66" charset="0"/>
              </a:rPr>
              <a:t>draw</a:t>
            </a:r>
            <a:r>
              <a:rPr lang="cs-CZ" sz="2400" b="1" dirty="0" smtClean="0">
                <a:latin typeface="Comic Sans MS" pitchFamily="66" charset="0"/>
              </a:rPr>
              <a:t> a </a:t>
            </a:r>
            <a:r>
              <a:rPr lang="cs-CZ" sz="2400" b="1" dirty="0" err="1" smtClean="0">
                <a:latin typeface="Comic Sans MS" pitchFamily="66" charset="0"/>
              </a:rPr>
              <a:t>picture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6237312"/>
            <a:ext cx="25667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They</a:t>
            </a:r>
            <a:r>
              <a:rPr lang="cs-CZ" sz="2400" b="1" dirty="0" smtClean="0">
                <a:latin typeface="Comic Sans MS" pitchFamily="66" charset="0"/>
              </a:rPr>
              <a:t> / run </a:t>
            </a:r>
            <a:r>
              <a:rPr lang="cs-CZ" sz="2400" b="1" dirty="0" err="1" smtClean="0">
                <a:latin typeface="Comic Sans MS" pitchFamily="66" charset="0"/>
              </a:rPr>
              <a:t>fast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3203848" y="620688"/>
            <a:ext cx="5256584" cy="936104"/>
          </a:xfrm>
          <a:prstGeom prst="wedgeRoundRectCallout">
            <a:avLst>
              <a:gd name="adj1" fmla="val -53691"/>
              <a:gd name="adj2" fmla="val 121419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She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is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drinking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water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>
            <a:off x="683568" y="2996952"/>
            <a:ext cx="5256584" cy="936104"/>
          </a:xfrm>
          <a:prstGeom prst="wedgeRoundRectCallout">
            <a:avLst>
              <a:gd name="adj1" fmla="val 52822"/>
              <a:gd name="adj2" fmla="val 82346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We</a:t>
            </a:r>
            <a:r>
              <a:rPr lang="cs-CZ" sz="2800" b="1" dirty="0" smtClean="0">
                <a:latin typeface="Comic Sans MS" pitchFamily="66" charset="0"/>
              </a:rPr>
              <a:t> are </a:t>
            </a:r>
            <a:r>
              <a:rPr lang="cs-CZ" sz="2800" b="1" dirty="0" err="1" smtClean="0">
                <a:latin typeface="Comic Sans MS" pitchFamily="66" charset="0"/>
              </a:rPr>
              <a:t>drawing</a:t>
            </a:r>
            <a:r>
              <a:rPr lang="cs-CZ" sz="2800" b="1" dirty="0" smtClean="0">
                <a:latin typeface="Comic Sans MS" pitchFamily="66" charset="0"/>
              </a:rPr>
              <a:t> a </a:t>
            </a:r>
            <a:r>
              <a:rPr lang="cs-CZ" sz="2800" b="1" dirty="0" err="1" smtClean="0">
                <a:latin typeface="Comic Sans MS" pitchFamily="66" charset="0"/>
              </a:rPr>
              <a:t>picture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3059832" y="4797152"/>
            <a:ext cx="5256584" cy="936104"/>
          </a:xfrm>
          <a:prstGeom prst="wedgeRoundRectCallout">
            <a:avLst>
              <a:gd name="adj1" fmla="val -53691"/>
              <a:gd name="adj2" fmla="val 121419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They</a:t>
            </a:r>
            <a:r>
              <a:rPr lang="cs-CZ" sz="2800" b="1" dirty="0" smtClean="0">
                <a:latin typeface="Comic Sans MS" pitchFamily="66" charset="0"/>
              </a:rPr>
              <a:t> are </a:t>
            </a:r>
            <a:r>
              <a:rPr lang="cs-CZ" sz="2800" b="1" dirty="0" err="1" smtClean="0">
                <a:latin typeface="Comic Sans MS" pitchFamily="66" charset="0"/>
              </a:rPr>
              <a:t>running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fast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ucitel\AppData\Local\Microsoft\Windows\Temporary Internet Files\Low\Content.IE5\8G6YZFP7\MC900157383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88640"/>
            <a:ext cx="2009378" cy="22777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 descr="C:\Users\ucitel\AppData\Local\Microsoft\Windows\Temporary Internet Files\Low\Content.IE5\XS5UDPB1\MC900232106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2060848"/>
            <a:ext cx="1695450" cy="2171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C:\Users\ucitel\AppData\Local\Microsoft\Windows\Temporary Internet Files\Low\Content.IE5\PBR7XT5Y\MC900232134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3861048"/>
            <a:ext cx="14478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79512" y="2348880"/>
            <a:ext cx="35509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you</a:t>
            </a:r>
            <a:r>
              <a:rPr lang="cs-CZ" sz="2400" b="1" dirty="0" smtClean="0">
                <a:latin typeface="Comic Sans MS" pitchFamily="66" charset="0"/>
              </a:rPr>
              <a:t> / </a:t>
            </a:r>
            <a:r>
              <a:rPr lang="cs-CZ" sz="2400" b="1" dirty="0" err="1" smtClean="0">
                <a:latin typeface="Comic Sans MS" pitchFamily="66" charset="0"/>
              </a:rPr>
              <a:t>swim</a:t>
            </a:r>
            <a:r>
              <a:rPr lang="cs-CZ" sz="2400" b="1" dirty="0" smtClean="0">
                <a:latin typeface="Comic Sans MS" pitchFamily="66" charset="0"/>
              </a:rPr>
              <a:t> in </a:t>
            </a:r>
            <a:r>
              <a:rPr lang="cs-CZ" sz="2400" b="1" dirty="0" err="1" smtClean="0">
                <a:latin typeface="Comic Sans MS" pitchFamily="66" charset="0"/>
              </a:rPr>
              <a:t>the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sea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236296" y="4293096"/>
            <a:ext cx="15792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I / skate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6237312"/>
            <a:ext cx="19511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she</a:t>
            </a:r>
            <a:r>
              <a:rPr lang="cs-CZ" sz="2400" b="1" dirty="0" smtClean="0">
                <a:latin typeface="Comic Sans MS" pitchFamily="66" charset="0"/>
              </a:rPr>
              <a:t> / </a:t>
            </a:r>
            <a:r>
              <a:rPr lang="cs-CZ" sz="2400" b="1" dirty="0" err="1" smtClean="0">
                <a:latin typeface="Comic Sans MS" pitchFamily="66" charset="0"/>
              </a:rPr>
              <a:t>dance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3347864" y="620688"/>
            <a:ext cx="5256584" cy="936104"/>
          </a:xfrm>
          <a:prstGeom prst="wedgeRoundRectCallout">
            <a:avLst>
              <a:gd name="adj1" fmla="val -53691"/>
              <a:gd name="adj2" fmla="val 101883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You</a:t>
            </a:r>
            <a:r>
              <a:rPr lang="cs-CZ" sz="2800" b="1" dirty="0" smtClean="0">
                <a:latin typeface="Comic Sans MS" pitchFamily="66" charset="0"/>
              </a:rPr>
              <a:t> are </a:t>
            </a:r>
            <a:r>
              <a:rPr lang="cs-CZ" sz="2800" b="1" dirty="0" err="1" smtClean="0">
                <a:latin typeface="Comic Sans MS" pitchFamily="66" charset="0"/>
              </a:rPr>
              <a:t>swimming</a:t>
            </a:r>
            <a:r>
              <a:rPr lang="cs-CZ" sz="2800" b="1" dirty="0" smtClean="0">
                <a:latin typeface="Comic Sans MS" pitchFamily="66" charset="0"/>
              </a:rPr>
              <a:t> in </a:t>
            </a:r>
            <a:r>
              <a:rPr lang="cs-CZ" sz="2800" b="1" dirty="0" err="1" smtClean="0">
                <a:latin typeface="Comic Sans MS" pitchFamily="66" charset="0"/>
              </a:rPr>
              <a:t>the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sea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>
            <a:off x="1691680" y="2924944"/>
            <a:ext cx="5256584" cy="936104"/>
          </a:xfrm>
          <a:prstGeom prst="wedgeRoundRectCallout">
            <a:avLst>
              <a:gd name="adj1" fmla="val 55766"/>
              <a:gd name="adj2" fmla="val 83849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I </a:t>
            </a:r>
            <a:r>
              <a:rPr lang="cs-CZ" sz="2800" b="1" dirty="0" err="1" smtClean="0">
                <a:latin typeface="Comic Sans MS" pitchFamily="66" charset="0"/>
              </a:rPr>
              <a:t>am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skating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2771800" y="4797152"/>
            <a:ext cx="5256584" cy="936104"/>
          </a:xfrm>
          <a:prstGeom prst="wedgeRoundRectCallout">
            <a:avLst>
              <a:gd name="adj1" fmla="val -56902"/>
              <a:gd name="adj2" fmla="val 76335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She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is</a:t>
            </a:r>
            <a:r>
              <a:rPr lang="cs-CZ" sz="2800" b="1" dirty="0" smtClean="0">
                <a:latin typeface="Comic Sans MS" pitchFamily="66" charset="0"/>
              </a:rPr>
              <a:t> dancing.</a:t>
            </a:r>
            <a:endParaRPr lang="cs-CZ" sz="28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ucitel\AppData\Local\Microsoft\Windows\Temporary Internet Files\Low\Content.IE5\8G6YZFP7\MC900140803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764704"/>
            <a:ext cx="2319908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 descr="C:\Users\ucitel\AppData\Local\Microsoft\Windows\Temporary Internet Files\Low\Content.IE5\7LC0RVR7\MC900215303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005064"/>
            <a:ext cx="2232248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539552" y="2708920"/>
            <a:ext cx="30780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they</a:t>
            </a:r>
            <a:r>
              <a:rPr lang="cs-CZ" sz="2400" b="1" dirty="0" smtClean="0">
                <a:latin typeface="Comic Sans MS" pitchFamily="66" charset="0"/>
              </a:rPr>
              <a:t> / </a:t>
            </a:r>
            <a:r>
              <a:rPr lang="cs-CZ" sz="2400" b="1" dirty="0" err="1" smtClean="0">
                <a:latin typeface="Comic Sans MS" pitchFamily="66" charset="0"/>
              </a:rPr>
              <a:t>write</a:t>
            </a:r>
            <a:r>
              <a:rPr lang="cs-CZ" sz="2400" b="1" dirty="0" smtClean="0">
                <a:latin typeface="Comic Sans MS" pitchFamily="66" charset="0"/>
              </a:rPr>
              <a:t> a test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6165304"/>
            <a:ext cx="35654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We</a:t>
            </a:r>
            <a:r>
              <a:rPr lang="cs-CZ" sz="2400" b="1" dirty="0" smtClean="0">
                <a:latin typeface="Comic Sans MS" pitchFamily="66" charset="0"/>
              </a:rPr>
              <a:t> / ski in </a:t>
            </a:r>
            <a:r>
              <a:rPr lang="cs-CZ" sz="2400" b="1" dirty="0" err="1" smtClean="0">
                <a:latin typeface="Comic Sans MS" pitchFamily="66" charset="0"/>
              </a:rPr>
              <a:t>the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winter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Zaoblený obdélníkový popisek 5"/>
          <p:cNvSpPr/>
          <p:nvPr/>
        </p:nvSpPr>
        <p:spPr>
          <a:xfrm>
            <a:off x="3419872" y="836712"/>
            <a:ext cx="5256584" cy="936104"/>
          </a:xfrm>
          <a:prstGeom prst="wedgeRoundRectCallout">
            <a:avLst>
              <a:gd name="adj1" fmla="val -53691"/>
              <a:gd name="adj2" fmla="val 121419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They</a:t>
            </a:r>
            <a:r>
              <a:rPr lang="cs-CZ" sz="2800" b="1" dirty="0" smtClean="0">
                <a:latin typeface="Comic Sans MS" pitchFamily="66" charset="0"/>
              </a:rPr>
              <a:t> are </a:t>
            </a:r>
            <a:r>
              <a:rPr lang="cs-CZ" sz="2800" b="1" dirty="0" err="1" smtClean="0">
                <a:latin typeface="Comic Sans MS" pitchFamily="66" charset="0"/>
              </a:rPr>
              <a:t>writing</a:t>
            </a:r>
            <a:r>
              <a:rPr lang="cs-CZ" sz="2800" b="1" dirty="0" smtClean="0">
                <a:latin typeface="Comic Sans MS" pitchFamily="66" charset="0"/>
              </a:rPr>
              <a:t> a test.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7" name="Zaoblený obdélníkový popisek 6"/>
          <p:cNvSpPr/>
          <p:nvPr/>
        </p:nvSpPr>
        <p:spPr>
          <a:xfrm>
            <a:off x="3419872" y="4293096"/>
            <a:ext cx="5256584" cy="936104"/>
          </a:xfrm>
          <a:prstGeom prst="wedgeRoundRectCallout">
            <a:avLst>
              <a:gd name="adj1" fmla="val -53691"/>
              <a:gd name="adj2" fmla="val 121419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We</a:t>
            </a:r>
            <a:r>
              <a:rPr lang="cs-CZ" sz="2800" b="1" dirty="0" smtClean="0">
                <a:latin typeface="Comic Sans MS" pitchFamily="66" charset="0"/>
              </a:rPr>
              <a:t> are </a:t>
            </a:r>
            <a:r>
              <a:rPr lang="cs-CZ" sz="2800" b="1" dirty="0" err="1" smtClean="0">
                <a:latin typeface="Comic Sans MS" pitchFamily="66" charset="0"/>
              </a:rPr>
              <a:t>skiing</a:t>
            </a:r>
            <a:r>
              <a:rPr lang="cs-CZ" sz="2800" b="1" dirty="0" smtClean="0">
                <a:latin typeface="Comic Sans MS" pitchFamily="66" charset="0"/>
              </a:rPr>
              <a:t> in </a:t>
            </a:r>
            <a:r>
              <a:rPr lang="cs-CZ" sz="2800" b="1" dirty="0" err="1" smtClean="0">
                <a:latin typeface="Comic Sans MS" pitchFamily="66" charset="0"/>
              </a:rPr>
              <a:t>the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winter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4869160"/>
            <a:ext cx="9144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PSANÍ: http://officeimg.vo.msecnd.net/en-us/images/MH900140803.jpg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0" y="548680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ČTENÍ: http://officeimg.vo.msecnd.net/en-us/images/MH900232988.jpg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0" y="908720"/>
            <a:ext cx="84249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ZPÍVÁNÍ: http://officeimg.vo.msecnd.net/en-us/images/MH900136595.jpg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1268760"/>
            <a:ext cx="88924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KOUKÁNÍ NA TV: http://officeimg.vo.msecnd.net/en-us/images/MH900232151.jpg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0" y="1628800"/>
            <a:ext cx="88924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JEZENÍ: http://officeimg.vo.msecnd.net/en-us/images/MH900232907.jpg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0" y="1988840"/>
            <a:ext cx="88924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PITÍ: http://officeimg.vo.msecnd.net/en-us/images/MH900349113.jpg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0" y="2348880"/>
            <a:ext cx="8676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SPANÍ: http://officeimg.vo.msecnd.net/en-us/images/MH900136695.jpg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0" y="2708920"/>
            <a:ext cx="8676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KRESLENÍ: http://officeimg.vo.msecnd.net/en-us/images/MH900338150.jpg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0" y="3068960"/>
            <a:ext cx="88924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BĚHÁNÍ: http://officeimg.vo.msecnd.net/en-us/images/MH900139349.jpg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0" y="3429000"/>
            <a:ext cx="85324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PLAVÁNÍ: http://officeimg.vo.msecnd.net/en-us/images/MH900157383.jpg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0" y="3789040"/>
            <a:ext cx="83884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BRUSLENÍ: http://officeimg.vo.msecnd.net/en-us/images/MH900232106.jpg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0" y="4149080"/>
            <a:ext cx="8676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TANCOVÁNÍ: http://officeimg.vo.msecnd.net/en-us/images/MH900232134.jpg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0" y="4509120"/>
            <a:ext cx="83164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LYŽOVÁNÍ: http://officeimg.vo.msecnd.net/en-us/images/MH900215303.jpg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79512" y="188640"/>
            <a:ext cx="9346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Zdroje: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</TotalTime>
  <Words>446</Words>
  <Application>Microsoft Office PowerPoint</Application>
  <PresentationFormat>Předvádění na obrazovce (4:3)</PresentationFormat>
  <Paragraphs>91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Snímek 3</vt:lpstr>
      <vt:lpstr>TVORBA VĚTY</vt:lpstr>
      <vt:lpstr>PŘÍKLAD PRO SLOVESO PLAY</vt:lpstr>
      <vt:lpstr>Tvorba -ING tvaru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ucitel</cp:lastModifiedBy>
  <cp:revision>17</cp:revision>
  <dcterms:created xsi:type="dcterms:W3CDTF">2013-11-01T19:34:54Z</dcterms:created>
  <dcterms:modified xsi:type="dcterms:W3CDTF">2013-11-21T20:19:47Z</dcterms:modified>
</cp:coreProperties>
</file>