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2" r:id="rId5"/>
    <p:sldId id="261" r:id="rId6"/>
    <p:sldId id="260" r:id="rId7"/>
    <p:sldId id="263" r:id="rId8"/>
    <p:sldId id="264" r:id="rId9"/>
    <p:sldId id="265" r:id="rId10"/>
    <p:sldId id="266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A4FA4-5E00-47F7-92FF-2350CE8DE705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A0E4-3CCE-4C03-AC77-E10BC956C7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A4FA4-5E00-47F7-92FF-2350CE8DE705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A0E4-3CCE-4C03-AC77-E10BC956C7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A4FA4-5E00-47F7-92FF-2350CE8DE705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A0E4-3CCE-4C03-AC77-E10BC956C7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A4FA4-5E00-47F7-92FF-2350CE8DE705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A0E4-3CCE-4C03-AC77-E10BC956C7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A4FA4-5E00-47F7-92FF-2350CE8DE705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A0E4-3CCE-4C03-AC77-E10BC956C7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A4FA4-5E00-47F7-92FF-2350CE8DE705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A0E4-3CCE-4C03-AC77-E10BC956C7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A4FA4-5E00-47F7-92FF-2350CE8DE705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A0E4-3CCE-4C03-AC77-E10BC956C7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A4FA4-5E00-47F7-92FF-2350CE8DE705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A0E4-3CCE-4C03-AC77-E10BC956C7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A4FA4-5E00-47F7-92FF-2350CE8DE705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A0E4-3CCE-4C03-AC77-E10BC956C7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A4FA4-5E00-47F7-92FF-2350CE8DE705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A0E4-3CCE-4C03-AC77-E10BC956C7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A4FA4-5E00-47F7-92FF-2350CE8DE705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A0E4-3CCE-4C03-AC77-E10BC956C7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A4FA4-5E00-47F7-92FF-2350CE8DE705}" type="datetimeFigureOut">
              <a:rPr lang="cs-CZ" smtClean="0"/>
              <a:pPr/>
              <a:t>21.11.2013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5A0E4-3CCE-4C03-AC77-E10BC956C7A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11560" y="1844824"/>
            <a:ext cx="7772400" cy="5048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DIGITÁLNÍ UČEBNÍ MATERIÁL: </a:t>
            </a: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VY_32_INOVACE_01_Aj5_55</a:t>
            </a:r>
            <a:endParaRPr kumimoji="0" lang="cs-CZ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3648" y="188640"/>
            <a:ext cx="6083808" cy="14874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39552" y="2492896"/>
          <a:ext cx="8136904" cy="3814126"/>
        </p:xfrm>
        <a:graphic>
          <a:graphicData uri="http://schemas.openxmlformats.org/drawingml/2006/table">
            <a:tbl>
              <a:tblPr bandRow="1" bandCol="1">
                <a:tableStyleId>{5940675A-B579-460E-94D1-54222C63F5DA}</a:tableStyleId>
              </a:tblPr>
              <a:tblGrid>
                <a:gridCol w="2736304"/>
                <a:gridCol w="5400600"/>
              </a:tblGrid>
              <a:tr h="737313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T.G. Masaryka </a:t>
                      </a:r>
                      <a:r>
                        <a:rPr lang="cs-CZ" dirty="0" err="1" smtClean="0"/>
                        <a:t>Komárov</a:t>
                      </a:r>
                      <a:r>
                        <a:rPr lang="cs-CZ" dirty="0" smtClean="0"/>
                        <a:t>, okres Beroun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Jméno autora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Pavla </a:t>
                      </a:r>
                      <a:r>
                        <a:rPr lang="cs-CZ" dirty="0" err="1" smtClean="0"/>
                        <a:t>Kredbová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vytvoření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11.11.2013</a:t>
                      </a:r>
                      <a:endParaRPr lang="cs-CZ" dirty="0"/>
                    </a:p>
                  </a:txBody>
                  <a:tcPr/>
                </a:tc>
              </a:tr>
              <a:tr h="591005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Anglický jazyk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Anglický jazyk  5. ročník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Present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continuous</a:t>
                      </a:r>
                      <a:r>
                        <a:rPr lang="cs-CZ" dirty="0" smtClean="0"/>
                        <a:t> - </a:t>
                      </a:r>
                      <a:r>
                        <a:rPr lang="cs-CZ" dirty="0" smtClean="0"/>
                        <a:t>negative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260648"/>
            <a:ext cx="8136904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Anotace:</a:t>
            </a:r>
          </a:p>
          <a:p>
            <a:r>
              <a:rPr lang="cs-CZ" sz="2400" dirty="0" smtClean="0">
                <a:latin typeface="Comic Sans MS" pitchFamily="66" charset="0"/>
              </a:rPr>
              <a:t>Tento materiál slouží k naučení a procvičení </a:t>
            </a:r>
            <a:r>
              <a:rPr lang="cs-CZ" sz="2400" dirty="0" smtClean="0">
                <a:latin typeface="Comic Sans MS" pitchFamily="66" charset="0"/>
              </a:rPr>
              <a:t>záporné</a:t>
            </a:r>
            <a:r>
              <a:rPr lang="cs-CZ" sz="2400" dirty="0" smtClean="0">
                <a:latin typeface="Comic Sans MS" pitchFamily="66" charset="0"/>
              </a:rPr>
              <a:t> </a:t>
            </a:r>
            <a:r>
              <a:rPr lang="cs-CZ" sz="2400" dirty="0" smtClean="0">
                <a:latin typeface="Comic Sans MS" pitchFamily="66" charset="0"/>
              </a:rPr>
              <a:t>věty </a:t>
            </a:r>
            <a:r>
              <a:rPr lang="cs-CZ" sz="2400" dirty="0" smtClean="0">
                <a:latin typeface="Comic Sans MS" pitchFamily="66" charset="0"/>
              </a:rPr>
              <a:t>přítomného času </a:t>
            </a:r>
            <a:r>
              <a:rPr lang="cs-CZ" sz="2400" dirty="0" smtClean="0">
                <a:latin typeface="Comic Sans MS" pitchFamily="66" charset="0"/>
              </a:rPr>
              <a:t>průběhového</a:t>
            </a:r>
          </a:p>
          <a:p>
            <a:endParaRPr lang="cs-CZ" sz="2400" dirty="0" smtClean="0">
              <a:latin typeface="Comic Sans MS" pitchFamily="66" charset="0"/>
            </a:endParaRPr>
          </a:p>
          <a:p>
            <a:r>
              <a:rPr lang="cs-CZ" sz="2400" b="1" dirty="0" smtClean="0">
                <a:latin typeface="Comic Sans MS" pitchFamily="66" charset="0"/>
              </a:rPr>
              <a:t>Str. 4, </a:t>
            </a:r>
            <a:r>
              <a:rPr lang="cs-CZ" sz="2400" b="1" dirty="0" smtClean="0">
                <a:latin typeface="Comic Sans MS" pitchFamily="66" charset="0"/>
              </a:rPr>
              <a:t>5  </a:t>
            </a:r>
            <a:r>
              <a:rPr lang="cs-CZ" sz="2400" dirty="0" smtClean="0">
                <a:latin typeface="Comic Sans MS" pitchFamily="66" charset="0"/>
              </a:rPr>
              <a:t>– teoretická část – je zde vysvětlena tvorba </a:t>
            </a:r>
            <a:r>
              <a:rPr lang="cs-CZ" sz="2400" dirty="0" smtClean="0">
                <a:latin typeface="Comic Sans MS" pitchFamily="66" charset="0"/>
              </a:rPr>
              <a:t>záporné věty</a:t>
            </a:r>
            <a:endParaRPr lang="cs-CZ" sz="2400" dirty="0" smtClean="0">
              <a:latin typeface="Comic Sans MS" pitchFamily="66" charset="0"/>
            </a:endParaRPr>
          </a:p>
          <a:p>
            <a:endParaRPr lang="cs-CZ" sz="2400" dirty="0" smtClean="0">
              <a:latin typeface="Comic Sans MS" pitchFamily="66" charset="0"/>
            </a:endParaRPr>
          </a:p>
          <a:p>
            <a:r>
              <a:rPr lang="cs-CZ" sz="2400" b="1" dirty="0" smtClean="0">
                <a:latin typeface="Comic Sans MS" pitchFamily="66" charset="0"/>
              </a:rPr>
              <a:t>Str. </a:t>
            </a:r>
            <a:r>
              <a:rPr lang="cs-CZ" sz="2400" b="1" dirty="0" smtClean="0">
                <a:latin typeface="Comic Sans MS" pitchFamily="66" charset="0"/>
              </a:rPr>
              <a:t>6,7,8</a:t>
            </a:r>
            <a:r>
              <a:rPr lang="cs-CZ" sz="2400" b="1" dirty="0" smtClean="0">
                <a:latin typeface="Comic Sans MS" pitchFamily="66" charset="0"/>
              </a:rPr>
              <a:t>, 9, </a:t>
            </a:r>
            <a:r>
              <a:rPr lang="cs-CZ" sz="2400" b="1" dirty="0" smtClean="0">
                <a:latin typeface="Comic Sans MS" pitchFamily="66" charset="0"/>
              </a:rPr>
              <a:t>10 </a:t>
            </a:r>
            <a:r>
              <a:rPr lang="cs-CZ" sz="2400" dirty="0" smtClean="0">
                <a:latin typeface="Comic Sans MS" pitchFamily="66" charset="0"/>
              </a:rPr>
              <a:t>– praktická část – děti tvoří věty podle obrázku a daných </a:t>
            </a:r>
            <a:r>
              <a:rPr lang="cs-CZ" sz="2400" dirty="0" smtClean="0">
                <a:latin typeface="Comic Sans MS" pitchFamily="66" charset="0"/>
              </a:rPr>
              <a:t>slovíček, nejdříve se jim objeví kladná věta po kliknutí na obrázek, druhé kliknutí objeví správný tvar záporné věty</a:t>
            </a:r>
            <a:endParaRPr lang="cs-CZ" sz="2400" dirty="0" smtClean="0">
              <a:latin typeface="Comic Sans MS" pitchFamily="66" charset="0"/>
            </a:endParaRPr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467544" y="692696"/>
            <a:ext cx="7812360" cy="4824536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Present</a:t>
            </a:r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 </a:t>
            </a:r>
            <a:r>
              <a:rPr lang="cs-CZ" sz="40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continuous</a:t>
            </a:r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 – přítomný čas průběhový</a:t>
            </a:r>
          </a:p>
          <a:p>
            <a:pPr algn="ctr"/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Záporná věta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TVORBA VĚTY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Comic Sans MS" pitchFamily="66" charset="0"/>
              </a:rPr>
              <a:t>Záporná věta v přítomném čase průběhovém se tvoří takto:</a:t>
            </a:r>
          </a:p>
          <a:p>
            <a:pPr>
              <a:buNone/>
            </a:pPr>
            <a:endParaRPr lang="cs-CZ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Podmět</a:t>
            </a:r>
          </a:p>
          <a:p>
            <a:r>
              <a:rPr lang="cs-CZ" dirty="0" smtClean="0">
                <a:latin typeface="Comic Sans MS" pitchFamily="66" charset="0"/>
              </a:rPr>
              <a:t>Příslušný tvar slovesa BÝT v záporu</a:t>
            </a:r>
          </a:p>
          <a:p>
            <a:r>
              <a:rPr lang="cs-CZ" dirty="0" smtClean="0">
                <a:latin typeface="Comic Sans MS" pitchFamily="66" charset="0"/>
              </a:rPr>
              <a:t>Plnovýznamové sloveso s koncovkou ING</a:t>
            </a:r>
            <a:endParaRPr lang="cs-CZ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PŘÍKLAD PRO SLOVESO PLAY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sz="3200" dirty="0" smtClean="0">
              <a:latin typeface="Comic Sans MS" pitchFamily="66" charset="0"/>
            </a:endParaRPr>
          </a:p>
          <a:p>
            <a:r>
              <a:rPr lang="cs-CZ" sz="3200" dirty="0" smtClean="0">
                <a:latin typeface="Comic Sans MS" pitchFamily="66" charset="0"/>
              </a:rPr>
              <a:t>I´m not </a:t>
            </a:r>
            <a:r>
              <a:rPr lang="cs-CZ" sz="3200" dirty="0" err="1" smtClean="0">
                <a:latin typeface="Comic Sans MS" pitchFamily="66" charset="0"/>
              </a:rPr>
              <a:t>playing</a:t>
            </a:r>
            <a:endParaRPr lang="cs-CZ" sz="3200" dirty="0" smtClean="0">
              <a:latin typeface="Comic Sans MS" pitchFamily="66" charset="0"/>
            </a:endParaRPr>
          </a:p>
          <a:p>
            <a:r>
              <a:rPr lang="cs-CZ" sz="3200" dirty="0" err="1" smtClean="0">
                <a:latin typeface="Comic Sans MS" pitchFamily="66" charset="0"/>
              </a:rPr>
              <a:t>You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aren</a:t>
            </a:r>
            <a:r>
              <a:rPr lang="cs-CZ" sz="3200" dirty="0" smtClean="0">
                <a:latin typeface="Comic Sans MS" pitchFamily="66" charset="0"/>
              </a:rPr>
              <a:t>´t </a:t>
            </a:r>
            <a:r>
              <a:rPr lang="cs-CZ" sz="3200" dirty="0" err="1" smtClean="0">
                <a:latin typeface="Comic Sans MS" pitchFamily="66" charset="0"/>
              </a:rPr>
              <a:t>playing</a:t>
            </a:r>
            <a:endParaRPr lang="cs-CZ" sz="3200" dirty="0" smtClean="0">
              <a:latin typeface="Comic Sans MS" pitchFamily="66" charset="0"/>
            </a:endParaRPr>
          </a:p>
          <a:p>
            <a:r>
              <a:rPr lang="cs-CZ" sz="3200" dirty="0" smtClean="0">
                <a:latin typeface="Comic Sans MS" pitchFamily="66" charset="0"/>
              </a:rPr>
              <a:t>He </a:t>
            </a:r>
            <a:r>
              <a:rPr lang="cs-CZ" sz="3200" dirty="0" err="1" smtClean="0">
                <a:latin typeface="Comic Sans MS" pitchFamily="66" charset="0"/>
              </a:rPr>
              <a:t>isn</a:t>
            </a:r>
            <a:r>
              <a:rPr lang="cs-CZ" sz="3200" dirty="0" smtClean="0">
                <a:latin typeface="Comic Sans MS" pitchFamily="66" charset="0"/>
              </a:rPr>
              <a:t>´t </a:t>
            </a:r>
            <a:r>
              <a:rPr lang="cs-CZ" sz="3200" dirty="0" err="1" smtClean="0">
                <a:latin typeface="Comic Sans MS" pitchFamily="66" charset="0"/>
              </a:rPr>
              <a:t>playing</a:t>
            </a:r>
            <a:endParaRPr lang="cs-CZ" sz="3200" dirty="0" smtClean="0">
              <a:latin typeface="Comic Sans MS" pitchFamily="66" charset="0"/>
            </a:endParaRPr>
          </a:p>
          <a:p>
            <a:r>
              <a:rPr lang="cs-CZ" sz="3200" dirty="0" err="1" smtClean="0">
                <a:latin typeface="Comic Sans MS" pitchFamily="66" charset="0"/>
              </a:rPr>
              <a:t>She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isn</a:t>
            </a:r>
            <a:r>
              <a:rPr lang="cs-CZ" sz="3200" dirty="0" smtClean="0">
                <a:latin typeface="Comic Sans MS" pitchFamily="66" charset="0"/>
              </a:rPr>
              <a:t>´t </a:t>
            </a:r>
            <a:r>
              <a:rPr lang="cs-CZ" sz="3200" dirty="0" err="1" smtClean="0">
                <a:latin typeface="Comic Sans MS" pitchFamily="66" charset="0"/>
              </a:rPr>
              <a:t>playing</a:t>
            </a:r>
            <a:endParaRPr lang="cs-CZ" sz="3200" dirty="0" smtClean="0">
              <a:latin typeface="Comic Sans MS" pitchFamily="66" charset="0"/>
            </a:endParaRPr>
          </a:p>
          <a:p>
            <a:r>
              <a:rPr lang="cs-CZ" sz="3200" dirty="0" err="1" smtClean="0">
                <a:latin typeface="Comic Sans MS" pitchFamily="66" charset="0"/>
              </a:rPr>
              <a:t>It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isn</a:t>
            </a:r>
            <a:r>
              <a:rPr lang="cs-CZ" sz="3200" dirty="0" smtClean="0">
                <a:latin typeface="Comic Sans MS" pitchFamily="66" charset="0"/>
              </a:rPr>
              <a:t>´t </a:t>
            </a:r>
            <a:r>
              <a:rPr lang="cs-CZ" sz="3200" dirty="0" err="1" smtClean="0">
                <a:latin typeface="Comic Sans MS" pitchFamily="66" charset="0"/>
              </a:rPr>
              <a:t>playing</a:t>
            </a:r>
            <a:endParaRPr lang="cs-CZ" sz="3200" dirty="0" smtClean="0">
              <a:latin typeface="Comic Sans MS" pitchFamily="66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99992" y="1600200"/>
            <a:ext cx="4644008" cy="4525963"/>
          </a:xfrm>
        </p:spPr>
        <p:txBody>
          <a:bodyPr>
            <a:normAutofit/>
          </a:bodyPr>
          <a:lstStyle/>
          <a:p>
            <a:endParaRPr lang="cs-CZ" sz="3200" dirty="0" smtClean="0">
              <a:latin typeface="Comic Sans MS" pitchFamily="66" charset="0"/>
            </a:endParaRPr>
          </a:p>
          <a:p>
            <a:r>
              <a:rPr lang="cs-CZ" sz="3200" dirty="0" err="1" smtClean="0">
                <a:latin typeface="Comic Sans MS" pitchFamily="66" charset="0"/>
              </a:rPr>
              <a:t>We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aren</a:t>
            </a:r>
            <a:r>
              <a:rPr lang="cs-CZ" sz="3200" dirty="0" smtClean="0">
                <a:latin typeface="Comic Sans MS" pitchFamily="66" charset="0"/>
              </a:rPr>
              <a:t>´t </a:t>
            </a:r>
            <a:r>
              <a:rPr lang="cs-CZ" sz="3200" dirty="0" err="1" smtClean="0">
                <a:latin typeface="Comic Sans MS" pitchFamily="66" charset="0"/>
              </a:rPr>
              <a:t>playing</a:t>
            </a:r>
            <a:endParaRPr lang="cs-CZ" sz="3200" dirty="0" smtClean="0">
              <a:latin typeface="Comic Sans MS" pitchFamily="66" charset="0"/>
            </a:endParaRPr>
          </a:p>
          <a:p>
            <a:r>
              <a:rPr lang="cs-CZ" sz="3200" dirty="0" err="1" smtClean="0">
                <a:latin typeface="Comic Sans MS" pitchFamily="66" charset="0"/>
              </a:rPr>
              <a:t>You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aren</a:t>
            </a:r>
            <a:r>
              <a:rPr lang="cs-CZ" sz="3200" dirty="0" smtClean="0">
                <a:latin typeface="Comic Sans MS" pitchFamily="66" charset="0"/>
              </a:rPr>
              <a:t>´t </a:t>
            </a:r>
            <a:r>
              <a:rPr lang="cs-CZ" sz="3200" dirty="0" err="1" smtClean="0">
                <a:latin typeface="Comic Sans MS" pitchFamily="66" charset="0"/>
              </a:rPr>
              <a:t>playing</a:t>
            </a:r>
            <a:endParaRPr lang="cs-CZ" sz="3200" dirty="0" smtClean="0">
              <a:latin typeface="Comic Sans MS" pitchFamily="66" charset="0"/>
            </a:endParaRPr>
          </a:p>
          <a:p>
            <a:r>
              <a:rPr lang="cs-CZ" sz="3200" dirty="0" err="1" smtClean="0">
                <a:latin typeface="Comic Sans MS" pitchFamily="66" charset="0"/>
              </a:rPr>
              <a:t>They</a:t>
            </a:r>
            <a:r>
              <a:rPr lang="cs-CZ" sz="3200" dirty="0" smtClean="0">
                <a:latin typeface="Comic Sans MS" pitchFamily="66" charset="0"/>
              </a:rPr>
              <a:t> </a:t>
            </a:r>
            <a:r>
              <a:rPr lang="cs-CZ" sz="3200" dirty="0" err="1" smtClean="0">
                <a:latin typeface="Comic Sans MS" pitchFamily="66" charset="0"/>
              </a:rPr>
              <a:t>aren</a:t>
            </a:r>
            <a:r>
              <a:rPr lang="cs-CZ" sz="3200" dirty="0" smtClean="0">
                <a:latin typeface="Comic Sans MS" pitchFamily="66" charset="0"/>
              </a:rPr>
              <a:t>´t </a:t>
            </a:r>
            <a:r>
              <a:rPr lang="cs-CZ" sz="3200" dirty="0" err="1" smtClean="0">
                <a:latin typeface="Comic Sans MS" pitchFamily="66" charset="0"/>
              </a:rPr>
              <a:t>playing</a:t>
            </a:r>
            <a:endParaRPr lang="cs-CZ" sz="32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188640"/>
            <a:ext cx="7885492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Tvořte věty </a:t>
            </a:r>
          </a:p>
          <a:p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(po kliknutí na obrázek se objeví správné řešení):</a:t>
            </a:r>
            <a:endParaRPr lang="cs-CZ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Obrázek 4" descr="C:\Users\ucitel\AppData\Local\Microsoft\Windows\Temporary Internet Files\Low\Content.IE5\EKHJ0FHD\MC900232151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68760"/>
            <a:ext cx="259228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C:\Users\ucitel\AppData\Local\Microsoft\Windows\Temporary Internet Files\Low\Content.IE5\K0RCJDGK\MC900136695[1].WM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77072"/>
            <a:ext cx="2232248" cy="17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179512" y="3284984"/>
            <a:ext cx="31085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latin typeface="Comic Sans MS" pitchFamily="66" charset="0"/>
              </a:rPr>
              <a:t>they</a:t>
            </a:r>
            <a:r>
              <a:rPr lang="cs-CZ" sz="2800" b="1" dirty="0" smtClean="0">
                <a:latin typeface="Comic Sans MS" pitchFamily="66" charset="0"/>
              </a:rPr>
              <a:t> / </a:t>
            </a:r>
            <a:r>
              <a:rPr lang="cs-CZ" sz="2800" b="1" dirty="0" err="1" smtClean="0">
                <a:latin typeface="Comic Sans MS" pitchFamily="66" charset="0"/>
              </a:rPr>
              <a:t>watch</a:t>
            </a:r>
            <a:r>
              <a:rPr lang="cs-CZ" sz="2800" b="1" dirty="0" smtClean="0">
                <a:latin typeface="Comic Sans MS" pitchFamily="66" charset="0"/>
              </a:rPr>
              <a:t> TV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6021288"/>
            <a:ext cx="19527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Comic Sans MS" pitchFamily="66" charset="0"/>
              </a:rPr>
              <a:t>he / </a:t>
            </a:r>
            <a:r>
              <a:rPr lang="cs-CZ" sz="2800" b="1" dirty="0" err="1" smtClean="0">
                <a:latin typeface="Comic Sans MS" pitchFamily="66" charset="0"/>
              </a:rPr>
              <a:t>sleep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10" name="Zaoblený obdélníkový popisek 9"/>
          <p:cNvSpPr/>
          <p:nvPr/>
        </p:nvSpPr>
        <p:spPr>
          <a:xfrm>
            <a:off x="3275856" y="1196752"/>
            <a:ext cx="5256584" cy="936104"/>
          </a:xfrm>
          <a:prstGeom prst="wedgeRoundRectCallout">
            <a:avLst>
              <a:gd name="adj1" fmla="val -55297"/>
              <a:gd name="adj2" fmla="val 76335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latin typeface="Comic Sans MS" pitchFamily="66" charset="0"/>
              </a:rPr>
              <a:t>They</a:t>
            </a:r>
            <a:r>
              <a:rPr lang="cs-CZ" sz="2800" b="1" dirty="0" smtClean="0">
                <a:latin typeface="Comic Sans MS" pitchFamily="66" charset="0"/>
              </a:rPr>
              <a:t> are </a:t>
            </a:r>
            <a:r>
              <a:rPr lang="cs-CZ" sz="2800" b="1" dirty="0" err="1" smtClean="0">
                <a:latin typeface="Comic Sans MS" pitchFamily="66" charset="0"/>
              </a:rPr>
              <a:t>watching</a:t>
            </a:r>
            <a:r>
              <a:rPr lang="cs-CZ" sz="2800" b="1" dirty="0" smtClean="0">
                <a:latin typeface="Comic Sans MS" pitchFamily="66" charset="0"/>
              </a:rPr>
              <a:t> TV.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11" name="Zaoblený obdélníkový popisek 10"/>
          <p:cNvSpPr/>
          <p:nvPr/>
        </p:nvSpPr>
        <p:spPr>
          <a:xfrm>
            <a:off x="3347864" y="4149080"/>
            <a:ext cx="5256584" cy="936104"/>
          </a:xfrm>
          <a:prstGeom prst="wedgeRoundRectCallout">
            <a:avLst>
              <a:gd name="adj1" fmla="val -58241"/>
              <a:gd name="adj2" fmla="val 77838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Comic Sans MS" pitchFamily="66" charset="0"/>
              </a:rPr>
              <a:t>He </a:t>
            </a:r>
            <a:r>
              <a:rPr lang="cs-CZ" sz="2800" b="1" dirty="0" err="1" smtClean="0">
                <a:latin typeface="Comic Sans MS" pitchFamily="66" charset="0"/>
              </a:rPr>
              <a:t>is</a:t>
            </a:r>
            <a:r>
              <a:rPr lang="cs-CZ" sz="2800" b="1" dirty="0" smtClean="0">
                <a:latin typeface="Comic Sans MS" pitchFamily="66" charset="0"/>
              </a:rPr>
              <a:t> </a:t>
            </a:r>
            <a:r>
              <a:rPr lang="cs-CZ" sz="2800" b="1" dirty="0" err="1" smtClean="0">
                <a:latin typeface="Comic Sans MS" pitchFamily="66" charset="0"/>
              </a:rPr>
              <a:t>sleeping</a:t>
            </a:r>
            <a:r>
              <a:rPr lang="cs-CZ" sz="2800" b="1" dirty="0" smtClean="0">
                <a:latin typeface="Comic Sans MS" pitchFamily="66" charset="0"/>
              </a:rPr>
              <a:t>.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12" name="Zaoblený obdélníkový popisek 11"/>
          <p:cNvSpPr/>
          <p:nvPr/>
        </p:nvSpPr>
        <p:spPr>
          <a:xfrm>
            <a:off x="3347864" y="2564904"/>
            <a:ext cx="5328592" cy="1008112"/>
          </a:xfrm>
          <a:prstGeom prst="wedgeRoundRectCallout">
            <a:avLst>
              <a:gd name="adj1" fmla="val -61490"/>
              <a:gd name="adj2" fmla="val -53322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latin typeface="Comic Sans MS" pitchFamily="66" charset="0"/>
              </a:rPr>
              <a:t>They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aren</a:t>
            </a:r>
            <a:r>
              <a:rPr lang="cs-CZ" sz="2400" b="1" dirty="0" smtClean="0">
                <a:latin typeface="Comic Sans MS" pitchFamily="66" charset="0"/>
              </a:rPr>
              <a:t>´t </a:t>
            </a:r>
            <a:r>
              <a:rPr lang="cs-CZ" sz="2400" b="1" dirty="0" err="1" smtClean="0">
                <a:latin typeface="Comic Sans MS" pitchFamily="66" charset="0"/>
              </a:rPr>
              <a:t>watching</a:t>
            </a:r>
            <a:r>
              <a:rPr lang="cs-CZ" sz="2400" b="1" dirty="0" smtClean="0">
                <a:latin typeface="Comic Sans MS" pitchFamily="66" charset="0"/>
              </a:rPr>
              <a:t> TV.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3" name="Zaoblený obdélníkový popisek 12"/>
          <p:cNvSpPr/>
          <p:nvPr/>
        </p:nvSpPr>
        <p:spPr>
          <a:xfrm>
            <a:off x="3419872" y="5589240"/>
            <a:ext cx="5328592" cy="1008112"/>
          </a:xfrm>
          <a:prstGeom prst="wedgeRoundRectCallout">
            <a:avLst>
              <a:gd name="adj1" fmla="val -61490"/>
              <a:gd name="adj2" fmla="val -53322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He </a:t>
            </a:r>
            <a:r>
              <a:rPr lang="cs-CZ" sz="2400" b="1" dirty="0" err="1" smtClean="0">
                <a:latin typeface="Comic Sans MS" pitchFamily="66" charset="0"/>
              </a:rPr>
              <a:t>isn</a:t>
            </a:r>
            <a:r>
              <a:rPr lang="cs-CZ" sz="2400" b="1" dirty="0" smtClean="0">
                <a:latin typeface="Comic Sans MS" pitchFamily="66" charset="0"/>
              </a:rPr>
              <a:t>´t </a:t>
            </a:r>
            <a:r>
              <a:rPr lang="cs-CZ" sz="2400" b="1" dirty="0" err="1" smtClean="0">
                <a:latin typeface="Comic Sans MS" pitchFamily="66" charset="0"/>
              </a:rPr>
              <a:t>sleeping</a:t>
            </a:r>
            <a:r>
              <a:rPr lang="cs-CZ" sz="2400" b="1" dirty="0" smtClean="0">
                <a:latin typeface="Comic Sans MS" pitchFamily="66" charset="0"/>
              </a:rPr>
              <a:t>.</a:t>
            </a:r>
            <a:endParaRPr lang="cs-CZ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ucitel\AppData\Local\Microsoft\Windows\Temporary Internet Files\Low\Content.IE5\74Z5K1HJ\MC900232988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18478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2" descr="C:\Users\ucitel\AppData\Local\Microsoft\Windows\Temporary Internet Files\Low\Content.IE5\UTBJ4F2Q\MC900136595[1].WM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204864"/>
            <a:ext cx="129614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ázek 3" descr="C:\Users\ucitel\AppData\Local\Microsoft\Windows\Temporary Internet Files\Low\Content.IE5\7LC0RVR7\MC900232907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05064"/>
            <a:ext cx="1498079" cy="2368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79512" y="2132856"/>
            <a:ext cx="2954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Comic Sans MS" pitchFamily="66" charset="0"/>
              </a:rPr>
              <a:t>I / </a:t>
            </a:r>
            <a:r>
              <a:rPr lang="cs-CZ" sz="2800" b="1" dirty="0" err="1" smtClean="0">
                <a:latin typeface="Comic Sans MS" pitchFamily="66" charset="0"/>
              </a:rPr>
              <a:t>read</a:t>
            </a:r>
            <a:r>
              <a:rPr lang="cs-CZ" sz="2800" b="1" dirty="0" smtClean="0">
                <a:latin typeface="Comic Sans MS" pitchFamily="66" charset="0"/>
              </a:rPr>
              <a:t> a </a:t>
            </a:r>
            <a:r>
              <a:rPr lang="cs-CZ" sz="2800" b="1" dirty="0" err="1" smtClean="0">
                <a:latin typeface="Comic Sans MS" pitchFamily="66" charset="0"/>
              </a:rPr>
              <a:t>book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84161" y="4365104"/>
            <a:ext cx="31598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latin typeface="Comic Sans MS" pitchFamily="66" charset="0"/>
              </a:rPr>
              <a:t>you</a:t>
            </a:r>
            <a:r>
              <a:rPr lang="cs-CZ" sz="2800" b="1" dirty="0" smtClean="0">
                <a:latin typeface="Comic Sans MS" pitchFamily="66" charset="0"/>
              </a:rPr>
              <a:t> / </a:t>
            </a:r>
            <a:r>
              <a:rPr lang="cs-CZ" sz="2800" b="1" dirty="0" err="1" smtClean="0">
                <a:latin typeface="Comic Sans MS" pitchFamily="66" charset="0"/>
              </a:rPr>
              <a:t>sing</a:t>
            </a:r>
            <a:r>
              <a:rPr lang="cs-CZ" sz="2800" b="1" dirty="0" smtClean="0">
                <a:latin typeface="Comic Sans MS" pitchFamily="66" charset="0"/>
              </a:rPr>
              <a:t> a song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6165304"/>
            <a:ext cx="2760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Comic Sans MS" pitchFamily="66" charset="0"/>
              </a:rPr>
              <a:t>He / </a:t>
            </a:r>
            <a:r>
              <a:rPr lang="cs-CZ" sz="2800" b="1" dirty="0" err="1" smtClean="0">
                <a:latin typeface="Comic Sans MS" pitchFamily="66" charset="0"/>
              </a:rPr>
              <a:t>eat</a:t>
            </a:r>
            <a:r>
              <a:rPr lang="cs-CZ" sz="2800" b="1" dirty="0" smtClean="0">
                <a:latin typeface="Comic Sans MS" pitchFamily="66" charset="0"/>
              </a:rPr>
              <a:t> pizza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8" name="Zaoblený obdélníkový popisek 7"/>
          <p:cNvSpPr/>
          <p:nvPr/>
        </p:nvSpPr>
        <p:spPr>
          <a:xfrm>
            <a:off x="3347864" y="188640"/>
            <a:ext cx="5256584" cy="936104"/>
          </a:xfrm>
          <a:prstGeom prst="wedgeRoundRectCallout">
            <a:avLst>
              <a:gd name="adj1" fmla="val -68410"/>
              <a:gd name="adj2" fmla="val 41771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Comic Sans MS" pitchFamily="66" charset="0"/>
              </a:rPr>
              <a:t>I </a:t>
            </a:r>
            <a:r>
              <a:rPr lang="cs-CZ" sz="2800" b="1" dirty="0" err="1" smtClean="0">
                <a:latin typeface="Comic Sans MS" pitchFamily="66" charset="0"/>
              </a:rPr>
              <a:t>am</a:t>
            </a:r>
            <a:r>
              <a:rPr lang="cs-CZ" sz="2800" b="1" dirty="0" smtClean="0">
                <a:latin typeface="Comic Sans MS" pitchFamily="66" charset="0"/>
              </a:rPr>
              <a:t> </a:t>
            </a:r>
            <a:r>
              <a:rPr lang="cs-CZ" sz="2800" b="1" dirty="0" err="1" smtClean="0">
                <a:latin typeface="Comic Sans MS" pitchFamily="66" charset="0"/>
              </a:rPr>
              <a:t>reading</a:t>
            </a:r>
            <a:r>
              <a:rPr lang="cs-CZ" sz="2800" b="1" dirty="0" smtClean="0">
                <a:latin typeface="Comic Sans MS" pitchFamily="66" charset="0"/>
              </a:rPr>
              <a:t> a </a:t>
            </a:r>
            <a:r>
              <a:rPr lang="cs-CZ" sz="2800" b="1" dirty="0" err="1" smtClean="0">
                <a:latin typeface="Comic Sans MS" pitchFamily="66" charset="0"/>
              </a:rPr>
              <a:t>book</a:t>
            </a:r>
            <a:r>
              <a:rPr lang="cs-CZ" sz="2800" b="1" dirty="0" smtClean="0">
                <a:latin typeface="Comic Sans MS" pitchFamily="66" charset="0"/>
              </a:rPr>
              <a:t>.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9" name="Zaoblený obdélníkový popisek 8"/>
          <p:cNvSpPr/>
          <p:nvPr/>
        </p:nvSpPr>
        <p:spPr>
          <a:xfrm>
            <a:off x="2987824" y="4869160"/>
            <a:ext cx="5256584" cy="648072"/>
          </a:xfrm>
          <a:prstGeom prst="wedgeRoundRectCallout">
            <a:avLst>
              <a:gd name="adj1" fmla="val -68410"/>
              <a:gd name="adj2" fmla="val -140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Comic Sans MS" pitchFamily="66" charset="0"/>
              </a:rPr>
              <a:t>He </a:t>
            </a:r>
            <a:r>
              <a:rPr lang="cs-CZ" sz="2800" b="1" dirty="0" err="1" smtClean="0">
                <a:latin typeface="Comic Sans MS" pitchFamily="66" charset="0"/>
              </a:rPr>
              <a:t>is</a:t>
            </a:r>
            <a:r>
              <a:rPr lang="cs-CZ" sz="2800" b="1" dirty="0" smtClean="0">
                <a:latin typeface="Comic Sans MS" pitchFamily="66" charset="0"/>
              </a:rPr>
              <a:t> </a:t>
            </a:r>
            <a:r>
              <a:rPr lang="cs-CZ" sz="2800" b="1" dirty="0" err="1" smtClean="0">
                <a:latin typeface="Comic Sans MS" pitchFamily="66" charset="0"/>
              </a:rPr>
              <a:t>eating</a:t>
            </a:r>
            <a:r>
              <a:rPr lang="cs-CZ" sz="2800" b="1" dirty="0" smtClean="0">
                <a:latin typeface="Comic Sans MS" pitchFamily="66" charset="0"/>
              </a:rPr>
              <a:t> pizza.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10" name="Zaoblený obdélníkový popisek 9"/>
          <p:cNvSpPr/>
          <p:nvPr/>
        </p:nvSpPr>
        <p:spPr>
          <a:xfrm>
            <a:off x="1043608" y="2636912"/>
            <a:ext cx="5256584" cy="792088"/>
          </a:xfrm>
          <a:prstGeom prst="wedgeRoundRectCallout">
            <a:avLst>
              <a:gd name="adj1" fmla="val 68343"/>
              <a:gd name="adj2" fmla="val 17726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latin typeface="Comic Sans MS" pitchFamily="66" charset="0"/>
              </a:rPr>
              <a:t>You</a:t>
            </a:r>
            <a:r>
              <a:rPr lang="cs-CZ" sz="2800" b="1" dirty="0" smtClean="0">
                <a:latin typeface="Comic Sans MS" pitchFamily="66" charset="0"/>
              </a:rPr>
              <a:t> are </a:t>
            </a:r>
            <a:r>
              <a:rPr lang="cs-CZ" sz="2800" b="1" dirty="0" err="1" smtClean="0">
                <a:latin typeface="Comic Sans MS" pitchFamily="66" charset="0"/>
              </a:rPr>
              <a:t>singing</a:t>
            </a:r>
            <a:r>
              <a:rPr lang="cs-CZ" sz="2800" b="1" dirty="0" smtClean="0">
                <a:latin typeface="Comic Sans MS" pitchFamily="66" charset="0"/>
              </a:rPr>
              <a:t> a song.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11" name="Zaoblený obdélníkový popisek 10"/>
          <p:cNvSpPr/>
          <p:nvPr/>
        </p:nvSpPr>
        <p:spPr>
          <a:xfrm>
            <a:off x="3347864" y="1340768"/>
            <a:ext cx="5328592" cy="864096"/>
          </a:xfrm>
          <a:prstGeom prst="wedgeRoundRectCallout">
            <a:avLst>
              <a:gd name="adj1" fmla="val -65978"/>
              <a:gd name="adj2" fmla="val -36577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I´m not </a:t>
            </a:r>
            <a:r>
              <a:rPr lang="cs-CZ" sz="2400" b="1" dirty="0" err="1" smtClean="0">
                <a:latin typeface="Comic Sans MS" pitchFamily="66" charset="0"/>
              </a:rPr>
              <a:t>reading</a:t>
            </a:r>
            <a:r>
              <a:rPr lang="cs-CZ" sz="2400" b="1" dirty="0" smtClean="0">
                <a:latin typeface="Comic Sans MS" pitchFamily="66" charset="0"/>
              </a:rPr>
              <a:t> a </a:t>
            </a:r>
            <a:r>
              <a:rPr lang="cs-CZ" sz="2400" b="1" dirty="0" err="1" smtClean="0">
                <a:latin typeface="Comic Sans MS" pitchFamily="66" charset="0"/>
              </a:rPr>
              <a:t>book</a:t>
            </a:r>
            <a:endParaRPr lang="cs-CZ" sz="2400" dirty="0"/>
          </a:p>
        </p:txBody>
      </p:sp>
      <p:sp>
        <p:nvSpPr>
          <p:cNvPr id="12" name="Zaoblený obdélníkový popisek 11"/>
          <p:cNvSpPr/>
          <p:nvPr/>
        </p:nvSpPr>
        <p:spPr>
          <a:xfrm>
            <a:off x="1403648" y="3501008"/>
            <a:ext cx="5328592" cy="792088"/>
          </a:xfrm>
          <a:prstGeom prst="wedgeRoundRectCallout">
            <a:avLst>
              <a:gd name="adj1" fmla="val 59424"/>
              <a:gd name="adj2" fmla="val -50316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latin typeface="Comic Sans MS" pitchFamily="66" charset="0"/>
              </a:rPr>
              <a:t>You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aren</a:t>
            </a:r>
            <a:r>
              <a:rPr lang="cs-CZ" sz="2400" b="1" dirty="0" smtClean="0">
                <a:latin typeface="Comic Sans MS" pitchFamily="66" charset="0"/>
              </a:rPr>
              <a:t>´t </a:t>
            </a:r>
            <a:r>
              <a:rPr lang="cs-CZ" sz="2400" b="1" dirty="0" err="1" smtClean="0">
                <a:latin typeface="Comic Sans MS" pitchFamily="66" charset="0"/>
              </a:rPr>
              <a:t>singing</a:t>
            </a:r>
            <a:r>
              <a:rPr lang="cs-CZ" sz="2400" b="1" dirty="0" smtClean="0">
                <a:latin typeface="Comic Sans MS" pitchFamily="66" charset="0"/>
              </a:rPr>
              <a:t> a song.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3" name="Zaoblený obdélníkový popisek 12"/>
          <p:cNvSpPr/>
          <p:nvPr/>
        </p:nvSpPr>
        <p:spPr>
          <a:xfrm>
            <a:off x="2987824" y="5589240"/>
            <a:ext cx="5328592" cy="792088"/>
          </a:xfrm>
          <a:prstGeom prst="wedgeRoundRectCallout">
            <a:avLst>
              <a:gd name="adj1" fmla="val -70466"/>
              <a:gd name="adj2" fmla="val -60426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He </a:t>
            </a:r>
            <a:r>
              <a:rPr lang="cs-CZ" sz="2400" b="1" dirty="0" err="1" smtClean="0">
                <a:latin typeface="Comic Sans MS" pitchFamily="66" charset="0"/>
              </a:rPr>
              <a:t>isn</a:t>
            </a:r>
            <a:r>
              <a:rPr lang="cs-CZ" sz="2400" b="1" dirty="0" smtClean="0">
                <a:latin typeface="Comic Sans MS" pitchFamily="66" charset="0"/>
              </a:rPr>
              <a:t>´t </a:t>
            </a:r>
            <a:r>
              <a:rPr lang="cs-CZ" sz="2400" b="1" dirty="0" err="1" smtClean="0">
                <a:latin typeface="Comic Sans MS" pitchFamily="66" charset="0"/>
              </a:rPr>
              <a:t>eating</a:t>
            </a:r>
            <a:r>
              <a:rPr lang="cs-CZ" sz="2400" b="1" dirty="0" smtClean="0">
                <a:latin typeface="Comic Sans MS" pitchFamily="66" charset="0"/>
              </a:rPr>
              <a:t> pizza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ucitel\AppData\Local\Microsoft\Windows\Temporary Internet Files\Low\Content.IE5\1MB32M6A\MC900349113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151216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2" descr="C:\Users\ucitel\AppData\Local\Microsoft\Windows\Temporary Internet Files\Low\Content.IE5\I11K9E14\MC900338150[1].WM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7" y="2060849"/>
            <a:ext cx="216024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ázek 3" descr="C:\Users\ucitel\AppData\Local\Microsoft\Windows\Temporary Internet Files\Low\Content.IE5\I11K9E14\MC900139349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509120"/>
            <a:ext cx="223224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0" y="2420888"/>
            <a:ext cx="28921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She</a:t>
            </a:r>
            <a:r>
              <a:rPr lang="cs-CZ" sz="2400" b="1" dirty="0" smtClean="0">
                <a:latin typeface="Comic Sans MS" pitchFamily="66" charset="0"/>
              </a:rPr>
              <a:t> / drink </a:t>
            </a:r>
            <a:r>
              <a:rPr lang="cs-CZ" sz="2400" b="1" dirty="0" err="1" smtClean="0">
                <a:latin typeface="Comic Sans MS" pitchFamily="66" charset="0"/>
              </a:rPr>
              <a:t>water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72939" y="4005064"/>
            <a:ext cx="31710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we</a:t>
            </a:r>
            <a:r>
              <a:rPr lang="cs-CZ" sz="2400" b="1" dirty="0" smtClean="0">
                <a:latin typeface="Comic Sans MS" pitchFamily="66" charset="0"/>
              </a:rPr>
              <a:t> / </a:t>
            </a:r>
            <a:r>
              <a:rPr lang="cs-CZ" sz="2400" b="1" dirty="0" err="1" smtClean="0">
                <a:latin typeface="Comic Sans MS" pitchFamily="66" charset="0"/>
              </a:rPr>
              <a:t>draw</a:t>
            </a:r>
            <a:r>
              <a:rPr lang="cs-CZ" sz="2400" b="1" dirty="0" smtClean="0">
                <a:latin typeface="Comic Sans MS" pitchFamily="66" charset="0"/>
              </a:rPr>
              <a:t> a </a:t>
            </a:r>
            <a:r>
              <a:rPr lang="cs-CZ" sz="2400" b="1" dirty="0" err="1" smtClean="0">
                <a:latin typeface="Comic Sans MS" pitchFamily="66" charset="0"/>
              </a:rPr>
              <a:t>picture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6237312"/>
            <a:ext cx="25667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They</a:t>
            </a:r>
            <a:r>
              <a:rPr lang="cs-CZ" sz="2400" b="1" dirty="0" smtClean="0">
                <a:latin typeface="Comic Sans MS" pitchFamily="66" charset="0"/>
              </a:rPr>
              <a:t> / run </a:t>
            </a:r>
            <a:r>
              <a:rPr lang="cs-CZ" sz="2400" b="1" dirty="0" err="1" smtClean="0">
                <a:latin typeface="Comic Sans MS" pitchFamily="66" charset="0"/>
              </a:rPr>
              <a:t>fast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8" name="Zaoblený obdélníkový popisek 7"/>
          <p:cNvSpPr/>
          <p:nvPr/>
        </p:nvSpPr>
        <p:spPr>
          <a:xfrm>
            <a:off x="3203848" y="260648"/>
            <a:ext cx="5256584" cy="792088"/>
          </a:xfrm>
          <a:prstGeom prst="wedgeRoundRectCallout">
            <a:avLst>
              <a:gd name="adj1" fmla="val -71354"/>
              <a:gd name="adj2" fmla="val 50378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latin typeface="Comic Sans MS" pitchFamily="66" charset="0"/>
              </a:rPr>
              <a:t>She</a:t>
            </a:r>
            <a:r>
              <a:rPr lang="cs-CZ" sz="2800" b="1" dirty="0" smtClean="0">
                <a:latin typeface="Comic Sans MS" pitchFamily="66" charset="0"/>
              </a:rPr>
              <a:t> </a:t>
            </a:r>
            <a:r>
              <a:rPr lang="cs-CZ" sz="2800" b="1" dirty="0" err="1" smtClean="0">
                <a:latin typeface="Comic Sans MS" pitchFamily="66" charset="0"/>
              </a:rPr>
              <a:t>is</a:t>
            </a:r>
            <a:r>
              <a:rPr lang="cs-CZ" sz="2800" b="1" dirty="0" smtClean="0">
                <a:latin typeface="Comic Sans MS" pitchFamily="66" charset="0"/>
              </a:rPr>
              <a:t> </a:t>
            </a:r>
            <a:r>
              <a:rPr lang="cs-CZ" sz="2800" b="1" dirty="0" err="1" smtClean="0">
                <a:latin typeface="Comic Sans MS" pitchFamily="66" charset="0"/>
              </a:rPr>
              <a:t>drinking</a:t>
            </a:r>
            <a:r>
              <a:rPr lang="cs-CZ" sz="2800" b="1" dirty="0" smtClean="0">
                <a:latin typeface="Comic Sans MS" pitchFamily="66" charset="0"/>
              </a:rPr>
              <a:t> </a:t>
            </a:r>
            <a:r>
              <a:rPr lang="cs-CZ" sz="2800" b="1" dirty="0" err="1" smtClean="0">
                <a:latin typeface="Comic Sans MS" pitchFamily="66" charset="0"/>
              </a:rPr>
              <a:t>water</a:t>
            </a:r>
            <a:r>
              <a:rPr lang="cs-CZ" sz="2800" b="1" dirty="0" smtClean="0">
                <a:latin typeface="Comic Sans MS" pitchFamily="66" charset="0"/>
              </a:rPr>
              <a:t>.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9" name="Zaoblený obdélníkový popisek 8"/>
          <p:cNvSpPr/>
          <p:nvPr/>
        </p:nvSpPr>
        <p:spPr>
          <a:xfrm>
            <a:off x="683568" y="2924944"/>
            <a:ext cx="5256584" cy="720080"/>
          </a:xfrm>
          <a:prstGeom prst="wedgeRoundRectCallout">
            <a:avLst>
              <a:gd name="adj1" fmla="val 62456"/>
              <a:gd name="adj2" fmla="val -34872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latin typeface="Comic Sans MS" pitchFamily="66" charset="0"/>
              </a:rPr>
              <a:t>We</a:t>
            </a:r>
            <a:r>
              <a:rPr lang="cs-CZ" sz="2800" b="1" dirty="0" smtClean="0">
                <a:latin typeface="Comic Sans MS" pitchFamily="66" charset="0"/>
              </a:rPr>
              <a:t> are </a:t>
            </a:r>
            <a:r>
              <a:rPr lang="cs-CZ" sz="2800" b="1" dirty="0" err="1" smtClean="0">
                <a:latin typeface="Comic Sans MS" pitchFamily="66" charset="0"/>
              </a:rPr>
              <a:t>drawing</a:t>
            </a:r>
            <a:r>
              <a:rPr lang="cs-CZ" sz="2800" b="1" dirty="0" smtClean="0">
                <a:latin typeface="Comic Sans MS" pitchFamily="66" charset="0"/>
              </a:rPr>
              <a:t> a </a:t>
            </a:r>
            <a:r>
              <a:rPr lang="cs-CZ" sz="2800" b="1" dirty="0" err="1" smtClean="0">
                <a:latin typeface="Comic Sans MS" pitchFamily="66" charset="0"/>
              </a:rPr>
              <a:t>picture</a:t>
            </a:r>
            <a:r>
              <a:rPr lang="cs-CZ" sz="2800" b="1" dirty="0" smtClean="0">
                <a:latin typeface="Comic Sans MS" pitchFamily="66" charset="0"/>
              </a:rPr>
              <a:t>.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10" name="Zaoblený obdélníkový popisek 9"/>
          <p:cNvSpPr/>
          <p:nvPr/>
        </p:nvSpPr>
        <p:spPr>
          <a:xfrm>
            <a:off x="3059832" y="4797152"/>
            <a:ext cx="5256584" cy="792088"/>
          </a:xfrm>
          <a:prstGeom prst="wedgeRoundRectCallout">
            <a:avLst>
              <a:gd name="adj1" fmla="val -67340"/>
              <a:gd name="adj2" fmla="val 21961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latin typeface="Comic Sans MS" pitchFamily="66" charset="0"/>
              </a:rPr>
              <a:t>They</a:t>
            </a:r>
            <a:r>
              <a:rPr lang="cs-CZ" sz="2800" b="1" dirty="0" smtClean="0">
                <a:latin typeface="Comic Sans MS" pitchFamily="66" charset="0"/>
              </a:rPr>
              <a:t> are </a:t>
            </a:r>
            <a:r>
              <a:rPr lang="cs-CZ" sz="2800" b="1" dirty="0" err="1" smtClean="0">
                <a:latin typeface="Comic Sans MS" pitchFamily="66" charset="0"/>
              </a:rPr>
              <a:t>running</a:t>
            </a:r>
            <a:r>
              <a:rPr lang="cs-CZ" sz="2800" b="1" dirty="0" smtClean="0">
                <a:latin typeface="Comic Sans MS" pitchFamily="66" charset="0"/>
              </a:rPr>
              <a:t> </a:t>
            </a:r>
            <a:r>
              <a:rPr lang="cs-CZ" sz="2800" b="1" dirty="0" err="1" smtClean="0">
                <a:latin typeface="Comic Sans MS" pitchFamily="66" charset="0"/>
              </a:rPr>
              <a:t>fast</a:t>
            </a:r>
            <a:r>
              <a:rPr lang="cs-CZ" sz="2800" b="1" dirty="0" smtClean="0">
                <a:latin typeface="Comic Sans MS" pitchFamily="66" charset="0"/>
              </a:rPr>
              <a:t>.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11" name="Zaoblený obdélníkový popisek 10"/>
          <p:cNvSpPr/>
          <p:nvPr/>
        </p:nvSpPr>
        <p:spPr>
          <a:xfrm>
            <a:off x="3131840" y="1268760"/>
            <a:ext cx="5328592" cy="792088"/>
          </a:xfrm>
          <a:prstGeom prst="wedgeRoundRectCallout">
            <a:avLst>
              <a:gd name="adj1" fmla="val -70202"/>
              <a:gd name="adj2" fmla="val -39367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latin typeface="Comic Sans MS" pitchFamily="66" charset="0"/>
              </a:rPr>
              <a:t>She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isn</a:t>
            </a:r>
            <a:r>
              <a:rPr lang="cs-CZ" sz="2400" b="1" dirty="0" smtClean="0">
                <a:latin typeface="Comic Sans MS" pitchFamily="66" charset="0"/>
              </a:rPr>
              <a:t>´t </a:t>
            </a:r>
            <a:r>
              <a:rPr lang="cs-CZ" sz="2400" b="1" dirty="0" err="1" smtClean="0">
                <a:latin typeface="Comic Sans MS" pitchFamily="66" charset="0"/>
              </a:rPr>
              <a:t>drinking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water</a:t>
            </a:r>
            <a:r>
              <a:rPr lang="cs-CZ" sz="2400" b="1" dirty="0" smtClean="0">
                <a:latin typeface="Comic Sans MS" pitchFamily="66" charset="0"/>
              </a:rPr>
              <a:t>.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2" name="Zaoblený obdélníkový popisek 11"/>
          <p:cNvSpPr/>
          <p:nvPr/>
        </p:nvSpPr>
        <p:spPr>
          <a:xfrm>
            <a:off x="611560" y="3645024"/>
            <a:ext cx="5328592" cy="792088"/>
          </a:xfrm>
          <a:prstGeom prst="wedgeRoundRectCallout">
            <a:avLst>
              <a:gd name="adj1" fmla="val 65760"/>
              <a:gd name="adj2" fmla="val -32010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latin typeface="Comic Sans MS" pitchFamily="66" charset="0"/>
              </a:rPr>
              <a:t>We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aren</a:t>
            </a:r>
            <a:r>
              <a:rPr lang="cs-CZ" sz="2400" b="1" dirty="0" smtClean="0">
                <a:latin typeface="Comic Sans MS" pitchFamily="66" charset="0"/>
              </a:rPr>
              <a:t>´t </a:t>
            </a:r>
            <a:r>
              <a:rPr lang="cs-CZ" sz="2400" b="1" dirty="0" err="1" smtClean="0">
                <a:latin typeface="Comic Sans MS" pitchFamily="66" charset="0"/>
              </a:rPr>
              <a:t>drawing</a:t>
            </a:r>
            <a:r>
              <a:rPr lang="cs-CZ" sz="2400" b="1" dirty="0" smtClean="0">
                <a:latin typeface="Comic Sans MS" pitchFamily="66" charset="0"/>
              </a:rPr>
              <a:t> a </a:t>
            </a:r>
            <a:r>
              <a:rPr lang="cs-CZ" sz="2400" b="1" dirty="0" err="1" smtClean="0">
                <a:latin typeface="Comic Sans MS" pitchFamily="66" charset="0"/>
              </a:rPr>
              <a:t>picture</a:t>
            </a:r>
            <a:r>
              <a:rPr lang="cs-CZ" sz="2400" b="1" dirty="0" smtClean="0">
                <a:latin typeface="Comic Sans MS" pitchFamily="66" charset="0"/>
              </a:rPr>
              <a:t>.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3" name="Zaoblený obdélníkový popisek 12"/>
          <p:cNvSpPr/>
          <p:nvPr/>
        </p:nvSpPr>
        <p:spPr>
          <a:xfrm>
            <a:off x="3059832" y="5805264"/>
            <a:ext cx="5328592" cy="792088"/>
          </a:xfrm>
          <a:prstGeom prst="wedgeRoundRectCallout">
            <a:avLst>
              <a:gd name="adj1" fmla="val -71258"/>
              <a:gd name="adj2" fmla="val -60426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latin typeface="Comic Sans MS" pitchFamily="66" charset="0"/>
              </a:rPr>
              <a:t>They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aren</a:t>
            </a:r>
            <a:r>
              <a:rPr lang="cs-CZ" sz="2400" b="1" dirty="0" smtClean="0">
                <a:latin typeface="Comic Sans MS" pitchFamily="66" charset="0"/>
              </a:rPr>
              <a:t>´t </a:t>
            </a:r>
            <a:r>
              <a:rPr lang="cs-CZ" sz="2400" b="1" dirty="0" err="1" smtClean="0">
                <a:latin typeface="Comic Sans MS" pitchFamily="66" charset="0"/>
              </a:rPr>
              <a:t>running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fast</a:t>
            </a:r>
            <a:r>
              <a:rPr lang="cs-CZ" sz="2400" b="1" dirty="0" smtClean="0">
                <a:latin typeface="Comic Sans MS" pitchFamily="66" charset="0"/>
              </a:rPr>
              <a:t>.</a:t>
            </a:r>
            <a:endParaRPr lang="cs-CZ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ucitel\AppData\Local\Microsoft\Windows\Temporary Internet Files\Low\Content.IE5\8G6YZFP7\MC900157383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2009378" cy="2277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2" descr="C:\Users\ucitel\AppData\Local\Microsoft\Windows\Temporary Internet Files\Low\Content.IE5\XS5UDPB1\MC900232106[1].WM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2060848"/>
            <a:ext cx="1695450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ázek 3" descr="C:\Users\ucitel\AppData\Local\Microsoft\Windows\Temporary Internet Files\Low\Content.IE5\PBR7XT5Y\MC900232134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221088"/>
            <a:ext cx="1296144" cy="2116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79512" y="2348880"/>
            <a:ext cx="35509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you</a:t>
            </a:r>
            <a:r>
              <a:rPr lang="cs-CZ" sz="2400" b="1" dirty="0" smtClean="0">
                <a:latin typeface="Comic Sans MS" pitchFamily="66" charset="0"/>
              </a:rPr>
              <a:t> / </a:t>
            </a:r>
            <a:r>
              <a:rPr lang="cs-CZ" sz="2400" b="1" dirty="0" err="1" smtClean="0">
                <a:latin typeface="Comic Sans MS" pitchFamily="66" charset="0"/>
              </a:rPr>
              <a:t>swim</a:t>
            </a:r>
            <a:r>
              <a:rPr lang="cs-CZ" sz="2400" b="1" dirty="0" smtClean="0">
                <a:latin typeface="Comic Sans MS" pitchFamily="66" charset="0"/>
              </a:rPr>
              <a:t> in </a:t>
            </a:r>
            <a:r>
              <a:rPr lang="cs-CZ" sz="2400" b="1" dirty="0" err="1" smtClean="0">
                <a:latin typeface="Comic Sans MS" pitchFamily="66" charset="0"/>
              </a:rPr>
              <a:t>the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sea</a:t>
            </a:r>
            <a:r>
              <a:rPr lang="cs-CZ" sz="2400" b="1" dirty="0" smtClean="0">
                <a:latin typeface="Comic Sans MS" pitchFamily="66" charset="0"/>
              </a:rPr>
              <a:t>.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236296" y="4149080"/>
            <a:ext cx="1579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I / skate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8" y="6237312"/>
            <a:ext cx="19511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she</a:t>
            </a:r>
            <a:r>
              <a:rPr lang="cs-CZ" sz="2400" b="1" dirty="0" smtClean="0">
                <a:latin typeface="Comic Sans MS" pitchFamily="66" charset="0"/>
              </a:rPr>
              <a:t> / </a:t>
            </a:r>
            <a:r>
              <a:rPr lang="cs-CZ" sz="2400" b="1" dirty="0" err="1" smtClean="0">
                <a:latin typeface="Comic Sans MS" pitchFamily="66" charset="0"/>
              </a:rPr>
              <a:t>dance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8" name="Zaoblený obdélníkový popisek 7"/>
          <p:cNvSpPr/>
          <p:nvPr/>
        </p:nvSpPr>
        <p:spPr>
          <a:xfrm>
            <a:off x="3419872" y="188640"/>
            <a:ext cx="5256584" cy="936104"/>
          </a:xfrm>
          <a:prstGeom prst="wedgeRoundRectCallout">
            <a:avLst>
              <a:gd name="adj1" fmla="val -72960"/>
              <a:gd name="adj2" fmla="val 28246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latin typeface="Comic Sans MS" pitchFamily="66" charset="0"/>
              </a:rPr>
              <a:t>You</a:t>
            </a:r>
            <a:r>
              <a:rPr lang="cs-CZ" sz="2800" b="1" dirty="0" smtClean="0">
                <a:latin typeface="Comic Sans MS" pitchFamily="66" charset="0"/>
              </a:rPr>
              <a:t> are </a:t>
            </a:r>
            <a:r>
              <a:rPr lang="cs-CZ" sz="2800" b="1" dirty="0" err="1" smtClean="0">
                <a:latin typeface="Comic Sans MS" pitchFamily="66" charset="0"/>
              </a:rPr>
              <a:t>swimming</a:t>
            </a:r>
            <a:r>
              <a:rPr lang="cs-CZ" sz="2800" b="1" dirty="0" smtClean="0">
                <a:latin typeface="Comic Sans MS" pitchFamily="66" charset="0"/>
              </a:rPr>
              <a:t> in </a:t>
            </a:r>
            <a:r>
              <a:rPr lang="cs-CZ" sz="2800" b="1" dirty="0" err="1" smtClean="0">
                <a:latin typeface="Comic Sans MS" pitchFamily="66" charset="0"/>
              </a:rPr>
              <a:t>the</a:t>
            </a:r>
            <a:r>
              <a:rPr lang="cs-CZ" sz="2800" b="1" dirty="0" smtClean="0">
                <a:latin typeface="Comic Sans MS" pitchFamily="66" charset="0"/>
              </a:rPr>
              <a:t> </a:t>
            </a:r>
            <a:r>
              <a:rPr lang="cs-CZ" sz="2800" b="1" dirty="0" err="1" smtClean="0">
                <a:latin typeface="Comic Sans MS" pitchFamily="66" charset="0"/>
              </a:rPr>
              <a:t>sea</a:t>
            </a:r>
            <a:r>
              <a:rPr lang="cs-CZ" sz="2800" b="1" dirty="0" smtClean="0">
                <a:latin typeface="Comic Sans MS" pitchFamily="66" charset="0"/>
              </a:rPr>
              <a:t>.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9" name="Zaoblený obdélníkový popisek 8"/>
          <p:cNvSpPr/>
          <p:nvPr/>
        </p:nvSpPr>
        <p:spPr>
          <a:xfrm>
            <a:off x="683568" y="2780928"/>
            <a:ext cx="5256584" cy="648072"/>
          </a:xfrm>
          <a:prstGeom prst="wedgeRoundRectCallout">
            <a:avLst>
              <a:gd name="adj1" fmla="val 72091"/>
              <a:gd name="adj2" fmla="val 14387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atin typeface="Comic Sans MS" pitchFamily="66" charset="0"/>
              </a:rPr>
              <a:t>I </a:t>
            </a:r>
            <a:r>
              <a:rPr lang="cs-CZ" sz="2800" b="1" dirty="0" err="1" smtClean="0">
                <a:latin typeface="Comic Sans MS" pitchFamily="66" charset="0"/>
              </a:rPr>
              <a:t>am</a:t>
            </a:r>
            <a:r>
              <a:rPr lang="cs-CZ" sz="2800" b="1" dirty="0" smtClean="0">
                <a:latin typeface="Comic Sans MS" pitchFamily="66" charset="0"/>
              </a:rPr>
              <a:t> </a:t>
            </a:r>
            <a:r>
              <a:rPr lang="cs-CZ" sz="2800" b="1" dirty="0" err="1" smtClean="0">
                <a:latin typeface="Comic Sans MS" pitchFamily="66" charset="0"/>
              </a:rPr>
              <a:t>skating</a:t>
            </a:r>
            <a:r>
              <a:rPr lang="cs-CZ" sz="2800" b="1" dirty="0" smtClean="0">
                <a:latin typeface="Comic Sans MS" pitchFamily="66" charset="0"/>
              </a:rPr>
              <a:t>.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10" name="Zaoblený obdélníkový popisek 9"/>
          <p:cNvSpPr/>
          <p:nvPr/>
        </p:nvSpPr>
        <p:spPr>
          <a:xfrm>
            <a:off x="2483768" y="4581128"/>
            <a:ext cx="5256584" cy="792088"/>
          </a:xfrm>
          <a:prstGeom prst="wedgeRoundRectCallout">
            <a:avLst>
              <a:gd name="adj1" fmla="val -65466"/>
              <a:gd name="adj2" fmla="val 24830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latin typeface="Comic Sans MS" pitchFamily="66" charset="0"/>
              </a:rPr>
              <a:t>She</a:t>
            </a:r>
            <a:r>
              <a:rPr lang="cs-CZ" sz="2800" b="1" dirty="0" smtClean="0">
                <a:latin typeface="Comic Sans MS" pitchFamily="66" charset="0"/>
              </a:rPr>
              <a:t> </a:t>
            </a:r>
            <a:r>
              <a:rPr lang="cs-CZ" sz="2800" b="1" dirty="0" err="1" smtClean="0">
                <a:latin typeface="Comic Sans MS" pitchFamily="66" charset="0"/>
              </a:rPr>
              <a:t>is</a:t>
            </a:r>
            <a:r>
              <a:rPr lang="cs-CZ" sz="2800" b="1" dirty="0" smtClean="0">
                <a:latin typeface="Comic Sans MS" pitchFamily="66" charset="0"/>
              </a:rPr>
              <a:t> dancing.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11" name="Zaoblený obdélníkový popisek 10"/>
          <p:cNvSpPr/>
          <p:nvPr/>
        </p:nvSpPr>
        <p:spPr>
          <a:xfrm>
            <a:off x="3419872" y="1196752"/>
            <a:ext cx="5328592" cy="864096"/>
          </a:xfrm>
          <a:prstGeom prst="wedgeRoundRectCallout">
            <a:avLst>
              <a:gd name="adj1" fmla="val -72578"/>
              <a:gd name="adj2" fmla="val -30530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latin typeface="Comic Sans MS" pitchFamily="66" charset="0"/>
              </a:rPr>
              <a:t>You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aren</a:t>
            </a:r>
            <a:r>
              <a:rPr lang="cs-CZ" sz="2400" b="1" dirty="0" smtClean="0">
                <a:latin typeface="Comic Sans MS" pitchFamily="66" charset="0"/>
              </a:rPr>
              <a:t>´t </a:t>
            </a:r>
            <a:r>
              <a:rPr lang="cs-CZ" sz="2400" b="1" dirty="0" err="1" smtClean="0">
                <a:latin typeface="Comic Sans MS" pitchFamily="66" charset="0"/>
              </a:rPr>
              <a:t>swimming</a:t>
            </a:r>
            <a:r>
              <a:rPr lang="cs-CZ" sz="2400" b="1" dirty="0" smtClean="0">
                <a:latin typeface="Comic Sans MS" pitchFamily="66" charset="0"/>
              </a:rPr>
              <a:t> in </a:t>
            </a:r>
            <a:r>
              <a:rPr lang="cs-CZ" sz="2400" b="1" dirty="0" err="1" smtClean="0">
                <a:latin typeface="Comic Sans MS" pitchFamily="66" charset="0"/>
              </a:rPr>
              <a:t>the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sea</a:t>
            </a:r>
            <a:r>
              <a:rPr lang="cs-CZ" sz="2400" b="1" dirty="0" smtClean="0">
                <a:latin typeface="Comic Sans MS" pitchFamily="66" charset="0"/>
              </a:rPr>
              <a:t>.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2" name="Zaoblený obdélníkový popisek 11"/>
          <p:cNvSpPr/>
          <p:nvPr/>
        </p:nvSpPr>
        <p:spPr>
          <a:xfrm>
            <a:off x="1691680" y="3573016"/>
            <a:ext cx="5328592" cy="720080"/>
          </a:xfrm>
          <a:prstGeom prst="wedgeRoundRectCallout">
            <a:avLst>
              <a:gd name="adj1" fmla="val 62856"/>
              <a:gd name="adj2" fmla="val -44949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I´m not </a:t>
            </a:r>
            <a:r>
              <a:rPr lang="cs-CZ" sz="2400" b="1" dirty="0" err="1" smtClean="0">
                <a:latin typeface="Comic Sans MS" pitchFamily="66" charset="0"/>
              </a:rPr>
              <a:t>skating</a:t>
            </a:r>
            <a:r>
              <a:rPr lang="cs-CZ" sz="2400" b="1" dirty="0" smtClean="0">
                <a:latin typeface="Comic Sans MS" pitchFamily="66" charset="0"/>
              </a:rPr>
              <a:t>.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3" name="Zaoblený obdélníkový popisek 12"/>
          <p:cNvSpPr/>
          <p:nvPr/>
        </p:nvSpPr>
        <p:spPr>
          <a:xfrm>
            <a:off x="2627784" y="5661248"/>
            <a:ext cx="5328592" cy="792088"/>
          </a:xfrm>
          <a:prstGeom prst="wedgeRoundRectCallout">
            <a:avLst>
              <a:gd name="adj1" fmla="val -68882"/>
              <a:gd name="adj2" fmla="val -60426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latin typeface="Comic Sans MS" pitchFamily="66" charset="0"/>
              </a:rPr>
              <a:t>She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isn</a:t>
            </a:r>
            <a:r>
              <a:rPr lang="cs-CZ" sz="2400" b="1" dirty="0" smtClean="0">
                <a:latin typeface="Comic Sans MS" pitchFamily="66" charset="0"/>
              </a:rPr>
              <a:t>´t dancing.</a:t>
            </a:r>
            <a:endParaRPr lang="cs-CZ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ucitel\AppData\Local\Microsoft\Windows\Temporary Internet Files\Low\Content.IE5\8G6YZFP7\MC900140803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764704"/>
            <a:ext cx="231990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2" descr="C:\Users\ucitel\AppData\Local\Microsoft\Windows\Temporary Internet Files\Low\Content.IE5\7LC0RVR7\MC900215303[1].WM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05064"/>
            <a:ext cx="223224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539552" y="2708920"/>
            <a:ext cx="30780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they</a:t>
            </a:r>
            <a:r>
              <a:rPr lang="cs-CZ" sz="2400" b="1" dirty="0" smtClean="0">
                <a:latin typeface="Comic Sans MS" pitchFamily="66" charset="0"/>
              </a:rPr>
              <a:t> / </a:t>
            </a:r>
            <a:r>
              <a:rPr lang="cs-CZ" sz="2400" b="1" dirty="0" err="1" smtClean="0">
                <a:latin typeface="Comic Sans MS" pitchFamily="66" charset="0"/>
              </a:rPr>
              <a:t>write</a:t>
            </a:r>
            <a:r>
              <a:rPr lang="cs-CZ" sz="2400" b="1" dirty="0" smtClean="0">
                <a:latin typeface="Comic Sans MS" pitchFamily="66" charset="0"/>
              </a:rPr>
              <a:t> a test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6165304"/>
            <a:ext cx="35654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We</a:t>
            </a:r>
            <a:r>
              <a:rPr lang="cs-CZ" sz="2400" b="1" dirty="0" smtClean="0">
                <a:latin typeface="Comic Sans MS" pitchFamily="66" charset="0"/>
              </a:rPr>
              <a:t> / ski in </a:t>
            </a:r>
            <a:r>
              <a:rPr lang="cs-CZ" sz="2400" b="1" dirty="0" err="1" smtClean="0">
                <a:latin typeface="Comic Sans MS" pitchFamily="66" charset="0"/>
              </a:rPr>
              <a:t>the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winter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" name="Zaoblený obdélníkový popisek 5"/>
          <p:cNvSpPr/>
          <p:nvPr/>
        </p:nvSpPr>
        <p:spPr>
          <a:xfrm>
            <a:off x="3419872" y="404664"/>
            <a:ext cx="5256584" cy="936104"/>
          </a:xfrm>
          <a:prstGeom prst="wedgeRoundRectCallout">
            <a:avLst>
              <a:gd name="adj1" fmla="val -60649"/>
              <a:gd name="adj2" fmla="val 89860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latin typeface="Comic Sans MS" pitchFamily="66" charset="0"/>
              </a:rPr>
              <a:t>They</a:t>
            </a:r>
            <a:r>
              <a:rPr lang="cs-CZ" sz="2800" b="1" dirty="0" smtClean="0">
                <a:latin typeface="Comic Sans MS" pitchFamily="66" charset="0"/>
              </a:rPr>
              <a:t> are </a:t>
            </a:r>
            <a:r>
              <a:rPr lang="cs-CZ" sz="2800" b="1" dirty="0" err="1" smtClean="0">
                <a:latin typeface="Comic Sans MS" pitchFamily="66" charset="0"/>
              </a:rPr>
              <a:t>writing</a:t>
            </a:r>
            <a:r>
              <a:rPr lang="cs-CZ" sz="2800" b="1" dirty="0" smtClean="0">
                <a:latin typeface="Comic Sans MS" pitchFamily="66" charset="0"/>
              </a:rPr>
              <a:t> a test.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7" name="Zaoblený obdélníkový popisek 6"/>
          <p:cNvSpPr/>
          <p:nvPr/>
        </p:nvSpPr>
        <p:spPr>
          <a:xfrm>
            <a:off x="3491880" y="3789040"/>
            <a:ext cx="5256584" cy="936104"/>
          </a:xfrm>
          <a:prstGeom prst="wedgeRoundRectCallout">
            <a:avLst>
              <a:gd name="adj1" fmla="val -69748"/>
              <a:gd name="adj2" fmla="val 52291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latin typeface="Comic Sans MS" pitchFamily="66" charset="0"/>
              </a:rPr>
              <a:t>We</a:t>
            </a:r>
            <a:r>
              <a:rPr lang="cs-CZ" sz="2800" b="1" dirty="0" smtClean="0">
                <a:latin typeface="Comic Sans MS" pitchFamily="66" charset="0"/>
              </a:rPr>
              <a:t> are </a:t>
            </a:r>
            <a:r>
              <a:rPr lang="cs-CZ" sz="2800" b="1" dirty="0" err="1" smtClean="0">
                <a:latin typeface="Comic Sans MS" pitchFamily="66" charset="0"/>
              </a:rPr>
              <a:t>skiing</a:t>
            </a:r>
            <a:r>
              <a:rPr lang="cs-CZ" sz="2800" b="1" dirty="0" smtClean="0">
                <a:latin typeface="Comic Sans MS" pitchFamily="66" charset="0"/>
              </a:rPr>
              <a:t> in </a:t>
            </a:r>
            <a:r>
              <a:rPr lang="cs-CZ" sz="2800" b="1" dirty="0" err="1" smtClean="0">
                <a:latin typeface="Comic Sans MS" pitchFamily="66" charset="0"/>
              </a:rPr>
              <a:t>the</a:t>
            </a:r>
            <a:r>
              <a:rPr lang="cs-CZ" sz="2800" b="1" dirty="0" smtClean="0">
                <a:latin typeface="Comic Sans MS" pitchFamily="66" charset="0"/>
              </a:rPr>
              <a:t> </a:t>
            </a:r>
            <a:r>
              <a:rPr lang="cs-CZ" sz="2800" b="1" dirty="0" err="1" smtClean="0">
                <a:latin typeface="Comic Sans MS" pitchFamily="66" charset="0"/>
              </a:rPr>
              <a:t>winter</a:t>
            </a:r>
            <a:r>
              <a:rPr lang="cs-CZ" sz="2800" b="1" dirty="0" smtClean="0">
                <a:latin typeface="Comic Sans MS" pitchFamily="66" charset="0"/>
              </a:rPr>
              <a:t>.</a:t>
            </a:r>
            <a:endParaRPr lang="cs-CZ" sz="2800" b="1" dirty="0">
              <a:latin typeface="Comic Sans MS" pitchFamily="66" charset="0"/>
            </a:endParaRPr>
          </a:p>
        </p:txBody>
      </p:sp>
      <p:sp>
        <p:nvSpPr>
          <p:cNvPr id="8" name="Zaoblený obdélníkový popisek 7"/>
          <p:cNvSpPr/>
          <p:nvPr/>
        </p:nvSpPr>
        <p:spPr>
          <a:xfrm>
            <a:off x="3563888" y="1844824"/>
            <a:ext cx="5328592" cy="1008112"/>
          </a:xfrm>
          <a:prstGeom prst="wedgeRoundRectCallout">
            <a:avLst>
              <a:gd name="adj1" fmla="val -63338"/>
              <a:gd name="adj2" fmla="val -39367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latin typeface="Comic Sans MS" pitchFamily="66" charset="0"/>
              </a:rPr>
              <a:t>They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aren</a:t>
            </a:r>
            <a:r>
              <a:rPr lang="cs-CZ" sz="2400" b="1" dirty="0" smtClean="0">
                <a:latin typeface="Comic Sans MS" pitchFamily="66" charset="0"/>
              </a:rPr>
              <a:t> ´t </a:t>
            </a:r>
            <a:r>
              <a:rPr lang="cs-CZ" sz="2400" b="1" dirty="0" err="1" smtClean="0">
                <a:latin typeface="Comic Sans MS" pitchFamily="66" charset="0"/>
              </a:rPr>
              <a:t>writing</a:t>
            </a:r>
            <a:r>
              <a:rPr lang="cs-CZ" sz="2400" b="1" dirty="0" smtClean="0">
                <a:latin typeface="Comic Sans MS" pitchFamily="66" charset="0"/>
              </a:rPr>
              <a:t> a test.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9" name="Zaoblený obdélníkový popisek 8"/>
          <p:cNvSpPr/>
          <p:nvPr/>
        </p:nvSpPr>
        <p:spPr>
          <a:xfrm>
            <a:off x="3563888" y="5157192"/>
            <a:ext cx="5328592" cy="1008112"/>
          </a:xfrm>
          <a:prstGeom prst="wedgeRoundRectCallout">
            <a:avLst>
              <a:gd name="adj1" fmla="val -68354"/>
              <a:gd name="adj2" fmla="val -50531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latin typeface="Comic Sans MS" pitchFamily="66" charset="0"/>
              </a:rPr>
              <a:t>We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aren</a:t>
            </a:r>
            <a:r>
              <a:rPr lang="cs-CZ" sz="2400" b="1" dirty="0" smtClean="0">
                <a:latin typeface="Comic Sans MS" pitchFamily="66" charset="0"/>
              </a:rPr>
              <a:t>´t </a:t>
            </a:r>
            <a:r>
              <a:rPr lang="cs-CZ" sz="2400" b="1" dirty="0" err="1" smtClean="0">
                <a:latin typeface="Comic Sans MS" pitchFamily="66" charset="0"/>
              </a:rPr>
              <a:t>skiing</a:t>
            </a:r>
            <a:r>
              <a:rPr lang="cs-CZ" sz="2400" b="1" dirty="0" smtClean="0">
                <a:latin typeface="Comic Sans MS" pitchFamily="66" charset="0"/>
              </a:rPr>
              <a:t> in </a:t>
            </a:r>
            <a:r>
              <a:rPr lang="cs-CZ" sz="2400" b="1" dirty="0" err="1" smtClean="0">
                <a:latin typeface="Comic Sans MS" pitchFamily="66" charset="0"/>
              </a:rPr>
              <a:t>the</a:t>
            </a:r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err="1" smtClean="0">
                <a:latin typeface="Comic Sans MS" pitchFamily="66" charset="0"/>
              </a:rPr>
              <a:t>winter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18864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PSANÍ: http://officeimg.vo.msecnd.net/en-us/images/MH900140803.jpg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0" y="548680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ČTENÍ: http://officeimg.vo.msecnd.net/en-us/images/MH900232988.jpg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0" y="908720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ZPÍVÁNÍ: http://officeimg.vo.msecnd.net/en-us/images/MH900136595.jpg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0" y="1268760"/>
            <a:ext cx="8892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KOUKÁNÍ NA TV: http://officeimg.vo.msecnd.net/en-us/images/MH900232151.jpg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0" y="1628800"/>
            <a:ext cx="8892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JEZENÍ: http://officeimg.vo.msecnd.net/en-us/images/MH900232907.jpg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0" y="1988840"/>
            <a:ext cx="8892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PITÍ: http://officeimg.vo.msecnd.net/en-us/images/MH900349113.jpg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0" y="2348880"/>
            <a:ext cx="8676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SPANÍ: http://officeimg.vo.msecnd.net/en-us/images/MH900136695.jpg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0" y="2708920"/>
            <a:ext cx="8676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KRESLENÍ: http://officeimg.vo.msecnd.net/en-us/images/MH900338150.jpg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0" y="3068960"/>
            <a:ext cx="8892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BĚHÁNÍ: http://officeimg.vo.msecnd.net/en-us/images/MH900139349.jpg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0" y="3429000"/>
            <a:ext cx="8532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PLAVÁNÍ: http://officeimg.vo.msecnd.net/en-us/images/MH900157383.jpg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0" y="3789040"/>
            <a:ext cx="8388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BRUSLENÍ: http://officeimg.vo.msecnd.net/en-us/images/MH900232106.jpg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0" y="4149080"/>
            <a:ext cx="8676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TANCOVÁNÍ: http://officeimg.vo.msecnd.net/en-us/images/MH900232134.jpg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0" y="4509120"/>
            <a:ext cx="83164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LYŽOVÁNÍ: http://officeimg.vo.msecnd.net/en-us/images/MH900215303.jpg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442</Words>
  <Application>Microsoft Office PowerPoint</Application>
  <PresentationFormat>Předvádění na obrazovce (4:3)</PresentationFormat>
  <Paragraphs>93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Snímek 2</vt:lpstr>
      <vt:lpstr>Snímek 3</vt:lpstr>
      <vt:lpstr>TVORBA VĚTY</vt:lpstr>
      <vt:lpstr>PŘÍKLAD PRO SLOVESO PLAY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ucitel</cp:lastModifiedBy>
  <cp:revision>19</cp:revision>
  <dcterms:created xsi:type="dcterms:W3CDTF">2013-11-01T19:34:54Z</dcterms:created>
  <dcterms:modified xsi:type="dcterms:W3CDTF">2013-11-21T20:29:21Z</dcterms:modified>
</cp:coreProperties>
</file>