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4"/>
            <p14:sldId id="265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FF33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140253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VY_32_INOVACE_10C_02_skladani_sil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071733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Skládání </a:t>
            </a:r>
            <a:r>
              <a:rPr lang="cs-CZ" sz="2400" dirty="0" err="1" smtClean="0"/>
              <a:t>síl</a:t>
            </a:r>
            <a:r>
              <a:rPr lang="cs-CZ" sz="2400" dirty="0" smtClean="0"/>
              <a:t>. 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Obsahuje animovaný postup hledání výslednice sil.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k řešení pomocí interaktivní tabule.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7068555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Skládání sil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23478"/>
            <a:ext cx="8640960" cy="857250"/>
          </a:xfrm>
        </p:spPr>
        <p:txBody>
          <a:bodyPr>
            <a:normAutofit/>
          </a:bodyPr>
          <a:lstStyle/>
          <a:p>
            <a:r>
              <a:rPr lang="cs-CZ" dirty="0" smtClean="0"/>
              <a:t>Skládání různoběžných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99291" y="1644048"/>
            <a:ext cx="4260851" cy="30469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Skládání sil </a:t>
            </a:r>
            <a:r>
              <a:rPr lang="cs-CZ" dirty="0" smtClean="0"/>
              <a:t>znamená </a:t>
            </a:r>
            <a:r>
              <a:rPr lang="cs-CZ" b="1" dirty="0" smtClean="0"/>
              <a:t>nahradit</a:t>
            </a:r>
            <a:r>
              <a:rPr lang="cs-CZ" dirty="0" smtClean="0"/>
              <a:t> tyto síly jedinou </a:t>
            </a:r>
            <a:r>
              <a:rPr lang="cs-CZ" b="1" dirty="0" smtClean="0"/>
              <a:t>výslednicí</a:t>
            </a:r>
            <a:r>
              <a:rPr lang="cs-CZ" dirty="0" smtClean="0"/>
              <a:t>, která má stejné účinky.</a:t>
            </a:r>
          </a:p>
          <a:p>
            <a:pPr marL="0" indent="0">
              <a:buNone/>
            </a:pPr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+ </a:t>
            </a:r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cs-CZ" b="1" dirty="0" smtClean="0"/>
              <a:t>F</a:t>
            </a:r>
          </a:p>
          <a:p>
            <a:pPr marL="0" indent="0">
              <a:buNone/>
            </a:pPr>
            <a:r>
              <a:rPr lang="cs-CZ" b="1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 + </a:t>
            </a:r>
            <a:r>
              <a:rPr lang="cs-CZ" b="1" dirty="0" smtClean="0"/>
              <a:t>M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cs-CZ" b="1" dirty="0" smtClean="0"/>
              <a:t>M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29222" y="1478836"/>
            <a:ext cx="2035447" cy="2365871"/>
          </a:xfrm>
          <a:prstGeom prst="rect">
            <a:avLst/>
          </a:prstGeom>
        </p:spPr>
      </p:pic>
      <p:cxnSp>
        <p:nvCxnSpPr>
          <p:cNvPr id="32" name="Přímá spojnice 31"/>
          <p:cNvCxnSpPr/>
          <p:nvPr/>
        </p:nvCxnSpPr>
        <p:spPr>
          <a:xfrm flipV="1">
            <a:off x="755576" y="1962618"/>
            <a:ext cx="1506797" cy="2049292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2262373" y="1923678"/>
            <a:ext cx="1324354" cy="2315829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8" name="Skupina 67"/>
          <p:cNvGrpSpPr/>
          <p:nvPr/>
        </p:nvGrpSpPr>
        <p:grpSpPr>
          <a:xfrm>
            <a:off x="512857" y="3300425"/>
            <a:ext cx="778224" cy="607422"/>
            <a:chOff x="512857" y="3300425"/>
            <a:chExt cx="778224" cy="607422"/>
          </a:xfrm>
        </p:grpSpPr>
        <p:cxnSp>
          <p:nvCxnSpPr>
            <p:cNvPr id="22" name="Přímá spojnice se šipkou 21"/>
            <p:cNvCxnSpPr/>
            <p:nvPr/>
          </p:nvCxnSpPr>
          <p:spPr>
            <a:xfrm flipH="1">
              <a:off x="842709" y="3300425"/>
              <a:ext cx="448372" cy="607422"/>
            </a:xfrm>
            <a:prstGeom prst="straightConnector1">
              <a:avLst/>
            </a:prstGeom>
            <a:ln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512857" y="3538515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3143162" y="3442372"/>
            <a:ext cx="697410" cy="720080"/>
            <a:chOff x="3143162" y="3442372"/>
            <a:chExt cx="697410" cy="720080"/>
          </a:xfrm>
        </p:grpSpPr>
        <p:cxnSp>
          <p:nvCxnSpPr>
            <p:cNvPr id="31" name="Přímá spojnice se šipkou 30"/>
            <p:cNvCxnSpPr/>
            <p:nvPr/>
          </p:nvCxnSpPr>
          <p:spPr>
            <a:xfrm>
              <a:off x="3143162" y="3442372"/>
              <a:ext cx="391408" cy="720080"/>
            </a:xfrm>
            <a:prstGeom prst="straightConnector1">
              <a:avLst/>
            </a:prstGeom>
            <a:ln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3429882" y="3679494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1680520" y="1923678"/>
            <a:ext cx="604109" cy="630172"/>
            <a:chOff x="1680520" y="1923678"/>
            <a:chExt cx="604109" cy="630172"/>
          </a:xfrm>
        </p:grpSpPr>
        <p:sp>
          <p:nvSpPr>
            <p:cNvPr id="34" name="TextovéPole 33"/>
            <p:cNvSpPr txBox="1"/>
            <p:nvPr/>
          </p:nvSpPr>
          <p:spPr>
            <a:xfrm>
              <a:off x="1680520" y="1923678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cxnSp>
          <p:nvCxnSpPr>
            <p:cNvPr id="46" name="Přímá spojnice se šipkou 45"/>
            <p:cNvCxnSpPr/>
            <p:nvPr/>
          </p:nvCxnSpPr>
          <p:spPr>
            <a:xfrm flipH="1">
              <a:off x="1836257" y="1946428"/>
              <a:ext cx="448372" cy="607422"/>
            </a:xfrm>
            <a:prstGeom prst="straightConnector1">
              <a:avLst/>
            </a:prstGeom>
            <a:ln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4" name="Skupina 73"/>
          <p:cNvGrpSpPr/>
          <p:nvPr/>
        </p:nvGrpSpPr>
        <p:grpSpPr>
          <a:xfrm>
            <a:off x="2283488" y="1949806"/>
            <a:ext cx="796387" cy="720080"/>
            <a:chOff x="2283488" y="1949806"/>
            <a:chExt cx="796387" cy="720080"/>
          </a:xfrm>
        </p:grpSpPr>
        <p:sp>
          <p:nvSpPr>
            <p:cNvPr id="35" name="TextovéPole 34"/>
            <p:cNvSpPr txBox="1"/>
            <p:nvPr/>
          </p:nvSpPr>
          <p:spPr>
            <a:xfrm>
              <a:off x="2669185" y="2056119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  <p:cxnSp>
          <p:nvCxnSpPr>
            <p:cNvPr id="47" name="Přímá spojnice se šipkou 46"/>
            <p:cNvCxnSpPr/>
            <p:nvPr/>
          </p:nvCxnSpPr>
          <p:spPr>
            <a:xfrm>
              <a:off x="2283488" y="1949806"/>
              <a:ext cx="391408" cy="720080"/>
            </a:xfrm>
            <a:prstGeom prst="straightConnector1">
              <a:avLst/>
            </a:prstGeom>
            <a:ln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8" name="Přímá spojnice 47"/>
          <p:cNvCxnSpPr/>
          <p:nvPr/>
        </p:nvCxnSpPr>
        <p:spPr>
          <a:xfrm flipH="1" flipV="1">
            <a:off x="1862371" y="2514265"/>
            <a:ext cx="405373" cy="732443"/>
          </a:xfrm>
          <a:prstGeom prst="line">
            <a:avLst/>
          </a:prstGeom>
          <a:ln w="28575">
            <a:solidFill>
              <a:srgbClr val="FF99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2267744" y="2642664"/>
            <a:ext cx="424795" cy="617684"/>
          </a:xfrm>
          <a:prstGeom prst="line">
            <a:avLst/>
          </a:prstGeom>
          <a:ln w="28575">
            <a:solidFill>
              <a:srgbClr val="FF99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272930" y="1962618"/>
            <a:ext cx="32498" cy="2913388"/>
          </a:xfrm>
          <a:prstGeom prst="line">
            <a:avLst/>
          </a:prstGeom>
          <a:ln w="19050">
            <a:solidFill>
              <a:srgbClr val="FF99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1" name="Skupina 70"/>
          <p:cNvGrpSpPr/>
          <p:nvPr/>
        </p:nvGrpSpPr>
        <p:grpSpPr>
          <a:xfrm>
            <a:off x="2262373" y="1962618"/>
            <a:ext cx="416793" cy="1340357"/>
            <a:chOff x="2262373" y="1962618"/>
            <a:chExt cx="416793" cy="1340357"/>
          </a:xfrm>
        </p:grpSpPr>
        <p:sp>
          <p:nvSpPr>
            <p:cNvPr id="36" name="TextovéPole 35"/>
            <p:cNvSpPr txBox="1"/>
            <p:nvPr/>
          </p:nvSpPr>
          <p:spPr>
            <a:xfrm>
              <a:off x="2353436" y="2933643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aseline="-25000" dirty="0"/>
            </a:p>
          </p:txBody>
        </p:sp>
        <p:cxnSp>
          <p:nvCxnSpPr>
            <p:cNvPr id="55" name="Přímá spojnice se šipkou 54"/>
            <p:cNvCxnSpPr/>
            <p:nvPr/>
          </p:nvCxnSpPr>
          <p:spPr>
            <a:xfrm>
              <a:off x="2262373" y="1962618"/>
              <a:ext cx="21115" cy="1284090"/>
            </a:xfrm>
            <a:prstGeom prst="straightConnector1">
              <a:avLst/>
            </a:prstGeom>
            <a:ln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59" name="Přímá spojnice 58"/>
          <p:cNvCxnSpPr/>
          <p:nvPr/>
        </p:nvCxnSpPr>
        <p:spPr>
          <a:xfrm>
            <a:off x="1301754" y="3285648"/>
            <a:ext cx="1841408" cy="143135"/>
          </a:xfrm>
          <a:prstGeom prst="line">
            <a:avLst/>
          </a:prstGeom>
          <a:ln w="28575">
            <a:solidFill>
              <a:srgbClr val="FF99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vál 64"/>
          <p:cNvSpPr/>
          <p:nvPr/>
        </p:nvSpPr>
        <p:spPr>
          <a:xfrm>
            <a:off x="1235807" y="3262251"/>
            <a:ext cx="94964" cy="9496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2277894" y="3350101"/>
            <a:ext cx="383954" cy="1327849"/>
            <a:chOff x="2277894" y="3350101"/>
            <a:chExt cx="383954" cy="1327849"/>
          </a:xfrm>
        </p:grpSpPr>
        <p:cxnSp>
          <p:nvCxnSpPr>
            <p:cNvPr id="63" name="Přímá spojnice se šipkou 62"/>
            <p:cNvCxnSpPr/>
            <p:nvPr/>
          </p:nvCxnSpPr>
          <p:spPr>
            <a:xfrm>
              <a:off x="2277894" y="3350101"/>
              <a:ext cx="21115" cy="1284090"/>
            </a:xfrm>
            <a:prstGeom prst="straightConnector1">
              <a:avLst/>
            </a:prstGeom>
            <a:ln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69" name="TextovéPole 68"/>
            <p:cNvSpPr txBox="1"/>
            <p:nvPr/>
          </p:nvSpPr>
          <p:spPr>
            <a:xfrm>
              <a:off x="2336118" y="430861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aseline="-25000" dirty="0"/>
            </a:p>
          </p:txBody>
        </p:sp>
      </p:grpSp>
      <p:sp>
        <p:nvSpPr>
          <p:cNvPr id="66" name="Ovál 65"/>
          <p:cNvSpPr/>
          <p:nvPr/>
        </p:nvSpPr>
        <p:spPr>
          <a:xfrm>
            <a:off x="2221819" y="3335079"/>
            <a:ext cx="94964" cy="9496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3087474" y="3377383"/>
            <a:ext cx="94964" cy="9496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62181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2000" y="58316"/>
            <a:ext cx="7924800" cy="857250"/>
          </a:xfrm>
        </p:spPr>
        <p:txBody>
          <a:bodyPr/>
          <a:lstStyle/>
          <a:p>
            <a:r>
              <a:rPr lang="cs-CZ" dirty="0" smtClean="0"/>
              <a:t>Rovnoběžné síly stejného směru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971600" y="1779662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971600" y="1779662"/>
            <a:ext cx="0" cy="1656184"/>
          </a:xfrm>
          <a:prstGeom prst="straightConnector1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427984" y="1779662"/>
            <a:ext cx="0" cy="792088"/>
          </a:xfrm>
          <a:prstGeom prst="straightConnector1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058243" y="1779662"/>
            <a:ext cx="0" cy="2349976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971600" y="3435846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03590" y="394497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7984" y="2526454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91217" y="141033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13265" y="141033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32040" y="1216240"/>
            <a:ext cx="39604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Výslednice má stejný směr jako skládané síly.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Velikost výslednice je rovna součtu velikosti skládaných sil.</a:t>
            </a:r>
          </a:p>
          <a:p>
            <a:endParaRPr lang="cs-CZ" dirty="0" smtClean="0"/>
          </a:p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/ F</a:t>
            </a:r>
            <a:r>
              <a:rPr lang="cs-CZ" baseline="-25000" dirty="0" smtClean="0"/>
              <a:t>2</a:t>
            </a:r>
            <a:r>
              <a:rPr lang="cs-CZ" dirty="0" smtClean="0"/>
              <a:t> = r</a:t>
            </a:r>
            <a:r>
              <a:rPr lang="cs-CZ" baseline="-25000" dirty="0" smtClean="0"/>
              <a:t>2</a:t>
            </a:r>
            <a:r>
              <a:rPr lang="cs-CZ" dirty="0" smtClean="0"/>
              <a:t> / r</a:t>
            </a:r>
            <a:r>
              <a:rPr lang="cs-CZ" baseline="-25000" dirty="0" smtClean="0"/>
              <a:t>1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F = F</a:t>
            </a:r>
            <a:r>
              <a:rPr lang="cs-CZ" baseline="-25000" dirty="0" smtClean="0"/>
              <a:t>1</a:t>
            </a:r>
            <a:r>
              <a:rPr lang="cs-CZ" dirty="0" smtClean="0"/>
              <a:t> + F</a:t>
            </a:r>
            <a:r>
              <a:rPr lang="cs-CZ" baseline="-25000" dirty="0" smtClean="0"/>
              <a:t>2</a:t>
            </a:r>
          </a:p>
          <a:p>
            <a:endParaRPr lang="cs-CZ" baseline="-25000" dirty="0" smtClean="0"/>
          </a:p>
          <a:p>
            <a:r>
              <a:rPr lang="cs-CZ" b="1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 + </a:t>
            </a:r>
            <a:r>
              <a:rPr lang="cs-CZ" b="1" dirty="0" smtClean="0"/>
              <a:t>M</a:t>
            </a:r>
            <a:r>
              <a:rPr lang="cs-CZ" baseline="-25000" dirty="0" smtClean="0"/>
              <a:t>2</a:t>
            </a:r>
            <a:r>
              <a:rPr lang="cs-CZ" dirty="0" smtClean="0"/>
              <a:t> = 0</a:t>
            </a:r>
          </a:p>
          <a:p>
            <a:endParaRPr lang="cs-CZ" dirty="0"/>
          </a:p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r>
              <a:rPr lang="cs-CZ" dirty="0" smtClean="0"/>
              <a:t> =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201113558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2627784" y="2138556"/>
            <a:ext cx="410690" cy="2025516"/>
            <a:chOff x="2771800" y="2067694"/>
            <a:chExt cx="410690" cy="2025516"/>
          </a:xfrm>
        </p:grpSpPr>
        <p:cxnSp>
          <p:nvCxnSpPr>
            <p:cNvPr id="17" name="Přímá spojnice se šipkou 16"/>
            <p:cNvCxnSpPr/>
            <p:nvPr/>
          </p:nvCxnSpPr>
          <p:spPr>
            <a:xfrm>
              <a:off x="2771800" y="2067694"/>
              <a:ext cx="0" cy="1656184"/>
            </a:xfrm>
            <a:prstGeom prst="straightConnector1">
              <a:avLst/>
            </a:prstGeom>
            <a:ln>
              <a:solidFill>
                <a:srgbClr val="FF9900"/>
              </a:solidFill>
              <a:prstDash val="sysDash"/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771800" y="3723878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2000" y="58316"/>
            <a:ext cx="7924800" cy="857250"/>
          </a:xfrm>
        </p:spPr>
        <p:txBody>
          <a:bodyPr/>
          <a:lstStyle/>
          <a:p>
            <a:r>
              <a:rPr lang="cs-CZ" dirty="0" smtClean="0"/>
              <a:t>Rovnoběžné síly stejného směru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627786" y="2139702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" name="Skupina 2"/>
          <p:cNvGrpSpPr/>
          <p:nvPr/>
        </p:nvGrpSpPr>
        <p:grpSpPr>
          <a:xfrm>
            <a:off x="2627786" y="2139702"/>
            <a:ext cx="410690" cy="2025516"/>
            <a:chOff x="2771800" y="2067694"/>
            <a:chExt cx="410690" cy="2025516"/>
          </a:xfrm>
        </p:grpSpPr>
        <p:cxnSp>
          <p:nvCxnSpPr>
            <p:cNvPr id="8" name="Přímá spojnice se šipkou 7"/>
            <p:cNvCxnSpPr/>
            <p:nvPr/>
          </p:nvCxnSpPr>
          <p:spPr>
            <a:xfrm>
              <a:off x="2771800" y="2067694"/>
              <a:ext cx="0" cy="1656184"/>
            </a:xfrm>
            <a:prstGeom prst="straightConnector1">
              <a:avLst/>
            </a:prstGeom>
            <a:ln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2771800" y="3723878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707906" y="2171060"/>
            <a:ext cx="371077" cy="2534642"/>
            <a:chOff x="3858443" y="2067694"/>
            <a:chExt cx="371077" cy="2534642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3858443" y="2067694"/>
              <a:ext cx="0" cy="2349976"/>
            </a:xfrm>
            <a:prstGeom prst="straightConnector1">
              <a:avLst/>
            </a:prstGeom>
            <a:ln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3903790" y="4233004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aseline="-25000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6084170" y="2139702"/>
            <a:ext cx="410690" cy="1116124"/>
            <a:chOff x="6228184" y="2067694"/>
            <a:chExt cx="410690" cy="1116124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228184" y="2067694"/>
              <a:ext cx="0" cy="792088"/>
            </a:xfrm>
            <a:prstGeom prst="straightConnector1">
              <a:avLst/>
            </a:prstGeom>
            <a:ln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6228184" y="2814486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3026621" y="2154046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30763" y="2143766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5641973" y="1321366"/>
            <a:ext cx="441136" cy="801158"/>
            <a:chOff x="5787048" y="2058624"/>
            <a:chExt cx="441136" cy="801158"/>
          </a:xfrm>
        </p:grpSpPr>
        <p:cxnSp>
          <p:nvCxnSpPr>
            <p:cNvPr id="20" name="Přímá spojnice se šipkou 19"/>
            <p:cNvCxnSpPr/>
            <p:nvPr/>
          </p:nvCxnSpPr>
          <p:spPr>
            <a:xfrm>
              <a:off x="6228184" y="2067694"/>
              <a:ext cx="0" cy="792088"/>
            </a:xfrm>
            <a:prstGeom prst="straightConnector1">
              <a:avLst/>
            </a:prstGeom>
            <a:ln>
              <a:solidFill>
                <a:srgbClr val="FF9900"/>
              </a:solidFill>
              <a:prstDash val="sysDash"/>
              <a:headEnd type="arrow" w="med" len="med"/>
              <a:tailEnd type="none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5787048" y="2058624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cxnSp>
        <p:nvCxnSpPr>
          <p:cNvPr id="9" name="Přímá spojnice 8"/>
          <p:cNvCxnSpPr/>
          <p:nvPr/>
        </p:nvCxnSpPr>
        <p:spPr>
          <a:xfrm>
            <a:off x="2627785" y="1369902"/>
            <a:ext cx="3456384" cy="2448033"/>
          </a:xfrm>
          <a:prstGeom prst="line">
            <a:avLst/>
          </a:prstGeom>
          <a:ln w="38100">
            <a:solidFill>
              <a:srgbClr val="92D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551453" y="17483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87569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32099E-6 L 0.37917 -0.000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58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09877E-6 L -0.37725 0.0052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72" y="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2000" y="58316"/>
            <a:ext cx="7924800" cy="857250"/>
          </a:xfrm>
        </p:spPr>
        <p:txBody>
          <a:bodyPr/>
          <a:lstStyle/>
          <a:p>
            <a:r>
              <a:rPr lang="cs-CZ" dirty="0" smtClean="0"/>
              <a:t>Rovnoběžné síly opačného směru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971600" y="1981323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971600" y="1981323"/>
            <a:ext cx="0" cy="1656184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442097" y="1189235"/>
            <a:ext cx="0" cy="792088"/>
          </a:xfrm>
          <a:prstGeom prst="straightConnector1">
            <a:avLst/>
          </a:prstGeom>
          <a:ln>
            <a:headEnd type="arrow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058243" y="1981323"/>
            <a:ext cx="0" cy="2349976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058243" y="4146634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9796" y="361983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86601" y="990834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41637" y="2358783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26507" y="1305956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32040" y="1216240"/>
            <a:ext cx="39604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Výslednice má stejný směr jako větší ze skládaných sil.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Velikost výslednice je rovna rozdílu velikostí skládaných sil.</a:t>
            </a:r>
          </a:p>
          <a:p>
            <a:endParaRPr lang="cs-CZ" dirty="0" smtClean="0"/>
          </a:p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/ F</a:t>
            </a:r>
            <a:r>
              <a:rPr lang="cs-CZ" baseline="-25000" dirty="0" smtClean="0"/>
              <a:t>2</a:t>
            </a:r>
            <a:r>
              <a:rPr lang="cs-CZ" dirty="0" smtClean="0"/>
              <a:t> = r</a:t>
            </a:r>
            <a:r>
              <a:rPr lang="cs-CZ" baseline="-25000" dirty="0" smtClean="0"/>
              <a:t>2</a:t>
            </a:r>
            <a:r>
              <a:rPr lang="cs-CZ" dirty="0" smtClean="0"/>
              <a:t> / r</a:t>
            </a:r>
            <a:r>
              <a:rPr lang="cs-CZ" baseline="-25000" dirty="0" smtClean="0"/>
              <a:t>1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F = </a:t>
            </a:r>
            <a:r>
              <a:rPr lang="en-US" dirty="0" smtClean="0"/>
              <a:t>|</a:t>
            </a:r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F</a:t>
            </a:r>
            <a:r>
              <a:rPr lang="cs-CZ" baseline="-25000" dirty="0" smtClean="0"/>
              <a:t>2</a:t>
            </a:r>
            <a:r>
              <a:rPr lang="en-US" dirty="0" smtClean="0"/>
              <a:t>|</a:t>
            </a:r>
            <a:endParaRPr lang="cs-CZ" dirty="0" smtClean="0"/>
          </a:p>
          <a:p>
            <a:endParaRPr lang="cs-CZ" baseline="-25000" dirty="0" smtClean="0"/>
          </a:p>
          <a:p>
            <a:r>
              <a:rPr lang="cs-CZ" b="1" dirty="0" smtClean="0"/>
              <a:t>M</a:t>
            </a:r>
            <a:r>
              <a:rPr lang="cs-CZ" baseline="-25000" dirty="0" smtClean="0"/>
              <a:t>1</a:t>
            </a:r>
            <a:r>
              <a:rPr lang="cs-CZ" dirty="0" smtClean="0"/>
              <a:t> + </a:t>
            </a:r>
            <a:r>
              <a:rPr lang="cs-CZ" b="1" dirty="0" smtClean="0"/>
              <a:t>M</a:t>
            </a:r>
            <a:r>
              <a:rPr lang="cs-CZ" baseline="-25000" dirty="0" smtClean="0"/>
              <a:t>2</a:t>
            </a:r>
            <a:r>
              <a:rPr lang="cs-CZ" dirty="0" smtClean="0"/>
              <a:t> = 0</a:t>
            </a:r>
          </a:p>
          <a:p>
            <a:endParaRPr lang="cs-CZ" dirty="0"/>
          </a:p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. r</a:t>
            </a:r>
            <a:r>
              <a:rPr lang="cs-CZ" baseline="-25000" dirty="0" smtClean="0"/>
              <a:t>1</a:t>
            </a:r>
            <a:r>
              <a:rPr lang="cs-CZ" dirty="0" smtClean="0"/>
              <a:t> = F</a:t>
            </a:r>
            <a:r>
              <a:rPr lang="cs-CZ" baseline="-25000" dirty="0" smtClean="0"/>
              <a:t>2</a:t>
            </a:r>
            <a:r>
              <a:rPr lang="cs-CZ" dirty="0" smtClean="0"/>
              <a:t> . 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" name="Levá složená závorka 2"/>
          <p:cNvSpPr/>
          <p:nvPr/>
        </p:nvSpPr>
        <p:spPr>
          <a:xfrm rot="16200000">
            <a:off x="1394943" y="1774009"/>
            <a:ext cx="233442" cy="936106"/>
          </a:xfrm>
          <a:prstGeom prst="leftBrace">
            <a:avLst>
              <a:gd name="adj1" fmla="val 44178"/>
              <a:gd name="adj2" fmla="val 50000"/>
            </a:avLst>
          </a:prstGeom>
          <a:ln>
            <a:solidFill>
              <a:schemeClr val="tx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evá složená závorka 14"/>
          <p:cNvSpPr/>
          <p:nvPr/>
        </p:nvSpPr>
        <p:spPr>
          <a:xfrm rot="5400000" flipV="1">
            <a:off x="2583073" y="35792"/>
            <a:ext cx="233442" cy="3456387"/>
          </a:xfrm>
          <a:prstGeom prst="leftBrace">
            <a:avLst>
              <a:gd name="adj1" fmla="val 44178"/>
              <a:gd name="adj2" fmla="val 50000"/>
            </a:avLst>
          </a:prstGeom>
          <a:ln>
            <a:solidFill>
              <a:schemeClr val="tx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41912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Skupina 47"/>
          <p:cNvGrpSpPr/>
          <p:nvPr/>
        </p:nvGrpSpPr>
        <p:grpSpPr>
          <a:xfrm>
            <a:off x="3352056" y="2139702"/>
            <a:ext cx="410690" cy="2719308"/>
            <a:chOff x="3701990" y="2067694"/>
            <a:chExt cx="410690" cy="2719308"/>
          </a:xfrm>
        </p:grpSpPr>
        <p:cxnSp>
          <p:nvCxnSpPr>
            <p:cNvPr id="49" name="Přímá spojnice se šipkou 48"/>
            <p:cNvCxnSpPr/>
            <p:nvPr/>
          </p:nvCxnSpPr>
          <p:spPr>
            <a:xfrm>
              <a:off x="3858443" y="2067694"/>
              <a:ext cx="0" cy="2349976"/>
            </a:xfrm>
            <a:prstGeom prst="straightConnector1">
              <a:avLst/>
            </a:prstGeom>
            <a:ln>
              <a:solidFill>
                <a:srgbClr val="FF9900"/>
              </a:solidFill>
              <a:prstDash val="sysDash"/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/>
            <p:nvPr/>
          </p:nvSpPr>
          <p:spPr>
            <a:xfrm>
              <a:off x="3701990" y="441767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2000" y="58316"/>
            <a:ext cx="7924800" cy="857250"/>
          </a:xfrm>
        </p:spPr>
        <p:txBody>
          <a:bodyPr/>
          <a:lstStyle/>
          <a:p>
            <a:r>
              <a:rPr lang="cs-CZ" dirty="0" smtClean="0"/>
              <a:t>Rovnoběžné síly opačného směru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366755" y="2139702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" name="Skupina 2"/>
          <p:cNvGrpSpPr/>
          <p:nvPr/>
        </p:nvGrpSpPr>
        <p:grpSpPr>
          <a:xfrm>
            <a:off x="2380386" y="2150184"/>
            <a:ext cx="325730" cy="2025516"/>
            <a:chOff x="2771800" y="2067694"/>
            <a:chExt cx="325730" cy="2025516"/>
          </a:xfrm>
        </p:grpSpPr>
        <p:cxnSp>
          <p:nvCxnSpPr>
            <p:cNvPr id="8" name="Přímá spojnice se šipkou 7"/>
            <p:cNvCxnSpPr/>
            <p:nvPr/>
          </p:nvCxnSpPr>
          <p:spPr>
            <a:xfrm>
              <a:off x="2771800" y="2067694"/>
              <a:ext cx="0" cy="1656184"/>
            </a:xfrm>
            <a:prstGeom prst="straightConnector1">
              <a:avLst/>
            </a:prstGeom>
            <a:ln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2771800" y="3723878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aseline="-250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357729" y="2139702"/>
            <a:ext cx="410690" cy="2719308"/>
            <a:chOff x="3701990" y="2067694"/>
            <a:chExt cx="410690" cy="2719308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3858443" y="2067694"/>
              <a:ext cx="0" cy="2349976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3701990" y="441767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818130" y="1349107"/>
            <a:ext cx="482062" cy="792088"/>
            <a:chOff x="6228184" y="2067694"/>
            <a:chExt cx="482062" cy="792088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228184" y="2067694"/>
              <a:ext cx="0" cy="792088"/>
            </a:xfrm>
            <a:prstGeom prst="straightConnector1">
              <a:avLst/>
            </a:prstGeom>
            <a:ln>
              <a:headEnd type="arrow" w="med" len="med"/>
              <a:tailEnd type="none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6299556" y="2445154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765590" y="2154046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69732" y="2143766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398092" y="2176199"/>
            <a:ext cx="3420038" cy="2354196"/>
          </a:xfrm>
          <a:prstGeom prst="line">
            <a:avLst/>
          </a:prstGeom>
          <a:ln w="38100">
            <a:solidFill>
              <a:srgbClr val="92D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241639" y="17473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5818130" y="2148475"/>
            <a:ext cx="482062" cy="792088"/>
            <a:chOff x="6228184" y="2067694"/>
            <a:chExt cx="482062" cy="792088"/>
          </a:xfrm>
        </p:grpSpPr>
        <p:cxnSp>
          <p:nvCxnSpPr>
            <p:cNvPr id="41" name="Přímá spojnice se šipkou 40"/>
            <p:cNvCxnSpPr/>
            <p:nvPr/>
          </p:nvCxnSpPr>
          <p:spPr>
            <a:xfrm>
              <a:off x="6228184" y="2067694"/>
              <a:ext cx="0" cy="792088"/>
            </a:xfrm>
            <a:prstGeom prst="straightConnector1">
              <a:avLst/>
            </a:prstGeom>
            <a:ln>
              <a:solidFill>
                <a:srgbClr val="FF9900"/>
              </a:solidFill>
              <a:prstDash val="sysDash"/>
              <a:headEnd type="none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2" name="TextovéPole 41"/>
            <p:cNvSpPr txBox="1"/>
            <p:nvPr/>
          </p:nvSpPr>
          <p:spPr>
            <a:xfrm>
              <a:off x="6299556" y="2445154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1833456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-0.25034 0.005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08642E-6 L 0.25521 0.0018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60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Přímá spojnice se šipkou 11"/>
          <p:cNvCxnSpPr/>
          <p:nvPr/>
        </p:nvCxnSpPr>
        <p:spPr>
          <a:xfrm>
            <a:off x="3707904" y="2571750"/>
            <a:ext cx="0" cy="564704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5536" y="33950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tyč působí tři síly podle obrázku. Pomocí multimediální tabule proveďte grafickou konstrukci a najděte výslednici.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059832" y="2571750"/>
            <a:ext cx="2448272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059832" y="2571750"/>
            <a:ext cx="0" cy="936104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508104" y="2571750"/>
            <a:ext cx="0" cy="1656184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649142" y="2653920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54586" y="2653920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80112" y="4043268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62343758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se šipkou 9"/>
          <p:cNvCxnSpPr/>
          <p:nvPr/>
        </p:nvCxnSpPr>
        <p:spPr>
          <a:xfrm>
            <a:off x="3779912" y="2643758"/>
            <a:ext cx="0" cy="936104"/>
          </a:xfrm>
          <a:prstGeom prst="straightConnector1">
            <a:avLst/>
          </a:prstGeom>
          <a:ln w="19050">
            <a:solidFill>
              <a:srgbClr val="FF9900"/>
            </a:solidFill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779912" y="2643758"/>
            <a:ext cx="0" cy="564704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5536" y="339502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tyč působí tři síly podle obrázku. Pomocí multimediální tabule proveďte grafickou konstrukci a najděte výslednici.</a:t>
            </a:r>
          </a:p>
          <a:p>
            <a:r>
              <a:rPr lang="cs-CZ" b="1" i="1" dirty="0" smtClean="0"/>
              <a:t>Řešení:</a:t>
            </a:r>
            <a:endParaRPr lang="cs-CZ" b="1" i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131840" y="2643758"/>
            <a:ext cx="2448272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131840" y="2643758"/>
            <a:ext cx="0" cy="936104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570158" y="2643758"/>
            <a:ext cx="9954" cy="936104"/>
          </a:xfrm>
          <a:prstGeom prst="straightConnector1">
            <a:avLst/>
          </a:prstGeom>
          <a:ln w="38100">
            <a:headEnd type="none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721150" y="2725928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26594" y="2725928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60202" y="2944625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131840" y="2079054"/>
            <a:ext cx="0" cy="564704"/>
          </a:xfrm>
          <a:prstGeom prst="straightConnector1">
            <a:avLst/>
          </a:prstGeom>
          <a:ln w="19050">
            <a:solidFill>
              <a:srgbClr val="FF9900"/>
            </a:solidFill>
            <a:headEnd type="arrow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721150" y="1914273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30592" y="3395196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cxnSp>
        <p:nvCxnSpPr>
          <p:cNvPr id="4" name="Přímá spojnice 3"/>
          <p:cNvCxnSpPr>
            <a:stCxn id="13" idx="3"/>
          </p:cNvCxnSpPr>
          <p:nvPr/>
        </p:nvCxnSpPr>
        <p:spPr>
          <a:xfrm>
            <a:off x="3131840" y="2098939"/>
            <a:ext cx="648072" cy="1480923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347864" y="2643758"/>
            <a:ext cx="0" cy="1584176"/>
          </a:xfrm>
          <a:prstGeom prst="straightConnector1">
            <a:avLst/>
          </a:prstGeom>
          <a:ln w="19050">
            <a:solidFill>
              <a:srgbClr val="00B05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560202" y="2643758"/>
            <a:ext cx="0" cy="1584176"/>
          </a:xfrm>
          <a:prstGeom prst="straightConnector1">
            <a:avLst/>
          </a:prstGeom>
          <a:ln w="19050">
            <a:solidFill>
              <a:srgbClr val="00B05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345855" y="1697712"/>
            <a:ext cx="4157" cy="936104"/>
          </a:xfrm>
          <a:prstGeom prst="straightConnector1">
            <a:avLst/>
          </a:prstGeom>
          <a:ln w="19050">
            <a:solidFill>
              <a:srgbClr val="7030A0"/>
            </a:solidFill>
            <a:headEnd type="arrow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042303" y="1300092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345854" y="1697712"/>
            <a:ext cx="2234258" cy="25302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4237284" y="2643758"/>
            <a:ext cx="0" cy="1868549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266232" y="435859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42705690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42754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5438</TotalTime>
  <Words>270</Words>
  <Application>Microsoft Office PowerPoint</Application>
  <PresentationFormat>Předvádění na obrazovce (16:9)</PresentationFormat>
  <Paragraphs>97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Skládání sil</vt:lpstr>
      <vt:lpstr>Skládání různoběžných sil</vt:lpstr>
      <vt:lpstr>Rovnoběžné síly stejného směru</vt:lpstr>
      <vt:lpstr>Rovnoběžné síly stejného směru</vt:lpstr>
      <vt:lpstr>Rovnoběžné síly opačného směru</vt:lpstr>
      <vt:lpstr>Rovnoběžné síly opačného směru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161</cp:revision>
  <dcterms:created xsi:type="dcterms:W3CDTF">2007-01-18T21:09:35Z</dcterms:created>
  <dcterms:modified xsi:type="dcterms:W3CDTF">2013-11-10T11:44:41Z</dcterms:modified>
</cp:coreProperties>
</file>