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90" r:id="rId4"/>
    <p:sldId id="261" r:id="rId5"/>
    <p:sldId id="259" r:id="rId6"/>
    <p:sldId id="263" r:id="rId7"/>
    <p:sldId id="262" r:id="rId8"/>
    <p:sldId id="264" r:id="rId9"/>
    <p:sldId id="265" r:id="rId10"/>
    <p:sldId id="266" r:id="rId11"/>
    <p:sldId id="268" r:id="rId12"/>
    <p:sldId id="270" r:id="rId13"/>
    <p:sldId id="269" r:id="rId14"/>
    <p:sldId id="272" r:id="rId15"/>
    <p:sldId id="274" r:id="rId16"/>
    <p:sldId id="275" r:id="rId17"/>
    <p:sldId id="276" r:id="rId18"/>
    <p:sldId id="279" r:id="rId19"/>
    <p:sldId id="277" r:id="rId20"/>
    <p:sldId id="281" r:id="rId21"/>
    <p:sldId id="280" r:id="rId22"/>
    <p:sldId id="282" r:id="rId23"/>
    <p:sldId id="284" r:id="rId24"/>
    <p:sldId id="285" r:id="rId25"/>
    <p:sldId id="287" r:id="rId26"/>
    <p:sldId id="288" r:id="rId27"/>
    <p:sldId id="289" r:id="rId28"/>
    <p:sldId id="260" r:id="rId29"/>
    <p:sldId id="267" r:id="rId30"/>
    <p:sldId id="271" r:id="rId31"/>
    <p:sldId id="278" r:id="rId32"/>
    <p:sldId id="283" r:id="rId33"/>
    <p:sldId id="28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369CA17-5401-4149-966B-F8BC9E5C59A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9B5E47-C27D-4CC5-952B-260B3A2B868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945444"/>
              </p:ext>
            </p:extLst>
          </p:nvPr>
        </p:nvGraphicFramePr>
        <p:xfrm>
          <a:off x="829953" y="2492896"/>
          <a:ext cx="7560840" cy="3164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VY_32_INOVACE_1249_MÍRNÝ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_PÁS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základní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mírném pásu.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70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886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Tato prezentace je určena k výkladu učiva v předmětu člověk a jeho svět pro žáky 5. tříd.</a:t>
            </a:r>
          </a:p>
          <a:p>
            <a:r>
              <a:rPr lang="cs-CZ" sz="2800" dirty="0" smtClean="0"/>
              <a:t>4. list: Mírný pás – poloha.</a:t>
            </a:r>
          </a:p>
          <a:p>
            <a:r>
              <a:rPr lang="cs-CZ" sz="2800" dirty="0" smtClean="0"/>
              <a:t>5.list: Tři druhy krajiny.</a:t>
            </a:r>
          </a:p>
          <a:p>
            <a:r>
              <a:rPr lang="cs-CZ" sz="2800" dirty="0" smtClean="0"/>
              <a:t>6.-11.list: Stepi –  rostliny a živočichové.</a:t>
            </a:r>
          </a:p>
          <a:p>
            <a:r>
              <a:rPr lang="cs-CZ" sz="2800" dirty="0" smtClean="0"/>
              <a:t>12.-19.list: Listnaté a smíšené lesy – rostliny a živočichové.</a:t>
            </a:r>
          </a:p>
          <a:p>
            <a:r>
              <a:rPr lang="cs-CZ" sz="2800" dirty="0" smtClean="0"/>
              <a:t>20.- 27.list: Jehličnaté lesy – rostliny a živočichové.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2003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556792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5.2. 2013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Klíčová slova: </a:t>
            </a:r>
          </a:p>
          <a:p>
            <a:r>
              <a:rPr lang="cs-CZ" sz="3200" dirty="0" smtClean="0"/>
              <a:t>mírný pás, stepi, listnaté a smíšené lesy, jehličnaté lesy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7182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64933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Mírný pás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348880"/>
            <a:ext cx="8856984" cy="410592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Mírné </a:t>
            </a:r>
            <a:r>
              <a:rPr lang="cs-CZ" dirty="0"/>
              <a:t>podnebné pásmo se nachází mezi pásmem </a:t>
            </a:r>
            <a:r>
              <a:rPr lang="cs-CZ" dirty="0" smtClean="0"/>
              <a:t>subtropickým </a:t>
            </a:r>
            <a:r>
              <a:rPr lang="cs-CZ" dirty="0"/>
              <a:t>a </a:t>
            </a:r>
            <a:r>
              <a:rPr lang="cs-CZ" dirty="0" smtClean="0"/>
              <a:t>polárním.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Rozkládá </a:t>
            </a:r>
            <a:r>
              <a:rPr lang="cs-CZ" dirty="0"/>
              <a:t>se na severní i jižní polokouli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Vyznačuje </a:t>
            </a:r>
            <a:r>
              <a:rPr lang="cs-CZ" dirty="0"/>
              <a:t>se teplým létem, mírnou zimou a rovnoměrnými srážkami po celý rok. </a:t>
            </a:r>
          </a:p>
        </p:txBody>
      </p:sp>
    </p:spTree>
    <p:extLst>
      <p:ext uri="{BB962C8B-B14F-4D97-AF65-F5344CB8AC3E}">
        <p14:creationId xmlns:p14="http://schemas.microsoft.com/office/powerpoint/2010/main" val="152048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835292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mírném pásu se střídají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čtyři roční období</a:t>
            </a:r>
            <a:r>
              <a:rPr lang="cs-CZ" sz="2800" dirty="0" smtClean="0"/>
              <a:t>. Vlivem podnebí se vytvořily v mírném pásu </a:t>
            </a:r>
          </a:p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tři druhy krajiny</a:t>
            </a:r>
            <a:r>
              <a:rPr lang="cs-CZ" sz="2800" b="1" dirty="0" smtClean="0"/>
              <a:t>:</a:t>
            </a:r>
          </a:p>
          <a:p>
            <a:endParaRPr lang="cs-CZ" sz="2800" b="1" dirty="0"/>
          </a:p>
          <a:p>
            <a:pPr marL="571500" indent="-571500">
              <a:buFont typeface="Wingdings" pitchFamily="2" charset="2"/>
              <a:buChar char="Ø"/>
            </a:pPr>
            <a:r>
              <a:rPr lang="cs-CZ" sz="4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tepi</a:t>
            </a:r>
          </a:p>
          <a:p>
            <a:endParaRPr lang="cs-CZ" sz="4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4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istnaté a smíšené lesy</a:t>
            </a:r>
          </a:p>
          <a:p>
            <a:endParaRPr lang="cs-CZ" sz="4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4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ehličnaté lesy (tajga)</a:t>
            </a:r>
            <a:endParaRPr lang="cs-CZ" sz="4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39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601" y="3832838"/>
            <a:ext cx="3932131" cy="2956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          Stepi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28992" cy="5042032"/>
          </a:xfrm>
        </p:spPr>
        <p:txBody>
          <a:bodyPr/>
          <a:lstStyle/>
          <a:p>
            <a:r>
              <a:rPr lang="cs-CZ" dirty="0" smtClean="0"/>
              <a:t>Stepi jsou rozlehlé pláně porostlé převážně trávou. Nedaří se zde stromům, protože je zde málo srážek. </a:t>
            </a:r>
          </a:p>
          <a:p>
            <a:r>
              <a:rPr lang="cs-CZ" dirty="0" smtClean="0"/>
              <a:t>V Severní Americe se nazývají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prérie.</a:t>
            </a:r>
          </a:p>
          <a:p>
            <a:r>
              <a:rPr lang="cs-CZ" dirty="0" smtClean="0"/>
              <a:t>V Jižní Americe se nazývají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pampy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67912"/>
            <a:ext cx="4191642" cy="2804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8469" y="5817841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Step v Kazachstánu časně z jara.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76601" y="6187173"/>
            <a:ext cx="4184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Mohelenská</a:t>
            </a:r>
            <a:r>
              <a:rPr lang="cs-CZ" sz="2400" dirty="0" smtClean="0"/>
              <a:t> hadcová step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597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865" y="1268760"/>
            <a:ext cx="87129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Stepi jsou většinou 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přeměněny na pole</a:t>
            </a:r>
            <a:r>
              <a:rPr lang="cs-CZ" sz="2800" dirty="0" smtClean="0"/>
              <a:t>, kde se pěstují kulturní rostliny. </a:t>
            </a:r>
          </a:p>
          <a:p>
            <a:r>
              <a:rPr lang="cs-CZ" sz="2800" dirty="0" smtClean="0"/>
              <a:t>Nejčastěji pšenice </a:t>
            </a:r>
          </a:p>
          <a:p>
            <a:r>
              <a:rPr lang="cs-CZ" sz="2800" dirty="0" smtClean="0"/>
              <a:t>a kukuřice.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332656"/>
            <a:ext cx="2412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Rostliny</a:t>
            </a:r>
            <a:endParaRPr lang="cs-CZ" sz="4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43" y="3536139"/>
            <a:ext cx="4808513" cy="3133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555" y="1772815"/>
            <a:ext cx="3672278" cy="4896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492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60648"/>
            <a:ext cx="38170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Živočichové</a:t>
            </a:r>
            <a:endParaRPr lang="cs-CZ" sz="4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profesor\Desktop\zvířata\P066A0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314" y="2152020"/>
            <a:ext cx="6528478" cy="430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1505689"/>
            <a:ext cx="2816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Divocí koně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004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rofesor\Desktop\zvířata\P049A0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51508"/>
            <a:ext cx="6922463" cy="455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88175" y="759341"/>
            <a:ext cx="2597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Stáda ovcí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7962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rofesor\Desktop\zvířata\09_1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4" y="764704"/>
            <a:ext cx="5273126" cy="338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923496"/>
            <a:ext cx="13227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Bizon</a:t>
            </a:r>
            <a:endParaRPr lang="cs-CZ" sz="36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2457450" cy="364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2463" y="5158933"/>
            <a:ext cx="1157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Osel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2622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2402"/>
            <a:ext cx="3676997" cy="357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228" y="1668214"/>
            <a:ext cx="2812901" cy="4099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298" y="4290616"/>
            <a:ext cx="3867029" cy="2533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764704"/>
            <a:ext cx="14622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Lama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5831686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Skunk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" y="4365104"/>
            <a:ext cx="2109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Pásovec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4107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435280" cy="1399032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Listnaté a smíšené lesy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184576"/>
          </a:xfrm>
        </p:spPr>
        <p:txBody>
          <a:bodyPr/>
          <a:lstStyle/>
          <a:p>
            <a:r>
              <a:rPr lang="cs-CZ" dirty="0" smtClean="0"/>
              <a:t>Rozprostírají se v teplejších oblastech mírného pásu.</a:t>
            </a:r>
            <a:endParaRPr lang="cs-CZ" dirty="0"/>
          </a:p>
        </p:txBody>
      </p:sp>
      <p:pic>
        <p:nvPicPr>
          <p:cNvPr id="1026" name="Picture 2" descr="C:\Clip art 2\7_English\Nature\FOREST\Group 1\P076A04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6566520" cy="432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7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16632"/>
            <a:ext cx="22252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Rostliny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886073"/>
            <a:ext cx="781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Rostou zde převážně opadavé stromy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52215"/>
            <a:ext cx="3542506" cy="4428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1964" y="6176887"/>
            <a:ext cx="17347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Dub letní</a:t>
            </a:r>
            <a:endParaRPr lang="cs-CZ" sz="28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493" y="2348880"/>
            <a:ext cx="451250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80560" y="5822855"/>
            <a:ext cx="4384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Podzimní zabarvení listu dubu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82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831" y="3068960"/>
            <a:ext cx="4538684" cy="280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14" y="1340768"/>
            <a:ext cx="3960440" cy="5285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1254" y="639021"/>
            <a:ext cx="3175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Buk lesní - bučina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4667" y="2447310"/>
            <a:ext cx="3785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Buk lesní červenolistý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691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618312" cy="4955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836712"/>
            <a:ext cx="2972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Bříza bělokorá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2737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611" y="2780928"/>
            <a:ext cx="3732612" cy="2687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37074"/>
            <a:ext cx="3784054" cy="5039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390743"/>
            <a:ext cx="2457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Javor klen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4" y="1916832"/>
            <a:ext cx="2674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Javor mléč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7355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09836"/>
            <a:ext cx="31870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Živočichové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pic>
        <p:nvPicPr>
          <p:cNvPr id="6146" name="Picture 2" descr="C:\Users\profesor\Desktop\zvířata\P065A0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93" y="2417986"/>
            <a:ext cx="4796197" cy="318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rofesor\Desktop\zvířata\P066B07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268760"/>
            <a:ext cx="3468687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96266" y="1560622"/>
            <a:ext cx="1218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Liška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32240" y="476672"/>
            <a:ext cx="13821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Jelen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6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834336" cy="512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99792" y="589200"/>
            <a:ext cx="35598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white"/>
                </a:solidFill>
              </a:rPr>
              <a:t>Divoké prase</a:t>
            </a:r>
          </a:p>
        </p:txBody>
      </p:sp>
    </p:spTree>
    <p:extLst>
      <p:ext uri="{BB962C8B-B14F-4D97-AF65-F5344CB8AC3E}">
        <p14:creationId xmlns:p14="http://schemas.microsoft.com/office/powerpoint/2010/main" val="213349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Desktop\09_1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640" y="4240246"/>
            <a:ext cx="3953998" cy="253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253" y="582236"/>
            <a:ext cx="4075385" cy="3052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35145" y="101200"/>
            <a:ext cx="3887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Lasička dlouhoocasá</a:t>
            </a: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56" y="3560306"/>
            <a:ext cx="3482340" cy="2611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7969" y="6172061"/>
            <a:ext cx="2834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Bažant obecný</a:t>
            </a:r>
            <a:endParaRPr lang="cs-CZ" sz="28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85286"/>
            <a:ext cx="3819297" cy="2451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16181" y="3743454"/>
            <a:ext cx="1925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Zajíc polní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6519" y="192878"/>
            <a:ext cx="1931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Káně lesní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7883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    Jehličnaté lesy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184576"/>
          </a:xfrm>
        </p:spPr>
        <p:txBody>
          <a:bodyPr/>
          <a:lstStyle/>
          <a:p>
            <a:r>
              <a:rPr lang="cs-CZ" dirty="0" smtClean="0"/>
              <a:t>Pokrývají chladnější oblasti mírného pásu.</a:t>
            </a:r>
          </a:p>
          <a:p>
            <a:r>
              <a:rPr lang="cs-CZ" dirty="0" smtClean="0"/>
              <a:t>Nejsevernější část jehličnatých lesů se nazývá </a:t>
            </a:r>
            <a:r>
              <a:rPr lang="cs-CZ" sz="36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tajga.</a:t>
            </a:r>
            <a:endParaRPr lang="cs-CZ" sz="36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72916"/>
            <a:ext cx="5328592" cy="3996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547753"/>
            <a:ext cx="33123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Jehličnaté lesy se nachází i v České republice ve výše položených oblastech.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670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2656"/>
            <a:ext cx="22252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Rostliny</a:t>
            </a:r>
            <a:endParaRPr lang="cs-CZ" sz="44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953" y="2708920"/>
            <a:ext cx="235707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51" y="1268760"/>
            <a:ext cx="3388965" cy="5083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19610" y="1558840"/>
            <a:ext cx="2746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Smrk </a:t>
            </a:r>
            <a:r>
              <a:rPr lang="cs-CZ" sz="3600" dirty="0"/>
              <a:t>z</a:t>
            </a:r>
            <a:r>
              <a:rPr lang="cs-CZ" sz="3600" dirty="0" smtClean="0"/>
              <a:t>tepilý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9872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36" y="1268760"/>
            <a:ext cx="3207990" cy="481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92896"/>
            <a:ext cx="3928070" cy="2963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04581" y="745540"/>
            <a:ext cx="3217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Borovice lesní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3963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95065"/>
            <a:ext cx="3184748" cy="4697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2457450" cy="375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87573" y="332656"/>
            <a:ext cx="35445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Jedle bělokorá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19789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744"/>
            <a:ext cx="3388965" cy="5438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2817802"/>
            <a:ext cx="3938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Modřín opadavý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8138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52862"/>
            <a:ext cx="31870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Živočichové</a:t>
            </a:r>
            <a:endParaRPr lang="cs-CZ" sz="4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2948930" cy="4423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profesor\Desktop\zvířata\02_1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810" y="1772816"/>
            <a:ext cx="494035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940" y="1340768"/>
            <a:ext cx="2475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Rys ostrovid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5152836"/>
            <a:ext cx="3262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Medvěd hnědý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0847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rofesor\Desktop\zvířata\P065A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908720"/>
            <a:ext cx="4191529" cy="276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0888"/>
            <a:ext cx="3495451" cy="2498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2752700" cy="2147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74235" y="323945"/>
            <a:ext cx="7617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4" y="1624444"/>
            <a:ext cx="26677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Los evropský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5373216"/>
            <a:ext cx="12057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Bobr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279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2753841" cy="4227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92896"/>
            <a:ext cx="3663850" cy="2751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00212" y="832356"/>
            <a:ext cx="2795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Veverka lesní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5549" y="1656467"/>
            <a:ext cx="2800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Jezevec lesní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8375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33759"/>
            <a:ext cx="36038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845" y="1579513"/>
            <a:ext cx="90364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Soubor:Steppe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of</a:t>
            </a:r>
            <a:r>
              <a:rPr lang="cs-CZ" sz="1600" dirty="0" smtClean="0">
                <a:effectLst/>
              </a:rPr>
              <a:t> western </a:t>
            </a:r>
            <a:r>
              <a:rPr lang="cs-CZ" sz="1600" dirty="0" err="1" smtClean="0">
                <a:effectLst/>
              </a:rPr>
              <a:t>Kazakhstan</a:t>
            </a:r>
            <a:r>
              <a:rPr lang="cs-CZ" sz="1600" dirty="0" smtClean="0">
                <a:effectLst/>
              </a:rPr>
              <a:t> in </a:t>
            </a:r>
            <a:r>
              <a:rPr lang="cs-CZ" sz="1600" dirty="0" err="1" smtClean="0">
                <a:effectLst/>
              </a:rPr>
              <a:t>the</a:t>
            </a:r>
            <a:r>
              <a:rPr lang="cs-CZ" sz="1600" dirty="0" smtClean="0">
                <a:effectLst/>
              </a:rPr>
              <a:t> early spring.jpg.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25. 10. 2005 [cit. 2013-02-05]. Dostupné z: http://cs.wikipedia.org/wiki/Soubor:Steppe_of_western_Kazakhstan_in_the_early_spring.jp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07504" y="2656731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Soubor:Wheat</a:t>
            </a:r>
            <a:r>
              <a:rPr lang="cs-CZ" sz="1600" dirty="0" smtClean="0">
                <a:effectLst/>
              </a:rPr>
              <a:t> harvest.jpg.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20. 11. 2004 [cit. 2013-02-05]. Dostupné z: http://cs.wikipedia.org/wiki/Soubor:Wheat_harvest.jpg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87113" y="3505438"/>
            <a:ext cx="88569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JIŘÍ SKLÁDANKA. Kukuřice setá. In: [online]. 2006 [cit. 2013-02-05]. Dostupné z: http://web2.mendelu.cz/af_222_multitext/picniny/sklady.php?odkaz=kukurice.html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57163" y="4090213"/>
            <a:ext cx="89868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MARTIN VAVŘÍK. </a:t>
            </a:r>
            <a:r>
              <a:rPr lang="cs-CZ" sz="1600" dirty="0" err="1" smtClean="0">
                <a:effectLst/>
              </a:rPr>
              <a:t>Soubor:Mohelno.jpg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17. 10. 2008 [cit. 2013-02-05]. Dostupné z: http://cs.wikipedia.org/wiki/Soubor:Mohelno.jpg</a:t>
            </a:r>
            <a:endParaRPr lang="cs-CZ" sz="1600" dirty="0"/>
          </a:p>
        </p:txBody>
      </p:sp>
      <p:sp>
        <p:nvSpPr>
          <p:cNvPr id="2" name="Obdélník 1"/>
          <p:cNvSpPr/>
          <p:nvPr/>
        </p:nvSpPr>
        <p:spPr>
          <a:xfrm>
            <a:off x="157163" y="960616"/>
            <a:ext cx="617852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DVD - Kolekce 320 000 obrázků, fotografií a klipartů</a:t>
            </a:r>
          </a:p>
        </p:txBody>
      </p:sp>
    </p:spTree>
    <p:extLst>
      <p:ext uri="{BB962C8B-B14F-4D97-AF65-F5344CB8AC3E}">
        <p14:creationId xmlns:p14="http://schemas.microsoft.com/office/powerpoint/2010/main" val="107489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574" y="260648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DANEL SOLABARRIETA. </a:t>
            </a:r>
            <a:r>
              <a:rPr lang="cs-CZ" sz="1600" dirty="0" err="1" smtClean="0">
                <a:effectLst/>
              </a:rPr>
              <a:t>Soubor:Equus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asinus</a:t>
            </a:r>
            <a:r>
              <a:rPr lang="cs-CZ" sz="1600" dirty="0" smtClean="0">
                <a:effectLst/>
              </a:rPr>
              <a:t> 1.jpg.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16. 6. 2007 [cit. 2013-02-05]. Dostupné z: http://cs.wikipedia.org/wiki/Soubor:Equus_asinus_1.jpg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87574" y="1099086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GEOFFREY J. KING. </a:t>
            </a:r>
            <a:r>
              <a:rPr lang="cs-CZ" sz="1600" dirty="0" err="1" smtClean="0">
                <a:effectLst/>
              </a:rPr>
              <a:t>Soubor:Lama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guanicoe</a:t>
            </a:r>
            <a:r>
              <a:rPr lang="cs-CZ" sz="1600" dirty="0" smtClean="0">
                <a:effectLst/>
              </a:rPr>
              <a:t> 2005-02-13.jpeg.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24. 8. 2005 [cit. 2013-02-05]. Dostupné z: http://cs.wikipedia.org/wiki/Soubor:Lama_guanicoe_2005-02-13.jpeg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87574" y="2176304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Soubor:Striped</a:t>
            </a:r>
            <a:r>
              <a:rPr lang="cs-CZ" sz="1600" dirty="0" smtClean="0">
                <a:effectLst/>
              </a:rPr>
              <a:t> skunk.jpg.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5. 3. 2005 [cit. 2013-02-05]. Dostupné z: http://cs.wikipedia.org/wiki/Soubor:Striped_skunk.jpg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87574" y="3007301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Soubor:Dasypus</a:t>
            </a:r>
            <a:r>
              <a:rPr lang="cs-CZ" sz="1600" dirty="0" smtClean="0">
                <a:effectLst/>
              </a:rPr>
              <a:t> novemcinctus.jpg.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4. 2. 2010 [cit. 2013-02-05]. Dostupné z: http://cs.wikipedia.org/wiki/Soubor:Dasypus_novemcinctus.jpg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60835" y="4581128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PHOTO BY CORY MAYLETT. </a:t>
            </a:r>
            <a:r>
              <a:rPr lang="cs-CZ" sz="1600" dirty="0" err="1"/>
              <a:t>Soubor:Gamble</a:t>
            </a:r>
            <a:r>
              <a:rPr lang="cs-CZ" sz="1600" dirty="0"/>
              <a:t> </a:t>
            </a:r>
            <a:r>
              <a:rPr lang="cs-CZ" sz="1600" dirty="0" err="1"/>
              <a:t>oak</a:t>
            </a:r>
            <a:r>
              <a:rPr lang="cs-CZ" sz="1600" dirty="0"/>
              <a:t> leaves.jpg.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25. 8. 2005 [cit. 2013-02-09]. Dostupné z: http://cs.wikipedia.org/wiki/Soubor:Gamble_oak_leaves.jpg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7574" y="5412125"/>
            <a:ext cx="89564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Soubor:Buchenwald</a:t>
            </a:r>
            <a:r>
              <a:rPr lang="cs-CZ" sz="1600" dirty="0"/>
              <a:t> 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9. 8. 2005 [cit. 2013-02-09]. Dostupné z: http://cs.wikipedia.org/wiki/Soubor:Buchenwald_1.jpg</a:t>
            </a:r>
          </a:p>
        </p:txBody>
      </p:sp>
    </p:spTree>
    <p:extLst>
      <p:ext uri="{BB962C8B-B14F-4D97-AF65-F5344CB8AC3E}">
        <p14:creationId xmlns:p14="http://schemas.microsoft.com/office/powerpoint/2010/main" val="267448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ANDERS LAGERÅS. </a:t>
            </a:r>
            <a:r>
              <a:rPr lang="cs-CZ" sz="1600" dirty="0" err="1"/>
              <a:t>Soubor:Scharlakanseklov.jpg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11. 2009 [cit. 2013-02-09]. Dostupné z: http://cs.wikipedia.org/wiki/Soubor:Scharlakanseklov.jpg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1019637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LINÉ1. </a:t>
            </a:r>
            <a:r>
              <a:rPr lang="cs-CZ" sz="1600" dirty="0" err="1"/>
              <a:t>Soubor:Fagus</a:t>
            </a:r>
            <a:r>
              <a:rPr lang="cs-CZ" sz="1600" dirty="0"/>
              <a:t> </a:t>
            </a:r>
            <a:r>
              <a:rPr lang="cs-CZ" sz="1600" dirty="0" err="1"/>
              <a:t>sylvatica</a:t>
            </a:r>
            <a:r>
              <a:rPr lang="cs-CZ" sz="1600" dirty="0"/>
              <a:t> </a:t>
            </a:r>
            <a:r>
              <a:rPr lang="cs-CZ" sz="1600" dirty="0" err="1"/>
              <a:t>purpurea</a:t>
            </a:r>
            <a:r>
              <a:rPr lang="cs-CZ" sz="1600" dirty="0"/>
              <a:t> </a:t>
            </a:r>
            <a:r>
              <a:rPr lang="cs-CZ" sz="1600" dirty="0" err="1"/>
              <a:t>leaves</a:t>
            </a:r>
            <a:r>
              <a:rPr lang="cs-CZ" sz="1600" dirty="0"/>
              <a:t> 01 by Line1.jpg.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21. 4. 2007 [cit. 2013-02-09]. Dostupné z: http://cs.wikipedia.org/wiki/Soubor:Fagus_sylvatica_purpurea_leaves_01_by_Line1.jpg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2136339"/>
            <a:ext cx="87849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JORDGUBBE. </a:t>
            </a:r>
            <a:r>
              <a:rPr lang="cs-CZ" sz="1600" dirty="0" err="1"/>
              <a:t>Soubor:Betula</a:t>
            </a:r>
            <a:r>
              <a:rPr lang="cs-CZ" sz="1600" dirty="0"/>
              <a:t> </a:t>
            </a:r>
            <a:r>
              <a:rPr lang="cs-CZ" sz="1600" dirty="0" err="1"/>
              <a:t>Pendula</a:t>
            </a:r>
            <a:r>
              <a:rPr lang="cs-CZ" sz="1600" dirty="0"/>
              <a:t> </a:t>
            </a:r>
            <a:r>
              <a:rPr lang="cs-CZ" sz="1600" dirty="0" err="1"/>
              <a:t>at</a:t>
            </a:r>
            <a:r>
              <a:rPr lang="cs-CZ" sz="1600" dirty="0"/>
              <a:t> Stockholm University 2005-07-01.jpg.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7. 2005, [cit. 2013-02-09]. Dostupné z: http://cs.wikipedia.org/wiki/Soubor:Betula_Pendula_at_Stockholm_University_2005-07-01.jpg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3448913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KRZYSZTOF ZIARNEK. </a:t>
            </a:r>
            <a:r>
              <a:rPr lang="cs-CZ" sz="1600" dirty="0" err="1"/>
              <a:t>Soubor:Acer</a:t>
            </a:r>
            <a:r>
              <a:rPr lang="cs-CZ" sz="1600" dirty="0"/>
              <a:t> </a:t>
            </a:r>
            <a:r>
              <a:rPr lang="cs-CZ" sz="1600" dirty="0" err="1"/>
              <a:t>pseudoplatanus</a:t>
            </a:r>
            <a:r>
              <a:rPr lang="cs-CZ" sz="1600" dirty="0"/>
              <a:t> </a:t>
            </a:r>
            <a:r>
              <a:rPr lang="cs-CZ" sz="1600" dirty="0" err="1"/>
              <a:t>infloresc</a:t>
            </a:r>
            <a:r>
              <a:rPr lang="cs-CZ" sz="1600" dirty="0"/>
              <a:t> kz.JPG.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10. 3. 2007, [cit. 2013-02-09]. Dostupné z: http://cs.wikipedia.org/wiki/Soubor:Acer_pseudoplatanus_infloresc_kz.JPG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4526131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STEN PORSE. </a:t>
            </a:r>
            <a:r>
              <a:rPr lang="cs-CZ" sz="1600" dirty="0" err="1"/>
              <a:t>Soubor:Acer-platanoides-blade.JPG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9. 9. 2006 [cit. 2013-02-09]. Dostupné z: http://cs.wikipedia.org/wiki/Soubor:Acer-platanoides-blade.JPG</a:t>
            </a:r>
          </a:p>
        </p:txBody>
      </p:sp>
    </p:spTree>
    <p:extLst>
      <p:ext uri="{BB962C8B-B14F-4D97-AF65-F5344CB8AC3E}">
        <p14:creationId xmlns:p14="http://schemas.microsoft.com/office/powerpoint/2010/main" val="117539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0266" y="2448282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NATIONAL PARK SERVICE. </a:t>
            </a:r>
            <a:r>
              <a:rPr lang="cs-CZ" sz="1600" dirty="0" err="1"/>
              <a:t>Soubor:Mustela</a:t>
            </a:r>
            <a:r>
              <a:rPr lang="cs-CZ" sz="1600" dirty="0"/>
              <a:t> frenata.jpg.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16. 11. 2006 [cit. 2013-02-09]. Dostupné z: http://cs.wikipedia.org/wiki/Soubor:Mustela_frenata.jpg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1577" y="839907"/>
            <a:ext cx="87242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DF7II. </a:t>
            </a:r>
            <a:r>
              <a:rPr lang="cs-CZ" sz="1600" dirty="0" err="1"/>
              <a:t>Soubor:Frischlinge</a:t>
            </a:r>
            <a:r>
              <a:rPr lang="cs-CZ" sz="1600" dirty="0"/>
              <a:t> </a:t>
            </a:r>
            <a:r>
              <a:rPr lang="cs-CZ" sz="1600" dirty="0" err="1"/>
              <a:t>mit</a:t>
            </a:r>
            <a:r>
              <a:rPr lang="cs-CZ" sz="1600" dirty="0"/>
              <a:t> Bachen.jpg.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2. 2006 [cit. 2013-02-09]. Dostupné z: http://cs.wikipedia.org/wiki/Soubor:Frischlinge_mit_Bachen.jpg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0139" y="3279279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Soubor:Phasianus</a:t>
            </a:r>
            <a:r>
              <a:rPr lang="cs-CZ" sz="1600" dirty="0"/>
              <a:t> </a:t>
            </a:r>
            <a:r>
              <a:rPr lang="cs-CZ" sz="1600" dirty="0" err="1"/>
              <a:t>colchicus</a:t>
            </a:r>
            <a:r>
              <a:rPr lang="cs-CZ" sz="1600" dirty="0"/>
              <a:t> 2 tom (Lukasz </a:t>
            </a:r>
            <a:r>
              <a:rPr lang="cs-CZ" sz="1600" dirty="0" err="1"/>
              <a:t>Lukasik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3. 2006 [cit. 2013-02-09]. Dostupné z: http://cs.wikipedia.org/wiki/Soubor:Phasianus_colchicus_2_tom_(Lukasz_Lukasik).jpg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0139" y="4381946"/>
            <a:ext cx="898386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MARSHMAN AT EN.WIKIPEDIA / ERIC GUINTHER. </a:t>
            </a:r>
            <a:r>
              <a:rPr lang="cs-CZ" sz="1600" dirty="0" err="1"/>
              <a:t>Soubor:Conifer</a:t>
            </a:r>
            <a:r>
              <a:rPr lang="cs-CZ" sz="1600" dirty="0"/>
              <a:t> </a:t>
            </a:r>
            <a:r>
              <a:rPr lang="cs-CZ" sz="1600" dirty="0" err="1"/>
              <a:t>forest</a:t>
            </a:r>
            <a:r>
              <a:rPr lang="cs-CZ" sz="1600" dirty="0"/>
              <a:t> edit.jpg.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17. 1. 2008 [cit. 2013-02-11]. Dostupné z: http://cs.wikipedia.org/wiki/Soubor:Conifer_forest_edit.jpg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0266" y="5494560"/>
            <a:ext cx="892373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IVAR LEIDUS. </a:t>
            </a:r>
            <a:r>
              <a:rPr lang="cs-CZ" sz="1600" dirty="0" err="1"/>
              <a:t>Soubor:Kuusk</a:t>
            </a:r>
            <a:r>
              <a:rPr lang="cs-CZ" sz="1600" dirty="0"/>
              <a:t> </a:t>
            </a:r>
            <a:r>
              <a:rPr lang="cs-CZ" sz="1600" dirty="0" err="1"/>
              <a:t>Keila-Paldiski</a:t>
            </a:r>
            <a:r>
              <a:rPr lang="cs-CZ" sz="1600" dirty="0"/>
              <a:t> </a:t>
            </a:r>
            <a:r>
              <a:rPr lang="cs-CZ" sz="1600" dirty="0" err="1"/>
              <a:t>rdt</a:t>
            </a:r>
            <a:r>
              <a:rPr lang="cs-CZ" sz="1600" dirty="0"/>
              <a:t> ääres.jpg.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11. 2011 [cit. 2013-02-11]. Dostupné z: http://cs.wikipedia.org/wiki/Soubor:Kuusk_Keila-Paldiski_rdt_%C3%A4%C3%A4res.jpg</a:t>
            </a:r>
          </a:p>
        </p:txBody>
      </p:sp>
    </p:spTree>
    <p:extLst>
      <p:ext uri="{BB962C8B-B14F-4D97-AF65-F5344CB8AC3E}">
        <p14:creationId xmlns:p14="http://schemas.microsoft.com/office/powerpoint/2010/main" val="248567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999" y="188640"/>
            <a:ext cx="88569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FRANZ EUGEN KÖHLER. </a:t>
            </a:r>
            <a:r>
              <a:rPr lang="cs-CZ" sz="1600" dirty="0" err="1"/>
              <a:t>Soubor:Picea</a:t>
            </a:r>
            <a:r>
              <a:rPr lang="cs-CZ" sz="1600" dirty="0"/>
              <a:t> </a:t>
            </a:r>
            <a:r>
              <a:rPr lang="cs-CZ" sz="1600" dirty="0" err="1"/>
              <a:t>abies</a:t>
            </a:r>
            <a:r>
              <a:rPr lang="cs-CZ" sz="1600" dirty="0"/>
              <a:t> - Köhler–s Medizinal-Pflanzen-105.jpg.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1. 2007, [cit. 2013-02-11]. Dostupné z: http://cs.wikipedia.org/wiki/Soubor:Picea_abies_-_K%C3%B6hler%E2%80%93s_Medizinal-Pflanzen-105.jpg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8999" y="1512079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CRUSIER. </a:t>
            </a:r>
            <a:r>
              <a:rPr lang="cs-CZ" sz="1600" dirty="0" err="1"/>
              <a:t>Soubor:Pinus</a:t>
            </a:r>
            <a:r>
              <a:rPr lang="cs-CZ" sz="1600" dirty="0"/>
              <a:t> </a:t>
            </a:r>
            <a:r>
              <a:rPr lang="cs-CZ" sz="1600" dirty="0" err="1"/>
              <a:t>sylvestris</a:t>
            </a:r>
            <a:r>
              <a:rPr lang="cs-CZ" sz="1600" dirty="0"/>
              <a:t> </a:t>
            </a:r>
            <a:r>
              <a:rPr lang="cs-CZ" sz="1600" dirty="0" err="1"/>
              <a:t>Beskid</a:t>
            </a:r>
            <a:r>
              <a:rPr lang="cs-CZ" sz="1600" dirty="0"/>
              <a:t> Żywiecki.JPG.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28. 5. 2011 [cit. 2013-02-11]. Dostupné z: http://cs.wikipedia.org/wiki/Soubor:Pinus_sylvestris_Beskid_%C5%BBywiecki.JPG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8999" y="2589297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Soubor:Pinus</a:t>
            </a:r>
            <a:r>
              <a:rPr lang="cs-CZ" sz="1600" dirty="0"/>
              <a:t> </a:t>
            </a:r>
            <a:r>
              <a:rPr lang="cs-CZ" sz="1600" dirty="0" err="1"/>
              <a:t>sylvestris</a:t>
            </a:r>
            <a:r>
              <a:rPr lang="cs-CZ" sz="1600" dirty="0"/>
              <a:t> MHNT.BOT.2005.0.971.jpg.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21. 8. 2012 [cit. 2013-02-11]. Dostupné z: http://cs.wikipedia.org/wiki/Soubor:Pinus_sylvestris_MHNT.BOT.2005.0.971.jpg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4153" y="3420294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CRUSIER. </a:t>
            </a:r>
            <a:r>
              <a:rPr lang="cs-CZ" sz="1600" dirty="0" err="1"/>
              <a:t>Soubor:Abies</a:t>
            </a:r>
            <a:r>
              <a:rPr lang="cs-CZ" sz="1600" dirty="0"/>
              <a:t> alba Slovakia.jpg.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 6. 2009 [cit. 2013-02-11]. Dostupné z: http://cs.wikipedia.org/wiki/Soubor:Abies_alba_Slovakia.jpg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8998" y="4266272"/>
            <a:ext cx="88569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Abies</a:t>
            </a:r>
            <a:r>
              <a:rPr lang="cs-CZ" sz="1600" dirty="0"/>
              <a:t> alba0.jpg.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10. 2004 [cit. 2013-02-11]. Dostupné z: http://cs.wikipedia.org/wiki/Soubor:Illustration_Abies_alba0.jpg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6546" y="5229200"/>
            <a:ext cx="88569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Larix</a:t>
            </a:r>
            <a:r>
              <a:rPr lang="cs-CZ" sz="1600" dirty="0"/>
              <a:t> decudua0.jpg.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10. 2004 [cit. 2013-02-11]. Dostupné z: http://cs.wikipedia.org/wiki/Soubor:Illustration_Larix_decudua0.jpg</a:t>
            </a:r>
          </a:p>
        </p:txBody>
      </p:sp>
    </p:spTree>
    <p:extLst>
      <p:ext uri="{BB962C8B-B14F-4D97-AF65-F5344CB8AC3E}">
        <p14:creationId xmlns:p14="http://schemas.microsoft.com/office/powerpoint/2010/main" val="1853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BERNARD LANDGRAF. </a:t>
            </a:r>
            <a:r>
              <a:rPr lang="cs-CZ" sz="1600" dirty="0" err="1"/>
              <a:t>Soubor:Lynx</a:t>
            </a:r>
            <a:r>
              <a:rPr lang="cs-CZ" sz="1600" dirty="0"/>
              <a:t> </a:t>
            </a:r>
            <a:r>
              <a:rPr lang="cs-CZ" sz="1600" dirty="0" err="1"/>
              <a:t>lynx</a:t>
            </a:r>
            <a:r>
              <a:rPr lang="cs-CZ" sz="1600" dirty="0"/>
              <a:t> poing.jpg.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9. 7. 2005 [cit. 2013-02-11]. Dostupné z: http://cs.wikipedia.org/wiki/Soubor:Lynx_lynx_poing.jpg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7290" y="2203123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Soubor:Moose</a:t>
            </a:r>
            <a:r>
              <a:rPr lang="cs-CZ" sz="1600" dirty="0"/>
              <a:t> in Gros </a:t>
            </a:r>
            <a:r>
              <a:rPr lang="cs-CZ" sz="1600" dirty="0" err="1"/>
              <a:t>Ventre</a:t>
            </a:r>
            <a:r>
              <a:rPr lang="cs-CZ" sz="1600" dirty="0"/>
              <a:t> </a:t>
            </a:r>
            <a:r>
              <a:rPr lang="cs-CZ" sz="1600" dirty="0" err="1"/>
              <a:t>Campgroud</a:t>
            </a:r>
            <a:r>
              <a:rPr lang="cs-CZ" sz="1600" dirty="0"/>
              <a:t> 4.jpg.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19. 6. 2010 [cit. 2013-02-11]. Dostupné z: http://cs.wikipedia.org/wiki/Soubor:Moose_in_Gros_Ventre_Campgroud_4.jpg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7290" y="3280341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PER HARALD OLSEN. </a:t>
            </a:r>
            <a:r>
              <a:rPr lang="cs-CZ" sz="1600" dirty="0" err="1"/>
              <a:t>Soubor:Beaver</a:t>
            </a:r>
            <a:r>
              <a:rPr lang="cs-CZ" sz="1600" dirty="0"/>
              <a:t> pho34.jpg.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13. 7. 2006 [cit. 2013-02-11]. Dostupné z: http://cs.wikipedia.org/wiki/Soubor:Beaver_pho34.jpg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7290" y="4111338"/>
            <a:ext cx="87471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TOIVO TOIVANEN &amp; TIINA TOPPILA. Soubor:Kurre5.jpg.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4. 2005 [cit. 2013-02-11]. Dostupné z: http://cs.wikipedia.org/wiki/Soubor:Kurre5.jpg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7290" y="4942335"/>
            <a:ext cx="87471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BADGERHERO. </a:t>
            </a:r>
            <a:r>
              <a:rPr lang="cs-CZ" sz="1600" dirty="0" err="1"/>
              <a:t>Soubor:Badger-badger.jpg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30. 7. 2009 [cit. 2013-02-11]. Dostupné z: http://cs.wikipedia.org/wiki/Soubor:Badger-badger.jpg</a:t>
            </a:r>
          </a:p>
        </p:txBody>
      </p:sp>
    </p:spTree>
    <p:extLst>
      <p:ext uri="{BB962C8B-B14F-4D97-AF65-F5344CB8AC3E}">
        <p14:creationId xmlns:p14="http://schemas.microsoft.com/office/powerpoint/2010/main" val="32677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401</TotalTime>
  <Words>1638</Words>
  <Application>Microsoft Office PowerPoint</Application>
  <PresentationFormat>Předvádění na obrazovce (4:3)</PresentationFormat>
  <Paragraphs>126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Talent</vt:lpstr>
      <vt:lpstr>Prezentace aplikace PowerPoint</vt:lpstr>
      <vt:lpstr>Anotace</vt:lpstr>
      <vt:lpstr>Prezentace aplikace PowerPoint</vt:lpstr>
      <vt:lpstr>Mírný pás</vt:lpstr>
      <vt:lpstr>Prezentace aplikace PowerPoint</vt:lpstr>
      <vt:lpstr>          Stepi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Listnaté a smíšené lesy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Jehličnaté lesy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39</cp:revision>
  <dcterms:created xsi:type="dcterms:W3CDTF">2013-02-05T14:14:06Z</dcterms:created>
  <dcterms:modified xsi:type="dcterms:W3CDTF">2013-03-20T14:39:11Z</dcterms:modified>
</cp:coreProperties>
</file>