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"/>
  </p:notesMasterIdLst>
  <p:sldIdLst>
    <p:sldId id="262" r:id="rId2"/>
    <p:sldId id="265" r:id="rId3"/>
    <p:sldId id="256" r:id="rId4"/>
    <p:sldId id="257" r:id="rId5"/>
    <p:sldId id="258" r:id="rId6"/>
    <p:sldId id="259" r:id="rId7"/>
    <p:sldId id="264" r:id="rId8"/>
    <p:sldId id="260" r:id="rId9"/>
    <p:sldId id="261" r:id="rId10"/>
    <p:sldId id="263" r:id="rId11"/>
  </p:sldIdLst>
  <p:sldSz cx="9144000" cy="5143500" type="screen16x9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339C7AA-7C20-4699-B6A4-78EB372240CA}">
          <p14:sldIdLst>
            <p14:sldId id="262"/>
            <p14:sldId id="265"/>
            <p14:sldId id="256"/>
            <p14:sldId id="257"/>
            <p14:sldId id="258"/>
            <p14:sldId id="259"/>
            <p14:sldId id="264"/>
            <p14:sldId id="260"/>
            <p14:sldId id="261"/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0000"/>
    <a:srgbClr val="FF99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610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7020565-D747-4F95-AFBA-3E82637BBD2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0713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5867400" cy="5143500"/>
            <a:chOff x="0" y="0"/>
            <a:chExt cx="3696" cy="4320"/>
          </a:xfrm>
        </p:grpSpPr>
        <p:sp>
          <p:nvSpPr>
            <p:cNvPr id="512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  <p:sp>
          <p:nvSpPr>
            <p:cNvPr id="5124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</p:grpSp>
      <p:grpSp>
        <p:nvGrpSpPr>
          <p:cNvPr id="5125" name="Group 5"/>
          <p:cNvGrpSpPr>
            <a:grpSpLocks/>
          </p:cNvGrpSpPr>
          <p:nvPr/>
        </p:nvGrpSpPr>
        <p:grpSpPr bwMode="auto">
          <a:xfrm>
            <a:off x="3632200" y="3667125"/>
            <a:ext cx="4876800" cy="239316"/>
            <a:chOff x="2288" y="3080"/>
            <a:chExt cx="3072" cy="201"/>
          </a:xfrm>
        </p:grpSpPr>
        <p:sp>
          <p:nvSpPr>
            <p:cNvPr id="5126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127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5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195512"/>
            <a:ext cx="4013200" cy="1366838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6201" y="4686300"/>
            <a:ext cx="587375" cy="366713"/>
          </a:xfrm>
        </p:spPr>
        <p:txBody>
          <a:bodyPr anchorCtr="0"/>
          <a:lstStyle>
            <a:lvl1pPr>
              <a:defRPr/>
            </a:lvl1pPr>
          </a:lstStyle>
          <a:p>
            <a:fld id="{5C8A1C45-95EA-4FE5-8F46-773CEF7DC3F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132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742950"/>
            <a:ext cx="8229600" cy="142875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B8CE2-000D-4308-87BD-D5C13D9E9A9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C20E4-A78D-4047-859D-ED3BDD6CF4E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1" y="1771651"/>
            <a:ext cx="3770313" cy="27932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1771651"/>
            <a:ext cx="3770312" cy="27932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52EA7B-9628-44F3-B3F8-92E17AB033A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2458F-EE03-40FD-9492-19E525522D6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58302C-8FBE-40F2-87D1-31823E9724A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A2697-BE49-4887-9788-75F3EE9E6D2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EFB1D-FEBF-4330-9413-1C58E0EB7A7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1FFAE4-26CF-492B-8F9D-0989A4F67FF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E2E45-2691-4902-9222-9EF1D25E2D2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571501"/>
            <a:ext cx="1981200" cy="3993356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571501"/>
            <a:ext cx="5791200" cy="3993356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FF8545-8C20-43B5-B71C-6DFE6197C62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71500"/>
            <a:ext cx="7924800" cy="85725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838201" y="1771651"/>
            <a:ext cx="3770313" cy="279320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760913" y="1771651"/>
            <a:ext cx="3770312" cy="2793206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2438401" y="4686301"/>
            <a:ext cx="2130425" cy="355997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5791200" y="4686301"/>
            <a:ext cx="2897188" cy="355997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39" y="4681537"/>
            <a:ext cx="587375" cy="366713"/>
          </a:xfrm>
        </p:spPr>
        <p:txBody>
          <a:bodyPr/>
          <a:lstStyle>
            <a:lvl1pPr>
              <a:defRPr/>
            </a:lvl1pPr>
          </a:lstStyle>
          <a:p>
            <a:fld id="{F6CDBD55-E14A-42AE-8FA0-CC87DDDC545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71500"/>
            <a:ext cx="7924800" cy="85725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838201" y="1771651"/>
            <a:ext cx="3770313" cy="279320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1771651"/>
            <a:ext cx="3770312" cy="279320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2438401" y="4686301"/>
            <a:ext cx="2130425" cy="355997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5791200" y="4686301"/>
            <a:ext cx="2897188" cy="355997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39" y="4681537"/>
            <a:ext cx="587375" cy="366713"/>
          </a:xfrm>
        </p:spPr>
        <p:txBody>
          <a:bodyPr/>
          <a:lstStyle>
            <a:lvl1pPr>
              <a:defRPr/>
            </a:lvl1pPr>
          </a:lstStyle>
          <a:p>
            <a:fld id="{30684343-729D-456F-9224-9F20CC9E659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71500"/>
            <a:ext cx="7924800" cy="85725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1" y="1771651"/>
            <a:ext cx="7693025" cy="279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1" y="4686301"/>
            <a:ext cx="2130425" cy="355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endParaRPr lang="cs-CZ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4686301"/>
            <a:ext cx="2897188" cy="355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9" y="4681537"/>
            <a:ext cx="587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fld id="{79EC9CC6-2483-453C-8539-3075B74024B1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584970"/>
              </p:ext>
            </p:extLst>
          </p:nvPr>
        </p:nvGraphicFramePr>
        <p:xfrm>
          <a:off x="614836" y="1923678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Jiřiště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VY_32_INOVACE_10C_03_dvojice_sil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Mechanika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a termika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3.5.2013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11510"/>
            <a:ext cx="5407152" cy="1045464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95686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76210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1470"/>
            <a:ext cx="7924800" cy="85725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1" y="915566"/>
            <a:ext cx="7693025" cy="3888432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Tento materiál </a:t>
            </a:r>
            <a:r>
              <a:rPr lang="cs-CZ" sz="2400" dirty="0"/>
              <a:t>je připraven pro výuku fyziky </a:t>
            </a:r>
            <a:r>
              <a:rPr lang="cs-CZ" sz="2400" dirty="0" smtClean="0"/>
              <a:t>a slouží </a:t>
            </a:r>
            <a:br>
              <a:rPr lang="cs-CZ" sz="2400" dirty="0" smtClean="0"/>
            </a:br>
            <a:r>
              <a:rPr lang="cs-CZ" sz="2400" dirty="0" smtClean="0"/>
              <a:t>k vysvětlení pojmu Dvojice sil. Je určen pro 1. ročník čtyřletého studia a 2. ročník šestiletého studia. </a:t>
            </a:r>
          </a:p>
          <a:p>
            <a:pPr marL="0" indent="0">
              <a:buNone/>
            </a:pPr>
            <a:r>
              <a:rPr lang="cs-CZ" sz="2400" dirty="0" smtClean="0"/>
              <a:t>V první části obsahuje teorii, která bude doplňována ústním výkladem učitele.</a:t>
            </a:r>
          </a:p>
          <a:p>
            <a:pPr marL="0" indent="0">
              <a:buNone/>
            </a:pPr>
            <a:r>
              <a:rPr lang="cs-CZ" sz="2400" dirty="0" smtClean="0"/>
              <a:t>Závěrečná část obsahuje úlohu k řešení pomocí interaktivní tabule.</a:t>
            </a:r>
          </a:p>
          <a:p>
            <a:pPr marL="0" indent="0">
              <a:buNone/>
            </a:pPr>
            <a:r>
              <a:rPr lang="cs-CZ" sz="2400" dirty="0" smtClean="0"/>
              <a:t>Materiál je určen pro interaktivní výuku.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7783043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Dvojice sil</a:t>
            </a:r>
            <a:endParaRPr lang="cs-CZ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400"/>
              <a:t>GYMNÁZIUM CHOMUTOV</a:t>
            </a:r>
          </a:p>
          <a:p>
            <a:r>
              <a:rPr lang="cs-CZ" sz="2400"/>
              <a:t>MARTIN JIŘIŠTĚ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640960" cy="857250"/>
          </a:xfrm>
        </p:spPr>
        <p:txBody>
          <a:bodyPr>
            <a:normAutofit/>
          </a:bodyPr>
          <a:lstStyle/>
          <a:p>
            <a:r>
              <a:rPr lang="cs-CZ" dirty="0" smtClean="0"/>
              <a:t>Dvojice sil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23087" y="1098071"/>
            <a:ext cx="5688632" cy="3312368"/>
          </a:xfrm>
        </p:spPr>
        <p:txBody>
          <a:bodyPr/>
          <a:lstStyle/>
          <a:p>
            <a:r>
              <a:rPr lang="cs-CZ" dirty="0" smtClean="0"/>
              <a:t>Zvláštní případ dvou rovnoběžných sil</a:t>
            </a:r>
          </a:p>
          <a:p>
            <a:r>
              <a:rPr lang="cs-CZ" dirty="0" smtClean="0"/>
              <a:t>Dvě síly o stejné velikosti</a:t>
            </a:r>
          </a:p>
          <a:p>
            <a:r>
              <a:rPr lang="cs-CZ" dirty="0" smtClean="0"/>
              <a:t>Mají opačný směr</a:t>
            </a:r>
          </a:p>
          <a:p>
            <a:r>
              <a:rPr lang="cs-CZ" dirty="0" smtClean="0"/>
              <a:t>Výslednice těchto sil je nulová</a:t>
            </a:r>
          </a:p>
          <a:p>
            <a:r>
              <a:rPr lang="cs-CZ" dirty="0" smtClean="0"/>
              <a:t>Otáčivý účinek těchto sil zůstává</a:t>
            </a:r>
          </a:p>
          <a:p>
            <a:r>
              <a:rPr lang="cs-CZ" dirty="0"/>
              <a:t>N</a:t>
            </a:r>
            <a:r>
              <a:rPr lang="cs-CZ" dirty="0" smtClean="0"/>
              <a:t>elze je nahradit jedinou silou</a:t>
            </a:r>
            <a:endParaRPr lang="cs-CZ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683568" y="1203598"/>
            <a:ext cx="2235832" cy="3290664"/>
            <a:chOff x="6660232" y="1225302"/>
            <a:chExt cx="2235832" cy="3290664"/>
          </a:xfrm>
        </p:grpSpPr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0232" y="1923678"/>
              <a:ext cx="1825142" cy="1828800"/>
            </a:xfrm>
            <a:prstGeom prst="rect">
              <a:avLst/>
            </a:prstGeom>
          </p:spPr>
        </p:pic>
        <p:cxnSp>
          <p:nvCxnSpPr>
            <p:cNvPr id="9" name="Přímá spojnice se šipkou 8"/>
            <p:cNvCxnSpPr/>
            <p:nvPr/>
          </p:nvCxnSpPr>
          <p:spPr>
            <a:xfrm flipH="1" flipV="1">
              <a:off x="8435490" y="1225302"/>
              <a:ext cx="24942" cy="1634480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med"/>
              <a:tailEnd type="arrow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TextovéPole 12"/>
            <p:cNvSpPr txBox="1"/>
            <p:nvPr/>
          </p:nvSpPr>
          <p:spPr>
            <a:xfrm>
              <a:off x="8485374" y="1331476"/>
              <a:ext cx="4106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F</a:t>
              </a:r>
              <a:r>
                <a:rPr lang="cs-CZ" baseline="-25000" dirty="0" smtClean="0"/>
                <a:t>1</a:t>
              </a:r>
              <a:endParaRPr lang="cs-CZ" baseline="-25000" dirty="0"/>
            </a:p>
          </p:txBody>
        </p:sp>
        <p:cxnSp>
          <p:nvCxnSpPr>
            <p:cNvPr id="41" name="Přímá spojnice se šipkou 40"/>
            <p:cNvCxnSpPr/>
            <p:nvPr/>
          </p:nvCxnSpPr>
          <p:spPr>
            <a:xfrm flipH="1" flipV="1">
              <a:off x="6660232" y="2881486"/>
              <a:ext cx="24942" cy="1634480"/>
            </a:xfrm>
            <a:prstGeom prst="straightConnector1">
              <a:avLst/>
            </a:prstGeom>
            <a:ln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TextovéPole 41"/>
            <p:cNvSpPr txBox="1"/>
            <p:nvPr/>
          </p:nvSpPr>
          <p:spPr>
            <a:xfrm>
              <a:off x="6770832" y="4146634"/>
              <a:ext cx="4106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F</a:t>
              </a:r>
              <a:r>
                <a:rPr lang="cs-CZ" baseline="-25000" dirty="0" smtClean="0"/>
                <a:t>2</a:t>
              </a:r>
              <a:endParaRPr lang="cs-CZ" baseline="-250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6162181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23478"/>
            <a:ext cx="7924800" cy="857250"/>
          </a:xfrm>
        </p:spPr>
        <p:txBody>
          <a:bodyPr/>
          <a:lstStyle/>
          <a:p>
            <a:r>
              <a:rPr lang="cs-CZ" dirty="0" smtClean="0"/>
              <a:t>Moment dvojice sil</a:t>
            </a:r>
            <a:endParaRPr lang="cs-CZ" dirty="0"/>
          </a:p>
        </p:txBody>
      </p:sp>
      <p:grpSp>
        <p:nvGrpSpPr>
          <p:cNvPr id="30" name="Skupina 29"/>
          <p:cNvGrpSpPr/>
          <p:nvPr/>
        </p:nvGrpSpPr>
        <p:grpSpPr>
          <a:xfrm>
            <a:off x="658694" y="1205187"/>
            <a:ext cx="3304868" cy="2045383"/>
            <a:chOff x="658694" y="1205187"/>
            <a:chExt cx="3304868" cy="2045383"/>
          </a:xfrm>
        </p:grpSpPr>
        <p:cxnSp>
          <p:nvCxnSpPr>
            <p:cNvPr id="5" name="Přímá spojnice 4"/>
            <p:cNvCxnSpPr/>
            <p:nvPr/>
          </p:nvCxnSpPr>
          <p:spPr>
            <a:xfrm>
              <a:off x="899592" y="2211710"/>
              <a:ext cx="2592288" cy="0"/>
            </a:xfrm>
            <a:prstGeom prst="line">
              <a:avLst/>
            </a:prstGeom>
            <a:ln/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sp>
          <p:nvSpPr>
            <p:cNvPr id="8" name="Ovál 7"/>
            <p:cNvSpPr/>
            <p:nvPr/>
          </p:nvSpPr>
          <p:spPr>
            <a:xfrm>
              <a:off x="899592" y="2175505"/>
              <a:ext cx="72008" cy="72008"/>
            </a:xfrm>
            <a:prstGeom prst="ellipse">
              <a:avLst/>
            </a:prstGeom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vál 8"/>
            <p:cNvSpPr/>
            <p:nvPr/>
          </p:nvSpPr>
          <p:spPr>
            <a:xfrm>
              <a:off x="3494879" y="2170755"/>
              <a:ext cx="72008" cy="720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vál 9"/>
            <p:cNvSpPr/>
            <p:nvPr/>
          </p:nvSpPr>
          <p:spPr>
            <a:xfrm>
              <a:off x="2339752" y="2175505"/>
              <a:ext cx="72008" cy="720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658694" y="187343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0</a:t>
              </a:r>
            </a:p>
          </p:txBody>
        </p:sp>
        <p:cxnSp>
          <p:nvCxnSpPr>
            <p:cNvPr id="12" name="Přímá spojnice se šipkou 11"/>
            <p:cNvCxnSpPr/>
            <p:nvPr/>
          </p:nvCxnSpPr>
          <p:spPr>
            <a:xfrm flipH="1" flipV="1">
              <a:off x="3521648" y="1347614"/>
              <a:ext cx="12471" cy="859145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med"/>
              <a:tailEnd type="arrow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/>
            <p:cNvCxnSpPr/>
            <p:nvPr/>
          </p:nvCxnSpPr>
          <p:spPr>
            <a:xfrm flipH="1" flipV="1">
              <a:off x="2375756" y="2206759"/>
              <a:ext cx="12471" cy="859145"/>
            </a:xfrm>
            <a:prstGeom prst="straightConnector1">
              <a:avLst/>
            </a:prstGeom>
            <a:ln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5" name="TextovéPole 14"/>
            <p:cNvSpPr txBox="1"/>
            <p:nvPr/>
          </p:nvSpPr>
          <p:spPr>
            <a:xfrm>
              <a:off x="3560888" y="1205187"/>
              <a:ext cx="4026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F</a:t>
              </a:r>
              <a:r>
                <a:rPr lang="cs-CZ" dirty="0" smtClean="0"/>
                <a:t>´</a:t>
              </a:r>
              <a:endParaRPr lang="cs-CZ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014022" y="2881238"/>
              <a:ext cx="3257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F</a:t>
              </a:r>
              <a:endParaRPr lang="cs-CZ" b="1" dirty="0"/>
            </a:p>
          </p:txBody>
        </p:sp>
        <p:cxnSp>
          <p:nvCxnSpPr>
            <p:cNvPr id="18" name="Přímá spojnice se šipkou 17"/>
            <p:cNvCxnSpPr/>
            <p:nvPr/>
          </p:nvCxnSpPr>
          <p:spPr>
            <a:xfrm>
              <a:off x="935596" y="2636331"/>
              <a:ext cx="1440160" cy="0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>
              <a:off x="2390960" y="2640622"/>
              <a:ext cx="1144886" cy="1"/>
            </a:xfrm>
            <a:prstGeom prst="straightConnector1">
              <a:avLst/>
            </a:prstGeom>
            <a:ln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>
              <a:stCxn id="8" idx="4"/>
            </p:cNvCxnSpPr>
            <p:nvPr/>
          </p:nvCxnSpPr>
          <p:spPr>
            <a:xfrm>
              <a:off x="935596" y="2247513"/>
              <a:ext cx="0" cy="54026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>
              <a:stCxn id="9" idx="4"/>
            </p:cNvCxnSpPr>
            <p:nvPr/>
          </p:nvCxnSpPr>
          <p:spPr>
            <a:xfrm>
              <a:off x="3530883" y="2242763"/>
              <a:ext cx="0" cy="54501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ovéPole 27"/>
            <p:cNvSpPr txBox="1"/>
            <p:nvPr/>
          </p:nvSpPr>
          <p:spPr>
            <a:xfrm>
              <a:off x="1619963" y="2330602"/>
              <a:ext cx="300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x</a:t>
              </a:r>
              <a:endParaRPr lang="cs-CZ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2843808" y="2330602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d</a:t>
              </a:r>
              <a:endParaRPr lang="cs-CZ" dirty="0"/>
            </a:p>
          </p:txBody>
        </p:sp>
      </p:grpSp>
      <p:sp>
        <p:nvSpPr>
          <p:cNvPr id="31" name="TextovéPole 30"/>
          <p:cNvSpPr txBox="1"/>
          <p:nvPr/>
        </p:nvSpPr>
        <p:spPr>
          <a:xfrm>
            <a:off x="815147" y="3473745"/>
            <a:ext cx="566052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D</a:t>
            </a:r>
            <a:r>
              <a:rPr lang="cs-CZ" dirty="0" smtClean="0"/>
              <a:t> – moment dvojice sil</a:t>
            </a:r>
          </a:p>
          <a:p>
            <a:r>
              <a:rPr lang="cs-CZ" i="1" dirty="0" smtClean="0"/>
              <a:t>d</a:t>
            </a:r>
            <a:r>
              <a:rPr lang="cs-CZ" dirty="0" smtClean="0"/>
              <a:t> – rameno dvojice sil</a:t>
            </a:r>
          </a:p>
          <a:p>
            <a:r>
              <a:rPr lang="cs-CZ" i="1" dirty="0"/>
              <a:t>F = F´</a:t>
            </a:r>
          </a:p>
          <a:p>
            <a:r>
              <a:rPr lang="cs-CZ" i="1" dirty="0" smtClean="0"/>
              <a:t>x</a:t>
            </a:r>
            <a:r>
              <a:rPr lang="cs-CZ" dirty="0" smtClean="0"/>
              <a:t> – vzdálenost vektorové přímky síly </a:t>
            </a:r>
            <a:r>
              <a:rPr lang="cs-CZ" b="1" i="1" dirty="0" smtClean="0"/>
              <a:t>F</a:t>
            </a:r>
            <a:r>
              <a:rPr lang="cs-CZ" dirty="0" smtClean="0"/>
              <a:t> od osy otáčení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152453" y="411510"/>
            <a:ext cx="3467681" cy="36933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elikost momentu </a:t>
            </a:r>
            <a:r>
              <a:rPr lang="cs-CZ" i="1" dirty="0" smtClean="0"/>
              <a:t>M</a:t>
            </a:r>
            <a:r>
              <a:rPr lang="cs-CZ" dirty="0" smtClean="0"/>
              <a:t> síly </a:t>
            </a:r>
            <a:r>
              <a:rPr lang="cs-CZ" b="1" i="1" dirty="0" smtClean="0"/>
              <a:t>F</a:t>
            </a:r>
          </a:p>
          <a:p>
            <a:r>
              <a:rPr lang="cs-CZ" i="1" dirty="0" smtClean="0"/>
              <a:t>M = </a:t>
            </a:r>
            <a:r>
              <a:rPr lang="cs-CZ" i="1" dirty="0" err="1" smtClean="0"/>
              <a:t>F.x</a:t>
            </a:r>
            <a:endParaRPr lang="cs-CZ" i="1" dirty="0" smtClean="0"/>
          </a:p>
          <a:p>
            <a:r>
              <a:rPr lang="cs-CZ" dirty="0"/>
              <a:t>M</a:t>
            </a:r>
            <a:r>
              <a:rPr lang="cs-CZ" dirty="0" smtClean="0"/>
              <a:t>oment směřuje za nákresnu</a:t>
            </a:r>
          </a:p>
          <a:p>
            <a:endParaRPr lang="cs-CZ" dirty="0" smtClean="0"/>
          </a:p>
          <a:p>
            <a:r>
              <a:rPr lang="cs-CZ" dirty="0" smtClean="0"/>
              <a:t>Velikost momentu </a:t>
            </a:r>
            <a:r>
              <a:rPr lang="cs-CZ" i="1" dirty="0" err="1" smtClean="0"/>
              <a:t>M´</a:t>
            </a:r>
            <a:r>
              <a:rPr lang="cs-CZ" dirty="0" err="1" smtClean="0"/>
              <a:t>síly</a:t>
            </a:r>
            <a:r>
              <a:rPr lang="cs-CZ" dirty="0" smtClean="0"/>
              <a:t> </a:t>
            </a:r>
            <a:r>
              <a:rPr lang="cs-CZ" b="1" i="1" dirty="0" smtClean="0"/>
              <a:t>F</a:t>
            </a:r>
            <a:r>
              <a:rPr lang="cs-CZ" i="1" dirty="0" smtClean="0"/>
              <a:t>´</a:t>
            </a:r>
          </a:p>
          <a:p>
            <a:r>
              <a:rPr lang="cs-CZ" i="1" dirty="0" smtClean="0"/>
              <a:t>M´= F´. (x </a:t>
            </a:r>
            <a:r>
              <a:rPr lang="en-US" i="1" dirty="0" smtClean="0"/>
              <a:t>+</a:t>
            </a:r>
            <a:r>
              <a:rPr lang="cs-CZ" i="1" dirty="0" smtClean="0"/>
              <a:t> d)</a:t>
            </a:r>
          </a:p>
          <a:p>
            <a:r>
              <a:rPr lang="cs-CZ" dirty="0" smtClean="0"/>
              <a:t>Moment směřuje před nákresnu</a:t>
            </a:r>
          </a:p>
          <a:p>
            <a:endParaRPr lang="cs-CZ" dirty="0"/>
          </a:p>
          <a:p>
            <a:r>
              <a:rPr lang="cs-CZ" dirty="0" smtClean="0"/>
              <a:t>Velikost výsledného momentu </a:t>
            </a:r>
            <a:r>
              <a:rPr lang="cs-CZ" i="1" dirty="0" smtClean="0"/>
              <a:t>D</a:t>
            </a:r>
          </a:p>
          <a:p>
            <a:r>
              <a:rPr lang="cs-CZ" i="1" dirty="0" smtClean="0"/>
              <a:t>D = M´- M = </a:t>
            </a:r>
            <a:r>
              <a:rPr lang="cs-CZ" i="1" dirty="0"/>
              <a:t>F´. (x </a:t>
            </a:r>
            <a:r>
              <a:rPr lang="en-US" i="1" dirty="0"/>
              <a:t>+</a:t>
            </a:r>
            <a:r>
              <a:rPr lang="cs-CZ" i="1" dirty="0"/>
              <a:t> d</a:t>
            </a:r>
            <a:r>
              <a:rPr lang="cs-CZ" i="1" dirty="0" smtClean="0"/>
              <a:t>) - </a:t>
            </a:r>
            <a:r>
              <a:rPr lang="cs-CZ" i="1" dirty="0" err="1" smtClean="0"/>
              <a:t>F.x</a:t>
            </a:r>
            <a:endParaRPr lang="cs-CZ" i="1" dirty="0"/>
          </a:p>
          <a:p>
            <a:r>
              <a:rPr lang="cs-CZ" i="1" dirty="0" smtClean="0"/>
              <a:t>D = </a:t>
            </a:r>
            <a:r>
              <a:rPr lang="cs-CZ" i="1" dirty="0" err="1" smtClean="0"/>
              <a:t>F´x</a:t>
            </a:r>
            <a:r>
              <a:rPr lang="cs-CZ" i="1" dirty="0" smtClean="0"/>
              <a:t> </a:t>
            </a:r>
            <a:r>
              <a:rPr lang="en-US" i="1" dirty="0" smtClean="0"/>
              <a:t>+</a:t>
            </a:r>
            <a:r>
              <a:rPr lang="cs-CZ" i="1" dirty="0" smtClean="0"/>
              <a:t> </a:t>
            </a:r>
            <a:r>
              <a:rPr lang="cs-CZ" i="1" dirty="0" err="1" smtClean="0"/>
              <a:t>F´d</a:t>
            </a:r>
            <a:r>
              <a:rPr lang="cs-CZ" i="1" dirty="0" smtClean="0"/>
              <a:t> – </a:t>
            </a:r>
            <a:r>
              <a:rPr lang="cs-CZ" i="1" dirty="0" err="1" smtClean="0"/>
              <a:t>F.x</a:t>
            </a:r>
            <a:endParaRPr lang="cs-CZ" i="1" dirty="0" smtClean="0"/>
          </a:p>
          <a:p>
            <a:r>
              <a:rPr lang="cs-CZ" i="1" dirty="0" smtClean="0"/>
              <a:t>F = F´</a:t>
            </a:r>
          </a:p>
          <a:p>
            <a:r>
              <a:rPr lang="cs-CZ" i="1" dirty="0" smtClean="0"/>
              <a:t>D = </a:t>
            </a:r>
            <a:r>
              <a:rPr lang="cs-CZ" i="1" dirty="0" err="1" smtClean="0"/>
              <a:t>F.d</a:t>
            </a:r>
            <a:endParaRPr lang="cs-CZ" i="1" dirty="0" smtClean="0"/>
          </a:p>
        </p:txBody>
      </p:sp>
    </p:spTree>
    <p:extLst>
      <p:ext uri="{BB962C8B-B14F-4D97-AF65-F5344CB8AC3E}">
        <p14:creationId xmlns:p14="http://schemas.microsoft.com/office/powerpoint/2010/main" val="134539054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uild="p"/>
      <p:bldP spid="32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23478"/>
            <a:ext cx="7924800" cy="857250"/>
          </a:xfrm>
        </p:spPr>
        <p:txBody>
          <a:bodyPr/>
          <a:lstStyle/>
          <a:p>
            <a:r>
              <a:rPr lang="cs-CZ" dirty="0" smtClean="0"/>
              <a:t>Moment dvojice sil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131590"/>
            <a:ext cx="7693025" cy="3456384"/>
          </a:xfrm>
          <a:solidFill>
            <a:schemeClr val="accent5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/>
              <a:t>Velikost momentu dvojice sil se rovná součinu velikosti jedné síly a </a:t>
            </a:r>
            <a:r>
              <a:rPr lang="cs-CZ" dirty="0"/>
              <a:t>ramene dvojice sil </a:t>
            </a:r>
            <a:r>
              <a:rPr lang="cs-CZ" dirty="0" smtClean="0"/>
              <a:t>(</a:t>
            </a:r>
            <a:r>
              <a:rPr lang="cs-CZ" dirty="0"/>
              <a:t>kolmé vzdálenosti vektorových přímek obou sil</a:t>
            </a:r>
            <a:r>
              <a:rPr lang="cs-CZ" dirty="0" smtClean="0"/>
              <a:t>).</a:t>
            </a:r>
          </a:p>
          <a:p>
            <a:r>
              <a:rPr lang="cs-CZ" i="1" dirty="0" smtClean="0"/>
              <a:t>D = F d</a:t>
            </a:r>
          </a:p>
          <a:p>
            <a:r>
              <a:rPr lang="cs-CZ" dirty="0" smtClean="0"/>
              <a:t>Moment </a:t>
            </a:r>
            <a:r>
              <a:rPr lang="cs-CZ" b="1" i="1" dirty="0" smtClean="0"/>
              <a:t>D</a:t>
            </a:r>
            <a:r>
              <a:rPr lang="cs-CZ" dirty="0" smtClean="0"/>
              <a:t> dvojice sil je kolmý k rovině sil.</a:t>
            </a:r>
          </a:p>
          <a:p>
            <a:r>
              <a:rPr lang="cs-CZ" dirty="0" smtClean="0"/>
              <a:t>Směr určíme pomocí pravidla pravé ruky.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4234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267494"/>
            <a:ext cx="7924800" cy="857250"/>
          </a:xfrm>
        </p:spPr>
        <p:txBody>
          <a:bodyPr/>
          <a:lstStyle/>
          <a:p>
            <a:r>
              <a:rPr lang="cs-CZ" dirty="0" smtClean="0"/>
              <a:t>Moment síly je vektorová veličina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04792" y="1631207"/>
            <a:ext cx="4287688" cy="2793206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FF330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sz="2400" b="1" i="1" dirty="0" smtClean="0"/>
              <a:t>Pravidlo pravé ruky</a:t>
            </a:r>
            <a:r>
              <a:rPr lang="cs-CZ" sz="2400" dirty="0" smtClean="0"/>
              <a:t>:</a:t>
            </a:r>
          </a:p>
          <a:p>
            <a:pPr marL="0" indent="0">
              <a:buNone/>
            </a:pPr>
            <a:r>
              <a:rPr lang="cs-CZ" sz="2400" dirty="0" smtClean="0"/>
              <a:t>Položíme-li pravou ruku na těleso tak, že prsty ukazují směr otáčení, pak vztyčený palec ukazuje směr momentu síly.</a:t>
            </a:r>
            <a:endParaRPr lang="cs-CZ" sz="2400" dirty="0"/>
          </a:p>
        </p:txBody>
      </p:sp>
      <p:sp>
        <p:nvSpPr>
          <p:cNvPr id="6" name="Ovál 5"/>
          <p:cNvSpPr/>
          <p:nvPr/>
        </p:nvSpPr>
        <p:spPr>
          <a:xfrm>
            <a:off x="762000" y="1851670"/>
            <a:ext cx="3161928" cy="1584176"/>
          </a:xfrm>
          <a:prstGeom prst="ellipse">
            <a:avLst/>
          </a:prstGeom>
          <a:solidFill>
            <a:schemeClr val="accent4">
              <a:lumMod val="10000"/>
              <a:lumOff val="90000"/>
            </a:schemeClr>
          </a:solidFill>
          <a:ln w="57150"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louk 13"/>
          <p:cNvSpPr/>
          <p:nvPr/>
        </p:nvSpPr>
        <p:spPr>
          <a:xfrm>
            <a:off x="2735796" y="1771651"/>
            <a:ext cx="1224136" cy="648072"/>
          </a:xfrm>
          <a:prstGeom prst="arc">
            <a:avLst>
              <a:gd name="adj1" fmla="val 16200000"/>
              <a:gd name="adj2" fmla="val 21292536"/>
            </a:avLst>
          </a:prstGeom>
          <a:ln w="28575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2342964" y="1419622"/>
            <a:ext cx="0" cy="1224136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endCxn id="6" idx="5"/>
          </p:cNvCxnSpPr>
          <p:nvPr/>
        </p:nvCxnSpPr>
        <p:spPr>
          <a:xfrm>
            <a:off x="2342964" y="2643758"/>
            <a:ext cx="1117910" cy="56009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6" idx="5"/>
          </p:cNvCxnSpPr>
          <p:nvPr/>
        </p:nvCxnSpPr>
        <p:spPr>
          <a:xfrm flipV="1">
            <a:off x="3460874" y="2851771"/>
            <a:ext cx="751086" cy="352078"/>
          </a:xfrm>
          <a:prstGeom prst="straightConnector1">
            <a:avLst/>
          </a:prstGeom>
          <a:ln w="38100">
            <a:solidFill>
              <a:srgbClr val="FF99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358770" y="129030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M</a:t>
            </a:r>
            <a:endParaRPr lang="cs-CZ" b="1" i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863384" y="25952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d</a:t>
            </a:r>
            <a:endParaRPr lang="cs-CZ" i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010929" y="2950516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F</a:t>
            </a:r>
            <a:endParaRPr lang="cs-CZ" b="1" i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030057" y="24878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0</a:t>
            </a:r>
            <a:endParaRPr lang="cs-CZ" i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39553" y="3939902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Moment síly </a:t>
            </a:r>
            <a:r>
              <a:rPr lang="cs-CZ" b="1" i="1" dirty="0" smtClean="0"/>
              <a:t>M </a:t>
            </a:r>
            <a:r>
              <a:rPr lang="cs-CZ" dirty="0" smtClean="0"/>
              <a:t>leží v ose otáčení a je kolmý k síle i ramenu síly.</a:t>
            </a:r>
            <a:endParaRPr lang="cs-CZ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127968" y="2326482"/>
            <a:ext cx="1212494" cy="175473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65267" y="3051724"/>
            <a:ext cx="8130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Pravá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ruka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53048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1" y="339503"/>
            <a:ext cx="7693025" cy="1152128"/>
          </a:xfrm>
        </p:spPr>
        <p:txBody>
          <a:bodyPr/>
          <a:lstStyle/>
          <a:p>
            <a:pPr marL="0" indent="0">
              <a:buNone/>
            </a:pPr>
            <a:r>
              <a:rPr lang="cs-CZ" sz="2000" b="1" i="1" dirty="0" smtClean="0"/>
              <a:t>Příklad: </a:t>
            </a:r>
            <a:r>
              <a:rPr lang="cs-CZ" sz="2000" dirty="0" smtClean="0"/>
              <a:t>Pomocí multimediální tabule zakreslete a vysvětlete působení momentu dvojice sil na volant při zatáčení a) oběma rukama, b)jednou rukou.</a:t>
            </a:r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51670"/>
            <a:ext cx="1831543" cy="181599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51670"/>
            <a:ext cx="1831543" cy="181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7819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1" y="339503"/>
            <a:ext cx="7693025" cy="432047"/>
          </a:xfrm>
        </p:spPr>
        <p:txBody>
          <a:bodyPr/>
          <a:lstStyle/>
          <a:p>
            <a:pPr marL="0" indent="0">
              <a:buNone/>
            </a:pPr>
            <a:r>
              <a:rPr lang="cs-CZ" sz="2000" b="1" i="1" dirty="0" smtClean="0"/>
              <a:t>Řešení:</a:t>
            </a:r>
            <a:endParaRPr lang="cs-CZ" sz="2000" dirty="0"/>
          </a:p>
        </p:txBody>
      </p:sp>
      <p:grpSp>
        <p:nvGrpSpPr>
          <p:cNvPr id="29" name="Skupina 28"/>
          <p:cNvGrpSpPr/>
          <p:nvPr/>
        </p:nvGrpSpPr>
        <p:grpSpPr>
          <a:xfrm>
            <a:off x="1166916" y="1491630"/>
            <a:ext cx="2464502" cy="2720744"/>
            <a:chOff x="1166916" y="1635646"/>
            <a:chExt cx="2464502" cy="2720744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7664" y="1995686"/>
              <a:ext cx="1831543" cy="1815998"/>
            </a:xfrm>
            <a:prstGeom prst="rect">
              <a:avLst/>
            </a:prstGeom>
          </p:spPr>
        </p:pic>
        <p:cxnSp>
          <p:nvCxnSpPr>
            <p:cNvPr id="6" name="Přímá spojnice se šipkou 5"/>
            <p:cNvCxnSpPr/>
            <p:nvPr/>
          </p:nvCxnSpPr>
          <p:spPr>
            <a:xfrm flipH="1" flipV="1">
              <a:off x="3275856" y="1635646"/>
              <a:ext cx="12472" cy="1268040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med"/>
              <a:tailEnd type="arrow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H="1" flipV="1">
              <a:off x="1547664" y="2903684"/>
              <a:ext cx="12472" cy="1268040"/>
            </a:xfrm>
            <a:prstGeom prst="straightConnector1">
              <a:avLst/>
            </a:prstGeom>
            <a:ln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>
              <a:stCxn id="4" idx="1"/>
            </p:cNvCxnSpPr>
            <p:nvPr/>
          </p:nvCxnSpPr>
          <p:spPr>
            <a:xfrm flipV="1">
              <a:off x="1547664" y="2903684"/>
              <a:ext cx="1715720" cy="1"/>
            </a:xfrm>
            <a:prstGeom prst="line">
              <a:avLst/>
            </a:prstGeom>
            <a:ln w="57150">
              <a:solidFill>
                <a:srgbClr val="FFFF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ovéPole 20"/>
            <p:cNvSpPr txBox="1"/>
            <p:nvPr/>
          </p:nvSpPr>
          <p:spPr>
            <a:xfrm>
              <a:off x="2306982" y="252904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FFFF00"/>
                  </a:solidFill>
                </a:rPr>
                <a:t>d</a:t>
              </a:r>
              <a:endParaRPr lang="cs-CZ" dirty="0">
                <a:solidFill>
                  <a:srgbClr val="FFFF00"/>
                </a:solidFill>
              </a:endParaRP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3305688" y="1779662"/>
              <a:ext cx="3257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F</a:t>
              </a:r>
              <a:endParaRPr lang="cs-CZ" dirty="0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1166916" y="3987058"/>
              <a:ext cx="4026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F´</a:t>
              </a:r>
              <a:endParaRPr lang="cs-CZ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5436096" y="1491630"/>
            <a:ext cx="2053922" cy="2720744"/>
            <a:chOff x="5436096" y="1635646"/>
            <a:chExt cx="2053922" cy="2720744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6096" y="1995686"/>
              <a:ext cx="1831543" cy="1815998"/>
            </a:xfrm>
            <a:prstGeom prst="rect">
              <a:avLst/>
            </a:prstGeom>
          </p:spPr>
        </p:pic>
        <p:cxnSp>
          <p:nvCxnSpPr>
            <p:cNvPr id="8" name="Přímá spojnice se šipkou 7"/>
            <p:cNvCxnSpPr/>
            <p:nvPr/>
          </p:nvCxnSpPr>
          <p:spPr>
            <a:xfrm flipH="1" flipV="1">
              <a:off x="7164288" y="1635646"/>
              <a:ext cx="12472" cy="1268040"/>
            </a:xfrm>
            <a:prstGeom prst="straightConnector1">
              <a:avLst/>
            </a:prstGeom>
            <a:ln>
              <a:solidFill>
                <a:srgbClr val="FF0000"/>
              </a:solidFill>
              <a:headEnd type="none" w="med" len="med"/>
              <a:tailEnd type="arrow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H="1" flipV="1">
              <a:off x="6339395" y="2924729"/>
              <a:ext cx="12472" cy="1268040"/>
            </a:xfrm>
            <a:prstGeom prst="straightConnector1">
              <a:avLst/>
            </a:prstGeom>
            <a:ln>
              <a:solidFill>
                <a:srgbClr val="FF0000"/>
              </a:solidFill>
              <a:headEnd type="arrow" w="med" len="med"/>
              <a:tailEnd type="none" w="med" len="med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H="1">
              <a:off x="6339395" y="2903684"/>
              <a:ext cx="824893" cy="21045"/>
            </a:xfrm>
            <a:prstGeom prst="line">
              <a:avLst/>
            </a:prstGeom>
            <a:ln w="57150">
              <a:solidFill>
                <a:srgbClr val="FFFF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ovéPole 21"/>
            <p:cNvSpPr txBox="1"/>
            <p:nvPr/>
          </p:nvSpPr>
          <p:spPr>
            <a:xfrm>
              <a:off x="6542617" y="2564869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FFFF00"/>
                  </a:solidFill>
                </a:rPr>
                <a:t>d</a:t>
              </a:r>
              <a:endParaRPr lang="cs-CZ" dirty="0">
                <a:solidFill>
                  <a:srgbClr val="FFFF00"/>
                </a:solidFill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7164288" y="1779662"/>
              <a:ext cx="3257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F</a:t>
              </a:r>
              <a:endParaRPr lang="cs-CZ" dirty="0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5900096" y="3987058"/>
              <a:ext cx="4026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F´</a:t>
              </a:r>
              <a:endParaRPr lang="cs-CZ" dirty="0"/>
            </a:p>
          </p:txBody>
        </p:sp>
      </p:grpSp>
      <p:sp>
        <p:nvSpPr>
          <p:cNvPr id="27" name="TextovéPole 26"/>
          <p:cNvSpPr txBox="1"/>
          <p:nvPr/>
        </p:nvSpPr>
        <p:spPr>
          <a:xfrm>
            <a:off x="4860032" y="240129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místě upevnění vzniká síla F´ jako reakce na sílu F. Jejich velikosti jsou stejné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002834" y="4155926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Rameno dvojice sil je menší  při stejné velikosti sil. Moment dvojice sil má menší velikost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484810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83568" y="555526"/>
            <a:ext cx="7693025" cy="1368152"/>
          </a:xfrm>
        </p:spPr>
        <p:txBody>
          <a:bodyPr/>
          <a:lstStyle/>
          <a:p>
            <a:pPr marL="0" indent="0">
              <a:buNone/>
            </a:pPr>
            <a:r>
              <a:rPr lang="cs-CZ" sz="2000" b="1" dirty="0" smtClean="0"/>
              <a:t>Zdroj obrázků:</a:t>
            </a:r>
          </a:p>
          <a:p>
            <a:pPr marL="0" indent="0">
              <a:buNone/>
            </a:pPr>
            <a:r>
              <a:rPr lang="cs-CZ" sz="2000" dirty="0" smtClean="0"/>
              <a:t>Galerie klipartů MS Office.</a:t>
            </a:r>
          </a:p>
          <a:p>
            <a:pPr marL="0" indent="0">
              <a:buNone/>
            </a:pPr>
            <a:r>
              <a:rPr lang="cs-CZ" sz="2000" dirty="0" smtClean="0"/>
              <a:t>Vlastní tvorba autora.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5420649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5508</TotalTime>
  <Words>354</Words>
  <Application>Microsoft Office PowerPoint</Application>
  <PresentationFormat>Předvádění na obrazovce (16:9)</PresentationFormat>
  <Paragraphs>80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Wingdings</vt:lpstr>
      <vt:lpstr>Kapsle</vt:lpstr>
      <vt:lpstr>Prezentace aplikace PowerPoint</vt:lpstr>
      <vt:lpstr>Anotace</vt:lpstr>
      <vt:lpstr>Dvojice sil</vt:lpstr>
      <vt:lpstr>Dvojice sil</vt:lpstr>
      <vt:lpstr>Moment dvojice sil</vt:lpstr>
      <vt:lpstr>Moment dvojice sil</vt:lpstr>
      <vt:lpstr>Moment síly je vektorová veličina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VLNĚNÍ V IZOTROPNÍM PROSTŘEDÍ</dc:title>
  <dc:creator>Martin Jiřiště</dc:creator>
  <cp:lastModifiedBy>Martin Jiřiště</cp:lastModifiedBy>
  <cp:revision>168</cp:revision>
  <dcterms:created xsi:type="dcterms:W3CDTF">2007-01-18T21:09:35Z</dcterms:created>
  <dcterms:modified xsi:type="dcterms:W3CDTF">2013-11-10T11:48:43Z</dcterms:modified>
</cp:coreProperties>
</file>