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7" r:id="rId2"/>
    <p:sldId id="258" r:id="rId3"/>
    <p:sldId id="270" r:id="rId4"/>
    <p:sldId id="261" r:id="rId5"/>
    <p:sldId id="259" r:id="rId6"/>
    <p:sldId id="260" r:id="rId7"/>
    <p:sldId id="266" r:id="rId8"/>
    <p:sldId id="268" r:id="rId9"/>
    <p:sldId id="262" r:id="rId10"/>
    <p:sldId id="263" r:id="rId11"/>
    <p:sldId id="265" r:id="rId12"/>
    <p:sldId id="267" r:id="rId13"/>
    <p:sldId id="264" r:id="rId14"/>
    <p:sldId id="269" r:id="rId1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7" d="100"/>
          <a:sy n="67" d="100"/>
        </p:scale>
        <p:origin x="-1458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0" y="4752126"/>
            <a:ext cx="9144000" cy="2112962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066"/>
              </a:cxn>
              <a:cxn ang="0">
                <a:pos x="0" y="1331"/>
              </a:cxn>
              <a:cxn ang="0">
                <a:pos x="5760" y="1331"/>
              </a:cxn>
              <a:cxn ang="0">
                <a:pos x="5760" y="0"/>
              </a:cxn>
              <a:cxn ang="0">
                <a:pos x="0" y="1066"/>
              </a:cxn>
            </a:cxnLst>
            <a:rect l="0" t="0" r="0" b="0"/>
            <a:pathLst>
              <a:path w="5760" h="1331">
                <a:moveTo>
                  <a:pt x="0" y="1066"/>
                </a:moveTo>
                <a:lnTo>
                  <a:pt x="0" y="1331"/>
                </a:lnTo>
                <a:lnTo>
                  <a:pt x="5760" y="1331"/>
                </a:lnTo>
                <a:lnTo>
                  <a:pt x="5760" y="0"/>
                </a:lnTo>
                <a:cubicBezTo>
                  <a:pt x="3220" y="1206"/>
                  <a:pt x="2250" y="1146"/>
                  <a:pt x="0" y="1066"/>
                </a:cubicBezTo>
                <a:close/>
              </a:path>
            </a:pathLst>
          </a:custGeom>
          <a:solidFill>
            <a:schemeClr val="bg1">
              <a:tint val="80000"/>
              <a:satMod val="200000"/>
              <a:alpha val="45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44450" dir="16200000" algn="ctr" rotWithShape="0">
              <a:prstClr val="black">
                <a:alpha val="3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6105525" y="0"/>
            <a:ext cx="3038475" cy="6858000"/>
          </a:xfrm>
          <a:custGeom>
            <a:avLst/>
            <a:gdLst>
              <a:gd name="connsiteX0" fmla="*/ 1914 w 1914"/>
              <a:gd name="connsiteY0" fmla="*/ 9 h 4329"/>
              <a:gd name="connsiteX1" fmla="*/ 1914 w 1914"/>
              <a:gd name="connsiteY1" fmla="*/ 4329 h 4329"/>
              <a:gd name="connsiteX2" fmla="*/ 204 w 1914"/>
              <a:gd name="connsiteY2" fmla="*/ 4327 h 4329"/>
              <a:gd name="connsiteX3" fmla="*/ 0 w 1914"/>
              <a:gd name="connsiteY3" fmla="*/ 0 h 4329"/>
              <a:gd name="connsiteX4" fmla="*/ 1914 w 1914"/>
              <a:gd name="connsiteY4" fmla="*/ 9 h 43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914" h="4329">
                <a:moveTo>
                  <a:pt x="1914" y="9"/>
                </a:moveTo>
                <a:lnTo>
                  <a:pt x="1914" y="4329"/>
                </a:lnTo>
                <a:lnTo>
                  <a:pt x="204" y="4327"/>
                </a:lnTo>
                <a:cubicBezTo>
                  <a:pt x="1288" y="3574"/>
                  <a:pt x="1608" y="1590"/>
                  <a:pt x="0" y="0"/>
                </a:cubicBezTo>
                <a:lnTo>
                  <a:pt x="1914" y="9"/>
                </a:lnTo>
                <a:close/>
              </a:path>
            </a:pathLst>
          </a:custGeom>
          <a:solidFill>
            <a:schemeClr val="bg1">
              <a:tint val="90000"/>
              <a:satMod val="350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50800" dir="10800000" algn="ctr" rotWithShape="0">
              <a:prstClr val="black">
                <a:alpha val="4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429064" y="3337560"/>
            <a:ext cx="6480048" cy="2301240"/>
          </a:xfrm>
        </p:spPr>
        <p:txBody>
          <a:bodyPr rIns="45720" anchor="t"/>
          <a:lstStyle>
            <a:lvl1pPr algn="r">
              <a:defRPr lang="en-US" b="1" cap="all" baseline="0" dirty="0">
                <a:ln w="5000" cmpd="sng">
                  <a:solidFill>
                    <a:schemeClr val="accent1">
                      <a:tint val="80000"/>
                      <a:shade val="99000"/>
                      <a:satMod val="50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63000"/>
                        <a:satMod val="255000"/>
                      </a:schemeClr>
                    </a:gs>
                    <a:gs pos="9000">
                      <a:schemeClr val="accent1">
                        <a:tint val="63000"/>
                        <a:satMod val="255000"/>
                      </a:schemeClr>
                    </a:gs>
                    <a:gs pos="53000">
                      <a:schemeClr val="accent1">
                        <a:shade val="60000"/>
                        <a:satMod val="100000"/>
                      </a:schemeClr>
                    </a:gs>
                    <a:gs pos="90000">
                      <a:schemeClr val="accent1">
                        <a:tint val="63000"/>
                        <a:satMod val="255000"/>
                      </a:schemeClr>
                    </a:gs>
                    <a:gs pos="100000">
                      <a:schemeClr val="accent1">
                        <a:tint val="63000"/>
                        <a:satMod val="255000"/>
                      </a:schemeClr>
                    </a:gs>
                  </a:gsLst>
                  <a:lin ang="5400000"/>
                </a:gradFill>
                <a:effectLst>
                  <a:outerShdw blurRad="50800" dist="38100" dir="5400000" algn="t" rotWithShape="0">
                    <a:prstClr val="black">
                      <a:alpha val="50000"/>
                    </a:prstClr>
                  </a:outerShdw>
                </a:effectLst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433050" y="1544812"/>
            <a:ext cx="6480048" cy="1752600"/>
          </a:xfrm>
        </p:spPr>
        <p:txBody>
          <a:bodyPr tIns="0" rIns="45720" bIns="0" anchor="b">
            <a:normAutofit/>
          </a:bodyPr>
          <a:lstStyle>
            <a:lvl1pPr marL="0" indent="0" algn="r">
              <a:buNone/>
              <a:defRPr sz="2000">
                <a:solidFill>
                  <a:schemeClr val="tx1"/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4D38B7-A0D4-4F90-847E-2E7FAE441662}" type="datetimeFigureOut">
              <a:rPr lang="cs-CZ" smtClean="0"/>
              <a:t>20.3.2013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D049A1-EB18-465B-916C-6FEC3F4F4441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l"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4D38B7-A0D4-4F90-847E-2E7FAE441662}" type="datetimeFigureOut">
              <a:rPr lang="cs-CZ" smtClean="0"/>
              <a:t>20.3.2013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D049A1-EB18-465B-916C-6FEC3F4F444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0" y="4752126"/>
            <a:ext cx="9144000" cy="2112962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066"/>
              </a:cxn>
              <a:cxn ang="0">
                <a:pos x="0" y="1331"/>
              </a:cxn>
              <a:cxn ang="0">
                <a:pos x="5760" y="1331"/>
              </a:cxn>
              <a:cxn ang="0">
                <a:pos x="5760" y="0"/>
              </a:cxn>
              <a:cxn ang="0">
                <a:pos x="0" y="1066"/>
              </a:cxn>
            </a:cxnLst>
            <a:rect l="0" t="0" r="0" b="0"/>
            <a:pathLst>
              <a:path w="5760" h="1331">
                <a:moveTo>
                  <a:pt x="0" y="1066"/>
                </a:moveTo>
                <a:lnTo>
                  <a:pt x="0" y="1331"/>
                </a:lnTo>
                <a:lnTo>
                  <a:pt x="5760" y="1331"/>
                </a:lnTo>
                <a:lnTo>
                  <a:pt x="5760" y="0"/>
                </a:lnTo>
                <a:cubicBezTo>
                  <a:pt x="3220" y="1206"/>
                  <a:pt x="2250" y="1146"/>
                  <a:pt x="0" y="1066"/>
                </a:cubicBezTo>
                <a:close/>
              </a:path>
            </a:pathLst>
          </a:custGeom>
          <a:solidFill>
            <a:schemeClr val="bg1">
              <a:tint val="80000"/>
              <a:satMod val="200000"/>
              <a:alpha val="45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44450" dir="16200000" algn="ctr" rotWithShape="0">
              <a:prstClr val="black">
                <a:alpha val="3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Volný tvar 8"/>
          <p:cNvSpPr>
            <a:spLocks/>
          </p:cNvSpPr>
          <p:nvPr/>
        </p:nvSpPr>
        <p:spPr bwMode="auto">
          <a:xfrm>
            <a:off x="6105525" y="0"/>
            <a:ext cx="3038475" cy="6858000"/>
          </a:xfrm>
          <a:custGeom>
            <a:avLst/>
            <a:gdLst>
              <a:gd name="connsiteX0" fmla="*/ 1914 w 1914"/>
              <a:gd name="connsiteY0" fmla="*/ 9 h 4329"/>
              <a:gd name="connsiteX1" fmla="*/ 1914 w 1914"/>
              <a:gd name="connsiteY1" fmla="*/ 4329 h 4329"/>
              <a:gd name="connsiteX2" fmla="*/ 204 w 1914"/>
              <a:gd name="connsiteY2" fmla="*/ 4327 h 4329"/>
              <a:gd name="connsiteX3" fmla="*/ 0 w 1914"/>
              <a:gd name="connsiteY3" fmla="*/ 0 h 4329"/>
              <a:gd name="connsiteX4" fmla="*/ 1914 w 1914"/>
              <a:gd name="connsiteY4" fmla="*/ 9 h 43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914" h="4329">
                <a:moveTo>
                  <a:pt x="1914" y="9"/>
                </a:moveTo>
                <a:lnTo>
                  <a:pt x="1914" y="4329"/>
                </a:lnTo>
                <a:lnTo>
                  <a:pt x="204" y="4327"/>
                </a:lnTo>
                <a:cubicBezTo>
                  <a:pt x="1288" y="3574"/>
                  <a:pt x="1608" y="1590"/>
                  <a:pt x="0" y="0"/>
                </a:cubicBezTo>
                <a:lnTo>
                  <a:pt x="1914" y="9"/>
                </a:lnTo>
                <a:close/>
              </a:path>
            </a:pathLst>
          </a:custGeom>
          <a:solidFill>
            <a:schemeClr val="bg1">
              <a:tint val="90000"/>
              <a:satMod val="350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50800" dir="10800000" algn="ctr" rotWithShape="0">
              <a:prstClr val="black">
                <a:alpha val="4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3583837"/>
            <a:ext cx="6629400" cy="1826363"/>
          </a:xfrm>
        </p:spPr>
        <p:txBody>
          <a:bodyPr tIns="0" bIns="0" anchor="t"/>
          <a:lstStyle>
            <a:lvl1pPr algn="l">
              <a:buNone/>
              <a:defRPr sz="4200" b="1" cap="none" baseline="0">
                <a:ln w="5000" cmpd="sng">
                  <a:solidFill>
                    <a:schemeClr val="accent1">
                      <a:tint val="80000"/>
                      <a:shade val="99000"/>
                      <a:satMod val="50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63000"/>
                        <a:satMod val="255000"/>
                      </a:schemeClr>
                    </a:gs>
                    <a:gs pos="9000">
                      <a:schemeClr val="accent1">
                        <a:tint val="63000"/>
                        <a:satMod val="255000"/>
                      </a:schemeClr>
                    </a:gs>
                    <a:gs pos="53000">
                      <a:schemeClr val="accent1">
                        <a:shade val="60000"/>
                        <a:satMod val="100000"/>
                      </a:schemeClr>
                    </a:gs>
                    <a:gs pos="90000">
                      <a:schemeClr val="accent1">
                        <a:tint val="63000"/>
                        <a:satMod val="255000"/>
                      </a:schemeClr>
                    </a:gs>
                    <a:gs pos="100000">
                      <a:schemeClr val="accent1">
                        <a:tint val="63000"/>
                        <a:satMod val="255000"/>
                      </a:schemeClr>
                    </a:gs>
                  </a:gsLst>
                  <a:lin ang="5400000"/>
                </a:gradFill>
                <a:effectLst>
                  <a:outerShdw blurRad="50800" dist="38100" dir="5400000" algn="t" rotWithShape="0">
                    <a:prstClr val="black">
                      <a:alpha val="50000"/>
                    </a:prstClr>
                  </a:outerShdw>
                </a:effectLst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85800" y="2485800"/>
            <a:ext cx="6629400" cy="1066688"/>
          </a:xfrm>
        </p:spPr>
        <p:txBody>
          <a:bodyPr lIns="45720" tIns="0" rIns="45720" bIns="0" anchor="b"/>
          <a:lstStyle>
            <a:lvl1pPr marL="0" indent="0" algn="l">
              <a:buNone/>
              <a:defRPr sz="2000">
                <a:solidFill>
                  <a:schemeClr val="tx1"/>
                </a:solidFill>
                <a:effectLst/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4D38B7-A0D4-4F90-847E-2E7FAE441662}" type="datetimeFigureOut">
              <a:rPr lang="cs-CZ" smtClean="0"/>
              <a:t>20.3.2013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D049A1-EB18-465B-916C-6FEC3F4F4441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3657600" cy="4525963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267200" y="1600200"/>
            <a:ext cx="3657600" cy="4525963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4D38B7-A0D4-4F90-847E-2E7FAE441662}" type="datetimeFigureOut">
              <a:rPr lang="cs-CZ" smtClean="0"/>
              <a:t>20.3.2013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D049A1-EB18-465B-916C-6FEC3F4F444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486400"/>
            <a:ext cx="4040188" cy="838200"/>
          </a:xfrm>
        </p:spPr>
        <p:txBody>
          <a:bodyPr anchor="t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5486400"/>
            <a:ext cx="4041775" cy="838200"/>
          </a:xfrm>
        </p:spPr>
        <p:txBody>
          <a:bodyPr anchor="t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516912"/>
            <a:ext cx="4040188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1516912"/>
            <a:ext cx="4041775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4D38B7-A0D4-4F90-847E-2E7FAE441662}" type="datetimeFigureOut">
              <a:rPr lang="cs-CZ" smtClean="0"/>
              <a:t>20.3.2013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D049A1-EB18-465B-916C-6FEC3F4F444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320"/>
            <a:ext cx="7470648" cy="1143000"/>
          </a:xfrm>
        </p:spPr>
        <p:txBody>
          <a:bodyPr anchor="ctr"/>
          <a:lstStyle>
            <a:lvl1pPr algn="l">
              <a:defRPr sz="460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4D38B7-A0D4-4F90-847E-2E7FAE441662}" type="datetimeFigureOut">
              <a:rPr lang="cs-CZ" smtClean="0"/>
              <a:t>20.3.2013</a:t>
            </a:fld>
            <a:endParaRPr lang="cs-CZ"/>
          </a:p>
        </p:txBody>
      </p:sp>
      <p:sp>
        <p:nvSpPr>
          <p:cNvPr id="8" name="Zástupný symbol pro číslo snímku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B9D049A1-EB18-465B-916C-6FEC3F4F4441}" type="slidenum">
              <a:rPr lang="cs-CZ" smtClean="0"/>
              <a:t>‹#›</a:t>
            </a:fld>
            <a:endParaRPr lang="cs-CZ"/>
          </a:p>
        </p:txBody>
      </p:sp>
      <p:sp>
        <p:nvSpPr>
          <p:cNvPr id="9" name="Zástupný symbol pro zápatí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4D38B7-A0D4-4F90-847E-2E7FAE441662}" type="datetimeFigureOut">
              <a:rPr lang="cs-CZ" smtClean="0"/>
              <a:t>20.3.2013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D049A1-EB18-465B-916C-6FEC3F4F444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185528"/>
            <a:ext cx="3200400" cy="730250"/>
          </a:xfrm>
        </p:spPr>
        <p:txBody>
          <a:bodyPr tIns="0" bIns="0" anchor="t"/>
          <a:lstStyle>
            <a:lvl1pPr algn="l">
              <a:buNone/>
              <a:defRPr sz="1800" b="1">
                <a:solidFill>
                  <a:schemeClr val="accent1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214424"/>
            <a:ext cx="2743200" cy="914400"/>
          </a:xfrm>
        </p:spPr>
        <p:txBody>
          <a:bodyPr lIns="45720" tIns="0" rIns="45720" bIns="0" anchor="b"/>
          <a:lstStyle>
            <a:lvl1pPr marL="0" indent="0" algn="l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1981200"/>
            <a:ext cx="7086600" cy="38100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2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4D38B7-A0D4-4F90-847E-2E7FAE441662}" type="datetimeFigureOut">
              <a:rPr lang="cs-CZ" smtClean="0"/>
              <a:t>20.3.2013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156448" y="6422064"/>
            <a:ext cx="762000" cy="365125"/>
          </a:xfrm>
        </p:spPr>
        <p:txBody>
          <a:bodyPr/>
          <a:lstStyle/>
          <a:p>
            <a:fld id="{B9D049A1-EB18-465B-916C-6FEC3F4F444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556732" y="1705709"/>
            <a:ext cx="3053868" cy="1253808"/>
          </a:xfrm>
        </p:spPr>
        <p:txBody>
          <a:bodyPr anchor="b"/>
          <a:lstStyle>
            <a:lvl1pPr algn="l">
              <a:buNone/>
              <a:defRPr sz="2200" b="1">
                <a:solidFill>
                  <a:schemeClr val="accent1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065628" y="1019907"/>
            <a:ext cx="4114800" cy="4114800"/>
          </a:xfrm>
          <a:prstGeom prst="ellipse">
            <a:avLst/>
          </a:prstGeom>
          <a:solidFill>
            <a:schemeClr val="bg2">
              <a:shade val="50000"/>
            </a:schemeClr>
          </a:solidFill>
          <a:ln w="50800" cap="flat">
            <a:solidFill>
              <a:schemeClr val="bg2"/>
            </a:solidFill>
            <a:miter lim="800000"/>
          </a:ln>
          <a:effectLst>
            <a:outerShdw blurRad="152000" dist="345000" dir="5400000" sx="-80000" sy="-18000" rotWithShape="0">
              <a:srgbClr val="000000">
                <a:alpha val="25000"/>
              </a:srgbClr>
            </a:outerShdw>
          </a:effectLst>
          <a:scene3d>
            <a:camera prst="orthographicFront"/>
            <a:lightRig rig="contrasting" dir="t">
              <a:rot lat="0" lon="0" rev="2400000"/>
            </a:lightRig>
          </a:scene3d>
          <a:sp3d contourW="7620">
            <a:bevelT w="63500" h="63500"/>
            <a:contourClr>
              <a:schemeClr val="bg2">
                <a:shade val="50000"/>
              </a:schemeClr>
            </a:contourClr>
          </a:sp3d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5556734" y="2998765"/>
            <a:ext cx="3053866" cy="2663482"/>
          </a:xfrm>
        </p:spPr>
        <p:txBody>
          <a:bodyPr lIns="45720" rIns="45720"/>
          <a:lstStyle>
            <a:lvl1pPr marL="0" indent="0">
              <a:buFontTx/>
              <a:buNone/>
              <a:defRPr sz="12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457200" y="6422064"/>
            <a:ext cx="2133600" cy="365125"/>
          </a:xfrm>
        </p:spPr>
        <p:txBody>
          <a:bodyPr/>
          <a:lstStyle/>
          <a:p>
            <a:fld id="{634D38B7-A0D4-4F90-847E-2E7FAE441662}" type="datetimeFigureOut">
              <a:rPr lang="cs-CZ" smtClean="0"/>
              <a:t>20.3.2013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D049A1-EB18-465B-916C-6FEC3F4F444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4D38B7-A0D4-4F90-847E-2E7FAE441662}" type="datetimeFigureOut">
              <a:rPr lang="cs-CZ" smtClean="0"/>
              <a:t>20.3.2013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D049A1-EB18-465B-916C-6FEC3F4F444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4D38B7-A0D4-4F90-847E-2E7FAE441662}" type="datetimeFigureOut">
              <a:rPr lang="cs-CZ" smtClean="0"/>
              <a:t>20.3.2013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D049A1-EB18-465B-916C-6FEC3F4F444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Volný tvar 11"/>
          <p:cNvSpPr>
            <a:spLocks/>
          </p:cNvSpPr>
          <p:nvPr/>
        </p:nvSpPr>
        <p:spPr bwMode="auto">
          <a:xfrm>
            <a:off x="0" y="4752126"/>
            <a:ext cx="9144000" cy="2112962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066"/>
              </a:cxn>
              <a:cxn ang="0">
                <a:pos x="0" y="1331"/>
              </a:cxn>
              <a:cxn ang="0">
                <a:pos x="5760" y="1331"/>
              </a:cxn>
              <a:cxn ang="0">
                <a:pos x="5760" y="0"/>
              </a:cxn>
              <a:cxn ang="0">
                <a:pos x="0" y="1066"/>
              </a:cxn>
            </a:cxnLst>
            <a:rect l="0" t="0" r="0" b="0"/>
            <a:pathLst>
              <a:path w="5760" h="1331">
                <a:moveTo>
                  <a:pt x="0" y="1066"/>
                </a:moveTo>
                <a:lnTo>
                  <a:pt x="0" y="1331"/>
                </a:lnTo>
                <a:lnTo>
                  <a:pt x="5760" y="1331"/>
                </a:lnTo>
                <a:lnTo>
                  <a:pt x="5760" y="0"/>
                </a:lnTo>
                <a:cubicBezTo>
                  <a:pt x="3220" y="1206"/>
                  <a:pt x="2250" y="1146"/>
                  <a:pt x="0" y="1066"/>
                </a:cubicBezTo>
                <a:close/>
              </a:path>
            </a:pathLst>
          </a:custGeom>
          <a:solidFill>
            <a:schemeClr val="bg1">
              <a:tint val="80000"/>
              <a:satMod val="200000"/>
              <a:alpha val="45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44450" dir="16200000" algn="ctr" rotWithShape="0">
              <a:prstClr val="black">
                <a:alpha val="3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Volný tvar 15"/>
          <p:cNvSpPr>
            <a:spLocks/>
          </p:cNvSpPr>
          <p:nvPr/>
        </p:nvSpPr>
        <p:spPr bwMode="auto">
          <a:xfrm>
            <a:off x="7315200" y="0"/>
            <a:ext cx="1828800" cy="6858000"/>
          </a:xfrm>
          <a:custGeom>
            <a:avLst/>
            <a:gdLst>
              <a:gd name="connsiteX0" fmla="*/ 1914 w 1914"/>
              <a:gd name="connsiteY0" fmla="*/ 9 h 4329"/>
              <a:gd name="connsiteX1" fmla="*/ 1914 w 1914"/>
              <a:gd name="connsiteY1" fmla="*/ 4329 h 4329"/>
              <a:gd name="connsiteX2" fmla="*/ 204 w 1914"/>
              <a:gd name="connsiteY2" fmla="*/ 4327 h 4329"/>
              <a:gd name="connsiteX3" fmla="*/ 0 w 1914"/>
              <a:gd name="connsiteY3" fmla="*/ 0 h 4329"/>
              <a:gd name="connsiteX4" fmla="*/ 1914 w 1914"/>
              <a:gd name="connsiteY4" fmla="*/ 9 h 43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914" h="4329">
                <a:moveTo>
                  <a:pt x="1914" y="9"/>
                </a:moveTo>
                <a:lnTo>
                  <a:pt x="1914" y="4329"/>
                </a:lnTo>
                <a:lnTo>
                  <a:pt x="204" y="4327"/>
                </a:lnTo>
                <a:cubicBezTo>
                  <a:pt x="1288" y="3574"/>
                  <a:pt x="2082" y="1734"/>
                  <a:pt x="0" y="0"/>
                </a:cubicBezTo>
                <a:lnTo>
                  <a:pt x="1914" y="9"/>
                </a:lnTo>
                <a:close/>
              </a:path>
            </a:pathLst>
          </a:custGeom>
          <a:solidFill>
            <a:schemeClr val="bg1">
              <a:tint val="90000"/>
              <a:satMod val="350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50800" dir="10800000" algn="ctr" rotWithShape="0">
              <a:prstClr val="black">
                <a:alpha val="4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lIns="45720" rIns="45720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457200" y="6422064"/>
            <a:ext cx="2133600" cy="365125"/>
          </a:xfrm>
          <a:prstGeom prst="rect">
            <a:avLst/>
          </a:prstGeom>
        </p:spPr>
        <p:txBody>
          <a:bodyPr vert="horz" bIns="0" anchor="b"/>
          <a:lstStyle>
            <a:lvl1pPr algn="l" eaLnBrk="1" latinLnBrk="0" hangingPunct="1">
              <a:defRPr kumimoji="0" sz="1000">
                <a:solidFill>
                  <a:schemeClr val="tx2">
                    <a:shade val="50000"/>
                  </a:schemeClr>
                </a:solidFill>
              </a:defRPr>
            </a:lvl1pPr>
          </a:lstStyle>
          <a:p>
            <a:fld id="{634D38B7-A0D4-4F90-847E-2E7FAE441662}" type="datetimeFigureOut">
              <a:rPr lang="cs-CZ" smtClean="0"/>
              <a:t>20.3.2013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3124200" y="6422064"/>
            <a:ext cx="2895600" cy="365125"/>
          </a:xfrm>
          <a:prstGeom prst="rect">
            <a:avLst/>
          </a:prstGeom>
        </p:spPr>
        <p:txBody>
          <a:bodyPr vert="horz" lIns="0" rIns="0" bIns="0" anchor="b"/>
          <a:lstStyle>
            <a:lvl1pPr algn="ctr" eaLnBrk="1" latinLnBrk="0" hangingPunct="1">
              <a:defRPr kumimoji="0" sz="1000">
                <a:solidFill>
                  <a:schemeClr val="tx2">
                    <a:shade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8153400" y="6422064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000">
                <a:solidFill>
                  <a:schemeClr val="tx2">
                    <a:shade val="50000"/>
                  </a:schemeClr>
                </a:solidFill>
              </a:defRPr>
            </a:lvl1pPr>
          </a:lstStyle>
          <a:p>
            <a:fld id="{B9D049A1-EB18-465B-916C-6FEC3F4F4441}" type="slidenum">
              <a:rPr lang="cs-CZ" smtClean="0"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46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420624" indent="-384048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"/>
        <a:defRPr kumimoji="0" sz="3000" kern="1200">
          <a:solidFill>
            <a:schemeClr val="tx1"/>
          </a:solidFill>
          <a:latin typeface="+mn-lt"/>
          <a:ea typeface="+mn-ea"/>
          <a:cs typeface="+mn-cs"/>
        </a:defRPr>
      </a:lvl1pPr>
      <a:lvl2pPr marL="722376" indent="-274320" algn="l" rtl="0" eaLnBrk="1" latinLnBrk="0" hangingPunct="1">
        <a:spcBef>
          <a:spcPct val="20000"/>
        </a:spcBef>
        <a:buClr>
          <a:schemeClr val="accent1"/>
        </a:buClr>
        <a:buSzPct val="90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1005840" indent="-256032" algn="l" rtl="0" eaLnBrk="1" latinLnBrk="0" hangingPunct="1">
        <a:spcBef>
          <a:spcPct val="20000"/>
        </a:spcBef>
        <a:buClr>
          <a:schemeClr val="accent2"/>
        </a:buClr>
        <a:buSzPct val="85000"/>
        <a:buFont typeface="Arial"/>
        <a:buChar char="○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280160" indent="-237744" algn="l" rtl="0" eaLnBrk="1" latinLnBrk="0" hangingPunct="1">
        <a:spcBef>
          <a:spcPct val="20000"/>
        </a:spcBef>
        <a:buClr>
          <a:schemeClr val="accent3"/>
        </a:buClr>
        <a:buSzPct val="90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90472" indent="-182880" algn="l" rtl="0" eaLnBrk="1" latinLnBrk="0" hangingPunct="1">
        <a:spcBef>
          <a:spcPct val="20000"/>
        </a:spcBef>
        <a:buClr>
          <a:schemeClr val="accent4"/>
        </a:buClr>
        <a:buSzPct val="100000"/>
        <a:buFont typeface="Arial"/>
        <a:buChar char="-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00784" indent="-182880" algn="l" rtl="0" eaLnBrk="1" latinLnBrk="0" hangingPunct="1">
        <a:spcBef>
          <a:spcPct val="20000"/>
        </a:spcBef>
        <a:buClr>
          <a:schemeClr val="accent5"/>
        </a:buClr>
        <a:buFont typeface="Arial"/>
        <a:buChar char="-"/>
        <a:defRPr kumimoji="0" sz="20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100000"/>
        <a:buFont typeface="Arial"/>
        <a:buChar char="•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39696" indent="-182880" algn="l" rtl="0" eaLnBrk="1" latinLnBrk="0" hangingPunct="1">
        <a:spcBef>
          <a:spcPct val="20000"/>
        </a:spcBef>
        <a:buClr>
          <a:schemeClr val="accent6"/>
        </a:buClr>
        <a:buFont typeface="Arial"/>
        <a:buChar char="▪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331720" indent="-182880" algn="l" rtl="0" eaLnBrk="1" latinLnBrk="0" hangingPunct="1">
        <a:spcBef>
          <a:spcPct val="20000"/>
        </a:spcBef>
        <a:buClr>
          <a:schemeClr val="accent6"/>
        </a:buClr>
        <a:buFont typeface="Arial"/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/>
        </p:nvGraphicFramePr>
        <p:xfrm>
          <a:off x="1586547" y="3764121"/>
          <a:ext cx="5970905" cy="198120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1450975"/>
                <a:gridCol w="4519930"/>
              </a:tblGrid>
              <a:tr h="1981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1100">
                          <a:effectLst/>
                        </a:rPr>
                        <a:t>Anotace: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1100">
                          <a:effectLst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</a:tbl>
          </a:graphicData>
        </a:graphic>
      </p:graphicFrame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10712624"/>
              </p:ext>
            </p:extLst>
          </p:nvPr>
        </p:nvGraphicFramePr>
        <p:xfrm>
          <a:off x="829953" y="2492896"/>
          <a:ext cx="7560840" cy="3164116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1834292"/>
                <a:gridCol w="5726548"/>
              </a:tblGrid>
              <a:tr h="1060996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solidFill>
                            <a:schemeClr val="bg1"/>
                          </a:solidFill>
                          <a:effectLst/>
                        </a:rPr>
                        <a:t>Název školy</a:t>
                      </a:r>
                      <a:r>
                        <a:rPr lang="en-US" sz="2000" dirty="0" smtClean="0">
                          <a:solidFill>
                            <a:schemeClr val="bg1"/>
                          </a:solidFill>
                          <a:effectLst/>
                        </a:rPr>
                        <a:t>:</a:t>
                      </a:r>
                      <a:endParaRPr lang="cs-CZ" sz="2000" dirty="0">
                        <a:solidFill>
                          <a:schemeClr val="bg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solidFill>
                            <a:schemeClr val="bg1"/>
                          </a:solidFill>
                          <a:effectLst/>
                        </a:rPr>
                        <a:t>ZÁKLADNÍ ŠKOLA PODBOŘANY, HUSOVA 276, OKR LOUNY</a:t>
                      </a:r>
                      <a:endParaRPr lang="cs-CZ" sz="2000" dirty="0">
                        <a:solidFill>
                          <a:schemeClr val="bg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17399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solidFill>
                            <a:schemeClr val="bg1"/>
                          </a:solidFill>
                          <a:effectLst/>
                        </a:rPr>
                        <a:t>Autor:</a:t>
                      </a:r>
                      <a:endParaRPr lang="cs-CZ" sz="2000" dirty="0">
                        <a:solidFill>
                          <a:schemeClr val="bg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solidFill>
                            <a:schemeClr val="bg1"/>
                          </a:solidFill>
                          <a:effectLst/>
                        </a:rPr>
                        <a:t>MGR. OLGA FILÍPKOVÁ</a:t>
                      </a:r>
                      <a:endParaRPr lang="cs-CZ" sz="2000" dirty="0">
                        <a:solidFill>
                          <a:schemeClr val="bg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17399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solidFill>
                            <a:schemeClr val="bg1"/>
                          </a:solidFill>
                          <a:effectLst/>
                        </a:rPr>
                        <a:t>Název</a:t>
                      </a:r>
                      <a:r>
                        <a:rPr lang="en-US" sz="2000" dirty="0">
                          <a:solidFill>
                            <a:schemeClr val="bg1"/>
                          </a:solidFill>
                          <a:effectLst/>
                        </a:rPr>
                        <a:t>:</a:t>
                      </a:r>
                      <a:endParaRPr lang="cs-CZ" sz="2000" dirty="0">
                        <a:solidFill>
                          <a:schemeClr val="bg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0" dirty="0" smtClean="0">
                          <a:solidFill>
                            <a:schemeClr val="bg1"/>
                          </a:solidFill>
                          <a:effectLst/>
                          <a:latin typeface="Arial Rounded MT Bold" pitchFamily="34" charset="0"/>
                        </a:rPr>
                        <a:t>VY_32_INOVACE_1250_POLÁRNÍ</a:t>
                      </a:r>
                      <a:r>
                        <a:rPr lang="cs-CZ" sz="2000" b="0" baseline="0" dirty="0" smtClean="0">
                          <a:solidFill>
                            <a:schemeClr val="bg1"/>
                          </a:solidFill>
                          <a:effectLst/>
                          <a:latin typeface="Arial Rounded MT Bold" pitchFamily="34" charset="0"/>
                        </a:rPr>
                        <a:t>_PÁS</a:t>
                      </a:r>
                      <a:endParaRPr lang="cs-CZ" sz="2000" b="0" dirty="0">
                        <a:solidFill>
                          <a:schemeClr val="bg1"/>
                        </a:solidFill>
                        <a:effectLst/>
                        <a:latin typeface="Arial Rounded MT Bold" pitchFamily="34" charset="0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18161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solidFill>
                            <a:schemeClr val="bg1"/>
                          </a:solidFill>
                          <a:effectLst/>
                        </a:rPr>
                        <a:t>Téma</a:t>
                      </a:r>
                      <a:r>
                        <a:rPr lang="en-US" sz="2000" dirty="0">
                          <a:solidFill>
                            <a:schemeClr val="bg1"/>
                          </a:solidFill>
                          <a:effectLst/>
                        </a:rPr>
                        <a:t>:</a:t>
                      </a:r>
                      <a:endParaRPr lang="cs-CZ" sz="2000" dirty="0">
                        <a:solidFill>
                          <a:schemeClr val="bg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solidFill>
                            <a:schemeClr val="bg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Výklad – základní</a:t>
                      </a:r>
                      <a:r>
                        <a:rPr lang="cs-CZ" sz="2000" baseline="0" dirty="0" smtClean="0">
                          <a:solidFill>
                            <a:schemeClr val="bg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 informace o polárním pásu.</a:t>
                      </a:r>
                      <a:endParaRPr lang="cs-CZ" sz="2000" dirty="0">
                        <a:solidFill>
                          <a:schemeClr val="bg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solidFill>
                            <a:schemeClr val="bg1"/>
                          </a:solidFill>
                          <a:effectLst/>
                        </a:rPr>
                        <a:t>Číslo projektu</a:t>
                      </a:r>
                      <a:r>
                        <a:rPr lang="en-US" sz="2000" dirty="0">
                          <a:solidFill>
                            <a:schemeClr val="bg1"/>
                          </a:solidFill>
                          <a:effectLst/>
                        </a:rPr>
                        <a:t>:</a:t>
                      </a:r>
                      <a:endParaRPr lang="cs-CZ" sz="2000" dirty="0">
                        <a:solidFill>
                          <a:schemeClr val="bg1"/>
                        </a:solidFill>
                        <a:effectLst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2000" dirty="0">
                          <a:solidFill>
                            <a:schemeClr val="bg1"/>
                          </a:solidFill>
                          <a:effectLst/>
                        </a:rPr>
                        <a:t> </a:t>
                      </a:r>
                      <a:endParaRPr lang="cs-CZ" sz="2000" dirty="0">
                        <a:solidFill>
                          <a:schemeClr val="bg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solidFill>
                            <a:schemeClr val="bg1"/>
                          </a:solidFill>
                          <a:effectLst/>
                        </a:rPr>
                        <a:t>CZ.1.07/1.4.00/21. 2975</a:t>
                      </a:r>
                      <a:endParaRPr lang="cs-CZ" sz="2000" dirty="0">
                        <a:solidFill>
                          <a:schemeClr val="bg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</a:tbl>
          </a:graphicData>
        </a:graphic>
      </p:graphicFrame>
      <p:pic>
        <p:nvPicPr>
          <p:cNvPr id="2050" name="Obrázek 1" descr="Popis: C:\Users\pc\Desktop\OPVK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696" y="836712"/>
            <a:ext cx="5549354" cy="14401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extové pole 2"/>
          <p:cNvSpPr txBox="1">
            <a:spLocks noChangeArrowheads="1"/>
          </p:cNvSpPr>
          <p:nvPr/>
        </p:nvSpPr>
        <p:spPr bwMode="auto">
          <a:xfrm>
            <a:off x="7385050" y="3467100"/>
            <a:ext cx="1508125" cy="204788"/>
          </a:xfrm>
          <a:prstGeom prst="rect">
            <a:avLst/>
          </a:prstGeom>
          <a:solidFill>
            <a:schemeClr val="accent2"/>
          </a:solidFill>
          <a:ln w="9525">
            <a:solidFill>
              <a:srgbClr val="000000"/>
            </a:solidFill>
            <a:miter lim="800000"/>
            <a:headEnd/>
            <a:tailEnd/>
          </a:ln>
        </p:spPr>
        <p:txBody>
          <a:bodyPr rot="0" vert="horz" wrap="square" lIns="91440" tIns="45720" rIns="91440" bIns="45720" anchor="t" anchorCtr="0">
            <a:noAutofit/>
          </a:bodyPr>
          <a:lstStyle/>
          <a:p>
            <a:pPr>
              <a:lnSpc>
                <a:spcPct val="115000"/>
              </a:lnSpc>
              <a:spcAft>
                <a:spcPts val="1000"/>
              </a:spcAft>
            </a:pPr>
            <a:r>
              <a:rPr lang="cs-CZ" sz="800">
                <a:effectLst/>
                <a:latin typeface="Calibri"/>
                <a:ea typeface="Calibri"/>
                <a:cs typeface="Times New Roman"/>
              </a:rPr>
              <a:t>Zkopíruj si logo EU do své práce</a:t>
            </a:r>
            <a:endParaRPr lang="cs-CZ" sz="1100">
              <a:effectLst/>
              <a:latin typeface="Calibri"/>
              <a:ea typeface="Calibri"/>
              <a:cs typeface="Times New Roman"/>
            </a:endParaRPr>
          </a:p>
        </p:txBody>
      </p:sp>
      <p:sp>
        <p:nvSpPr>
          <p:cNvPr id="6" name="Rectangle 3"/>
          <p:cNvSpPr>
            <a:spLocks noChangeArrowheads="1"/>
          </p:cNvSpPr>
          <p:nvPr/>
        </p:nvSpPr>
        <p:spPr bwMode="auto">
          <a:xfrm>
            <a:off x="1577975" y="3284538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 dirty="0"/>
          </a:p>
        </p:txBody>
      </p:sp>
      <p:sp>
        <p:nvSpPr>
          <p:cNvPr id="8" name="Rectangle 5"/>
          <p:cNvSpPr>
            <a:spLocks noChangeArrowheads="1"/>
          </p:cNvSpPr>
          <p:nvPr/>
        </p:nvSpPr>
        <p:spPr bwMode="auto">
          <a:xfrm>
            <a:off x="1577975" y="3741738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8746034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778098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1124744"/>
            <a:ext cx="8568952" cy="5472608"/>
          </a:xfrm>
        </p:spPr>
        <p:txBody>
          <a:bodyPr/>
          <a:lstStyle/>
          <a:p>
            <a:r>
              <a:rPr lang="cs-CZ" dirty="0" smtClean="0"/>
              <a:t>Tato prezentace slouží k výkladu učiva v předmětu člověk a jeho svět pro žáky 5.tříd.</a:t>
            </a:r>
          </a:p>
          <a:p>
            <a:r>
              <a:rPr lang="cs-CZ" dirty="0" smtClean="0"/>
              <a:t>4.list: Kde se vyskytuje území polárního pásu.</a:t>
            </a:r>
          </a:p>
          <a:p>
            <a:r>
              <a:rPr lang="cs-CZ" dirty="0" smtClean="0"/>
              <a:t>5.list: Podnebí v polárních pásech.</a:t>
            </a:r>
          </a:p>
          <a:p>
            <a:r>
              <a:rPr lang="cs-CZ" dirty="0" smtClean="0"/>
              <a:t>6.list: Vysvětlení pojmu tundra a polární pustiny.</a:t>
            </a:r>
          </a:p>
          <a:p>
            <a:r>
              <a:rPr lang="cs-CZ" dirty="0" smtClean="0"/>
              <a:t>7.-12.list: Živočichové žijící v polárních pásech.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58945545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vortex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95536" y="980728"/>
            <a:ext cx="8424937" cy="35394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Datum vytvoření:     10.2.2013</a:t>
            </a:r>
          </a:p>
          <a:p>
            <a:endParaRPr lang="cs-CZ" sz="3200" dirty="0"/>
          </a:p>
          <a:p>
            <a:endParaRPr lang="cs-CZ" sz="3200" dirty="0" smtClean="0"/>
          </a:p>
          <a:p>
            <a:endParaRPr lang="cs-CZ" sz="3200" dirty="0"/>
          </a:p>
          <a:p>
            <a:r>
              <a:rPr lang="cs-CZ" sz="3200" dirty="0" smtClean="0"/>
              <a:t>Klíčová slova:</a:t>
            </a:r>
          </a:p>
          <a:p>
            <a:r>
              <a:rPr lang="cs-CZ" sz="3200" dirty="0"/>
              <a:t>p</a:t>
            </a:r>
            <a:r>
              <a:rPr lang="cs-CZ" sz="3200" dirty="0" smtClean="0"/>
              <a:t>olární pás, tundra, polární pustiny, Arktida, Antarktida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302778965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900">
        <p14:glitter pattern="hexagon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6600" b="1" dirty="0" smtClean="0"/>
              <a:t>Polární pás</a:t>
            </a:r>
            <a:endParaRPr lang="cs-CZ" sz="66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1600200"/>
            <a:ext cx="8712968" cy="5141168"/>
          </a:xfrm>
        </p:spPr>
        <p:txBody>
          <a:bodyPr/>
          <a:lstStyle/>
          <a:p>
            <a:r>
              <a:rPr lang="cs-CZ" dirty="0" smtClean="0"/>
              <a:t>Rozkládá se v nejsevernější části severní polokoule a nejjižnější části jižní polokoule.</a:t>
            </a:r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97435" y="3140968"/>
            <a:ext cx="4917896" cy="292514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cxnSp>
        <p:nvCxnSpPr>
          <p:cNvPr id="5" name="Přímá spojnice se šipkou 4"/>
          <p:cNvCxnSpPr/>
          <p:nvPr/>
        </p:nvCxnSpPr>
        <p:spPr>
          <a:xfrm flipH="1">
            <a:off x="6084168" y="2348880"/>
            <a:ext cx="2520280" cy="952728"/>
          </a:xfrm>
          <a:prstGeom prst="straightConnector1">
            <a:avLst/>
          </a:prstGeom>
          <a:ln w="3810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nice se šipkou 6"/>
          <p:cNvCxnSpPr/>
          <p:nvPr/>
        </p:nvCxnSpPr>
        <p:spPr>
          <a:xfrm flipH="1" flipV="1">
            <a:off x="5495734" y="6075219"/>
            <a:ext cx="2520280" cy="630449"/>
          </a:xfrm>
          <a:prstGeom prst="straightConnector1">
            <a:avLst/>
          </a:prstGeom>
          <a:ln w="3810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5960941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900">
        <p14:glitter pattern="hexagon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5837" y="206013"/>
            <a:ext cx="8808651" cy="646334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247006" y="1124744"/>
            <a:ext cx="8496944" cy="50167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Wingdings" pitchFamily="2" charset="2"/>
              <a:buChar char="v"/>
            </a:pPr>
            <a:r>
              <a:rPr lang="cs-CZ" sz="3200" dirty="0" smtClean="0">
                <a:solidFill>
                  <a:schemeClr val="tx2">
                    <a:lumMod val="25000"/>
                  </a:schemeClr>
                </a:solidFill>
              </a:rPr>
              <a:t>Podnebí je v polárních pásech  velmi studené a většina území je celý rok pokryté ledem.</a:t>
            </a:r>
          </a:p>
          <a:p>
            <a:pPr marL="457200" indent="-457200">
              <a:buFont typeface="Wingdings" pitchFamily="2" charset="2"/>
              <a:buChar char="v"/>
            </a:pPr>
            <a:endParaRPr lang="cs-CZ" sz="3200" dirty="0"/>
          </a:p>
          <a:p>
            <a:pPr marL="457200" indent="-457200">
              <a:buFont typeface="Wingdings" pitchFamily="2" charset="2"/>
              <a:buChar char="v"/>
            </a:pPr>
            <a:endParaRPr lang="cs-CZ" sz="3200" dirty="0" smtClean="0"/>
          </a:p>
          <a:p>
            <a:pPr marL="457200" indent="-457200">
              <a:buFont typeface="Wingdings" pitchFamily="2" charset="2"/>
              <a:buChar char="v"/>
            </a:pPr>
            <a:endParaRPr lang="cs-CZ" sz="3200" dirty="0"/>
          </a:p>
          <a:p>
            <a:pPr marL="457200" indent="-457200">
              <a:buFont typeface="Wingdings" pitchFamily="2" charset="2"/>
              <a:buChar char="v"/>
            </a:pPr>
            <a:endParaRPr lang="cs-CZ" sz="3200" dirty="0" smtClean="0"/>
          </a:p>
          <a:p>
            <a:pPr marL="457200" indent="-457200">
              <a:buFont typeface="Wingdings" pitchFamily="2" charset="2"/>
              <a:buChar char="v"/>
            </a:pPr>
            <a:r>
              <a:rPr lang="cs-CZ" sz="3200" dirty="0" smtClean="0">
                <a:solidFill>
                  <a:schemeClr val="tx2">
                    <a:lumMod val="25000"/>
                  </a:schemeClr>
                </a:solidFill>
              </a:rPr>
              <a:t>Žije zde jen velmi málo živočichů, kteří jsou přizpůsobeni chladnému podnebí hustou srstí a silnou vrstvou tuku.</a:t>
            </a:r>
          </a:p>
        </p:txBody>
      </p:sp>
    </p:spTree>
    <p:extLst>
      <p:ext uri="{BB962C8B-B14F-4D97-AF65-F5344CB8AC3E}">
        <p14:creationId xmlns:p14="http://schemas.microsoft.com/office/powerpoint/2010/main" val="337735679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900">
        <p14:glitter pattern="hexagon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67544" y="692696"/>
            <a:ext cx="8208912" cy="57554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>
                <a:solidFill>
                  <a:srgbClr val="FFFF00"/>
                </a:solidFill>
              </a:rPr>
              <a:t>Tundra </a:t>
            </a:r>
          </a:p>
          <a:p>
            <a:r>
              <a:rPr lang="cs-CZ" sz="2800" dirty="0" smtClean="0"/>
              <a:t>je území, kde přechází mírný pás v severní polární pás. Sníh zde krátce roztává. Ale půda je celý rok promrzlá, proto tam nerostou žádné stromy, ale </a:t>
            </a:r>
            <a:r>
              <a:rPr lang="cs-CZ" sz="2800" dirty="0"/>
              <a:t>r</a:t>
            </a:r>
            <a:r>
              <a:rPr lang="cs-CZ" sz="2800" dirty="0" smtClean="0"/>
              <a:t>ostou zde hlavně </a:t>
            </a:r>
            <a:r>
              <a:rPr lang="cs-CZ" sz="2800" dirty="0" smtClean="0">
                <a:solidFill>
                  <a:schemeClr val="accent2">
                    <a:lumMod val="60000"/>
                    <a:lumOff val="40000"/>
                  </a:schemeClr>
                </a:solidFill>
              </a:rPr>
              <a:t>mechy, lišejníky a zakrslé dřeviny.</a:t>
            </a:r>
          </a:p>
          <a:p>
            <a:endParaRPr lang="cs-CZ" sz="2800" dirty="0" smtClean="0"/>
          </a:p>
          <a:p>
            <a:r>
              <a:rPr lang="cs-CZ" sz="4000" b="1" dirty="0" smtClean="0">
                <a:solidFill>
                  <a:srgbClr val="FFFF00"/>
                </a:solidFill>
              </a:rPr>
              <a:t>Polární pustiny</a:t>
            </a:r>
          </a:p>
          <a:p>
            <a:r>
              <a:rPr lang="cs-CZ" sz="2800" dirty="0"/>
              <a:t>s</a:t>
            </a:r>
            <a:r>
              <a:rPr lang="cs-CZ" sz="2800" dirty="0" smtClean="0"/>
              <a:t>e nachází kolem pólů. Nerostou zde už žádné rostliny. Kolem severního pólu se polární pustina nazývá </a:t>
            </a:r>
            <a:r>
              <a:rPr lang="cs-CZ" sz="3200" b="1" dirty="0" smtClean="0">
                <a:solidFill>
                  <a:srgbClr val="0070C0"/>
                </a:solidFill>
              </a:rPr>
              <a:t>Arktida, </a:t>
            </a:r>
            <a:r>
              <a:rPr lang="cs-CZ" sz="2800" dirty="0" smtClean="0">
                <a:solidFill>
                  <a:schemeClr val="tx2"/>
                </a:solidFill>
              </a:rPr>
              <a:t>kolem jižního pólu se nazývá </a:t>
            </a:r>
            <a:r>
              <a:rPr lang="cs-CZ" sz="3200" b="1" dirty="0" smtClean="0">
                <a:solidFill>
                  <a:srgbClr val="0070C0"/>
                </a:solidFill>
              </a:rPr>
              <a:t>Antarktida.</a:t>
            </a:r>
            <a:endParaRPr lang="cs-CZ" sz="3200" b="1" dirty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0704427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900">
        <p14:glitter pattern="hexagon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59632" y="1268760"/>
            <a:ext cx="6517068" cy="43338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2771825" y="158200"/>
            <a:ext cx="3147015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rgbClr val="FFFF00"/>
                </a:solidFill>
              </a:rPr>
              <a:t>Živočichové</a:t>
            </a:r>
            <a:endParaRPr lang="cs-CZ" sz="4000" b="1" dirty="0">
              <a:solidFill>
                <a:srgbClr val="FFFF0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3332875" y="5769222"/>
            <a:ext cx="2544286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Sob polární</a:t>
            </a:r>
            <a:endParaRPr lang="cs-CZ" sz="3600" dirty="0"/>
          </a:p>
        </p:txBody>
      </p:sp>
    </p:spTree>
    <p:extLst>
      <p:ext uri="{BB962C8B-B14F-4D97-AF65-F5344CB8AC3E}">
        <p14:creationId xmlns:p14="http://schemas.microsoft.com/office/powerpoint/2010/main" val="217356222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900">
        <p14:glitter pattern="hexagon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61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70463" y="157237"/>
            <a:ext cx="3744416" cy="374441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2" y="2385036"/>
            <a:ext cx="6048672" cy="411309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683568" y="980728"/>
            <a:ext cx="3057247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Sovice sněžní</a:t>
            </a:r>
            <a:endParaRPr lang="cs-CZ" sz="3600" dirty="0"/>
          </a:p>
        </p:txBody>
      </p:sp>
    </p:spTree>
    <p:extLst>
      <p:ext uri="{BB962C8B-B14F-4D97-AF65-F5344CB8AC3E}">
        <p14:creationId xmlns:p14="http://schemas.microsoft.com/office/powerpoint/2010/main" val="84810119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900">
        <p14:glitter pattern="hexagon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5" name="Picture 3" descr="C:\Users\profesor\Desktop\zvířata\P065A012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33545" y="3861048"/>
            <a:ext cx="4262419" cy="28083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5617815" y="1988840"/>
            <a:ext cx="3108543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Lední medvěd</a:t>
            </a:r>
            <a:endParaRPr lang="cs-CZ" sz="3600" dirty="0"/>
          </a:p>
        </p:txBody>
      </p:sp>
      <p:pic>
        <p:nvPicPr>
          <p:cNvPr id="3076" name="Picture 4" descr="C:\Users\profesor\Desktop\zvířata\01_112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2118" y="485780"/>
            <a:ext cx="5051970" cy="32399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93844876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900">
        <p14:glitter pattern="hexagon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307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9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76056" y="2132856"/>
            <a:ext cx="3050090" cy="228756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100" name="Picture 4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427" y="1031601"/>
            <a:ext cx="3712046" cy="401575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810766" y="5319463"/>
            <a:ext cx="313015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Tučňák císařský</a:t>
            </a:r>
            <a:endParaRPr lang="cs-CZ" sz="32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4959996" y="4732401"/>
            <a:ext cx="3672408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Mládě tučňáka císařského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21779261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900">
        <p14:glitter pattern="hexagon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4" dur="2000"/>
                                        <p:tgtEl>
                                          <p:spTgt spid="409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2" name="Picture 2" descr="C:\Users\profesor\Desktop\80_243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690141"/>
            <a:ext cx="4761660" cy="305375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3" name="Picture 3" descr="C:\Users\profesor\Desktop\70_243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67944" y="3848889"/>
            <a:ext cx="4373334" cy="28047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5516661" y="1705163"/>
            <a:ext cx="262841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Tuleň obecný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127730123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900">
        <p14:glitter pattern="hexagon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4" dur="2000"/>
                                        <p:tgtEl>
                                          <p:spTgt spid="51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17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4479" y="404664"/>
            <a:ext cx="4425282" cy="331896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7172" name="Picture 4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63888" y="3356992"/>
            <a:ext cx="5129940" cy="329049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4951949" y="908720"/>
            <a:ext cx="3690434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Mrož lední (samec)</a:t>
            </a:r>
            <a:endParaRPr lang="cs-CZ" sz="32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0" y="4869160"/>
            <a:ext cx="3707905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Skupina mrožů na kusu ledu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212442361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900">
        <p14:glitter pattern="hexagon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4" dur="2000"/>
                                        <p:tgtEl>
                                          <p:spTgt spid="717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79512" y="2282011"/>
            <a:ext cx="8670851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600" dirty="0" err="1" smtClean="0">
                <a:effectLst/>
              </a:rPr>
              <a:t>Soubor:Emperor</a:t>
            </a:r>
            <a:r>
              <a:rPr lang="cs-CZ" sz="1600" dirty="0" smtClean="0">
                <a:effectLst/>
              </a:rPr>
              <a:t> </a:t>
            </a:r>
            <a:r>
              <a:rPr lang="cs-CZ" sz="1600" dirty="0" err="1" smtClean="0">
                <a:effectLst/>
              </a:rPr>
              <a:t>Penguin</a:t>
            </a:r>
            <a:r>
              <a:rPr lang="cs-CZ" sz="1600" dirty="0" smtClean="0">
                <a:effectLst/>
              </a:rPr>
              <a:t> </a:t>
            </a:r>
            <a:r>
              <a:rPr lang="cs-CZ" sz="1600" dirty="0" err="1" smtClean="0">
                <a:effectLst/>
              </a:rPr>
              <a:t>Manchot</a:t>
            </a:r>
            <a:r>
              <a:rPr lang="cs-CZ" sz="1600" dirty="0" smtClean="0">
                <a:effectLst/>
              </a:rPr>
              <a:t> empereur.jpg. In: </a:t>
            </a:r>
            <a:r>
              <a:rPr lang="cs-CZ" sz="1600" i="1" dirty="0" err="1" smtClean="0">
                <a:effectLst/>
              </a:rPr>
              <a:t>Wikipedia</a:t>
            </a:r>
            <a:r>
              <a:rPr lang="cs-CZ" sz="1600" i="1" dirty="0" smtClean="0">
                <a:effectLst/>
              </a:rPr>
              <a:t>: </a:t>
            </a:r>
            <a:r>
              <a:rPr lang="cs-CZ" sz="1600" i="1" dirty="0" err="1" smtClean="0">
                <a:effectLst/>
              </a:rPr>
              <a:t>the</a:t>
            </a:r>
            <a:r>
              <a:rPr lang="cs-CZ" sz="1600" i="1" dirty="0" smtClean="0">
                <a:effectLst/>
              </a:rPr>
              <a:t> free </a:t>
            </a:r>
            <a:r>
              <a:rPr lang="cs-CZ" sz="1600" i="1" dirty="0" err="1" smtClean="0">
                <a:effectLst/>
              </a:rPr>
              <a:t>encyclopedia</a:t>
            </a:r>
            <a:r>
              <a:rPr lang="cs-CZ" sz="1600" dirty="0" smtClean="0">
                <a:effectLst/>
              </a:rPr>
              <a:t> [online]. San Francisco (CA): </a:t>
            </a:r>
            <a:r>
              <a:rPr lang="cs-CZ" sz="1600" dirty="0" err="1" smtClean="0">
                <a:effectLst/>
              </a:rPr>
              <a:t>Wikimedia</a:t>
            </a:r>
            <a:r>
              <a:rPr lang="cs-CZ" sz="1600" dirty="0" smtClean="0">
                <a:effectLst/>
              </a:rPr>
              <a:t> </a:t>
            </a:r>
            <a:r>
              <a:rPr lang="cs-CZ" sz="1600" dirty="0" err="1" smtClean="0">
                <a:effectLst/>
              </a:rPr>
              <a:t>Foundation</a:t>
            </a:r>
            <a:r>
              <a:rPr lang="cs-CZ" sz="1600" dirty="0" smtClean="0">
                <a:effectLst/>
              </a:rPr>
              <a:t>, 4. 6. 2008, [cit. 2013-02-13]. Dostupné z: http://cs.wikipedia.org/wiki/Soubor:Emperor_Penguin_Manchot_empereur.jpg</a:t>
            </a:r>
            <a:endParaRPr lang="cs-CZ" sz="16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2987824" y="62022"/>
            <a:ext cx="2781531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Použité zdroje</a:t>
            </a:r>
            <a:endParaRPr lang="cs-CZ" sz="3200" dirty="0"/>
          </a:p>
        </p:txBody>
      </p:sp>
      <p:sp>
        <p:nvSpPr>
          <p:cNvPr id="7" name="Obdélník 6"/>
          <p:cNvSpPr/>
          <p:nvPr/>
        </p:nvSpPr>
        <p:spPr>
          <a:xfrm>
            <a:off x="179512" y="3140968"/>
            <a:ext cx="8856984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600" dirty="0" err="1" smtClean="0">
                <a:effectLst/>
              </a:rPr>
              <a:t>Soubor:EmperorPenguinChick.jpg</a:t>
            </a:r>
            <a:r>
              <a:rPr lang="cs-CZ" sz="1600" dirty="0" smtClean="0">
                <a:effectLst/>
              </a:rPr>
              <a:t>. In: </a:t>
            </a:r>
            <a:r>
              <a:rPr lang="cs-CZ" sz="1600" i="1" dirty="0" err="1" smtClean="0">
                <a:effectLst/>
              </a:rPr>
              <a:t>Wikipedia</a:t>
            </a:r>
            <a:r>
              <a:rPr lang="cs-CZ" sz="1600" i="1" dirty="0" smtClean="0">
                <a:effectLst/>
              </a:rPr>
              <a:t>: </a:t>
            </a:r>
            <a:r>
              <a:rPr lang="cs-CZ" sz="1600" i="1" dirty="0" err="1" smtClean="0">
                <a:effectLst/>
              </a:rPr>
              <a:t>the</a:t>
            </a:r>
            <a:r>
              <a:rPr lang="cs-CZ" sz="1600" i="1" dirty="0" smtClean="0">
                <a:effectLst/>
              </a:rPr>
              <a:t> free </a:t>
            </a:r>
            <a:r>
              <a:rPr lang="cs-CZ" sz="1600" i="1" dirty="0" err="1" smtClean="0">
                <a:effectLst/>
              </a:rPr>
              <a:t>encyclopedia</a:t>
            </a:r>
            <a:r>
              <a:rPr lang="cs-CZ" sz="1600" dirty="0" smtClean="0">
                <a:effectLst/>
              </a:rPr>
              <a:t> [online]. San Francisco (CA): </a:t>
            </a:r>
            <a:r>
              <a:rPr lang="cs-CZ" sz="1600" dirty="0" err="1" smtClean="0">
                <a:effectLst/>
              </a:rPr>
              <a:t>Wikimedia</a:t>
            </a:r>
            <a:r>
              <a:rPr lang="cs-CZ" sz="1600" dirty="0" smtClean="0">
                <a:effectLst/>
              </a:rPr>
              <a:t> </a:t>
            </a:r>
            <a:r>
              <a:rPr lang="cs-CZ" sz="1600" dirty="0" err="1" smtClean="0">
                <a:effectLst/>
              </a:rPr>
              <a:t>Foundation</a:t>
            </a:r>
            <a:r>
              <a:rPr lang="cs-CZ" sz="1600" dirty="0" smtClean="0">
                <a:effectLst/>
              </a:rPr>
              <a:t>, 17. 1. 2007 [cit. 2013-02-13]. Dostupné z: http://cs.wikipedia.org/wiki/Soubor:EmperorPenguinChick.jpg</a:t>
            </a:r>
            <a:endParaRPr lang="cs-CZ" sz="1600" dirty="0"/>
          </a:p>
        </p:txBody>
      </p:sp>
      <p:sp>
        <p:nvSpPr>
          <p:cNvPr id="8" name="Obdélník 7"/>
          <p:cNvSpPr/>
          <p:nvPr/>
        </p:nvSpPr>
        <p:spPr>
          <a:xfrm>
            <a:off x="179512" y="697101"/>
            <a:ext cx="8856984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600" dirty="0" smtClean="0">
                <a:effectLst/>
              </a:rPr>
              <a:t>ALEXANDRE BUISSE. Soubor:20070818-0001-strolling reindeer.jpg. In: </a:t>
            </a:r>
            <a:r>
              <a:rPr lang="cs-CZ" sz="1600" i="1" dirty="0" err="1" smtClean="0">
                <a:effectLst/>
              </a:rPr>
              <a:t>Wikipedia</a:t>
            </a:r>
            <a:r>
              <a:rPr lang="cs-CZ" sz="1600" i="1" dirty="0" smtClean="0">
                <a:effectLst/>
              </a:rPr>
              <a:t>: </a:t>
            </a:r>
            <a:r>
              <a:rPr lang="cs-CZ" sz="1600" i="1" dirty="0" err="1" smtClean="0">
                <a:effectLst/>
              </a:rPr>
              <a:t>the</a:t>
            </a:r>
            <a:r>
              <a:rPr lang="cs-CZ" sz="1600" i="1" dirty="0" smtClean="0">
                <a:effectLst/>
              </a:rPr>
              <a:t> free </a:t>
            </a:r>
            <a:r>
              <a:rPr lang="cs-CZ" sz="1600" i="1" dirty="0" err="1" smtClean="0">
                <a:effectLst/>
              </a:rPr>
              <a:t>encyclopedia</a:t>
            </a:r>
            <a:r>
              <a:rPr lang="cs-CZ" sz="1600" dirty="0" smtClean="0">
                <a:effectLst/>
              </a:rPr>
              <a:t> [online]. San Francisco (CA): </a:t>
            </a:r>
            <a:r>
              <a:rPr lang="cs-CZ" sz="1600" dirty="0" err="1" smtClean="0">
                <a:effectLst/>
              </a:rPr>
              <a:t>Wikimedia</a:t>
            </a:r>
            <a:r>
              <a:rPr lang="cs-CZ" sz="1600" dirty="0" smtClean="0">
                <a:effectLst/>
              </a:rPr>
              <a:t> </a:t>
            </a:r>
            <a:r>
              <a:rPr lang="cs-CZ" sz="1600" dirty="0" err="1" smtClean="0">
                <a:effectLst/>
              </a:rPr>
              <a:t>Foundation</a:t>
            </a:r>
            <a:r>
              <a:rPr lang="cs-CZ" sz="1600" dirty="0" smtClean="0">
                <a:effectLst/>
              </a:rPr>
              <a:t>, 25. 8. 2007 [cit. 2013-02-13]. Dostupné z: http://cs.wikipedia.org/wiki/Soubor:20070818-0001-strolling_reindeer.jpg</a:t>
            </a:r>
            <a:endParaRPr lang="cs-CZ" sz="1600" dirty="0"/>
          </a:p>
        </p:txBody>
      </p:sp>
      <p:sp>
        <p:nvSpPr>
          <p:cNvPr id="10" name="Obdélník 9"/>
          <p:cNvSpPr/>
          <p:nvPr/>
        </p:nvSpPr>
        <p:spPr>
          <a:xfrm>
            <a:off x="179512" y="4526399"/>
            <a:ext cx="8856984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600" dirty="0" smtClean="0">
                <a:effectLst/>
              </a:rPr>
              <a:t>CAPTAIN BUDD CHRISTMAN, NOAA CORPS. Soubor:Noaa-walrus22.jpg. In: </a:t>
            </a:r>
            <a:r>
              <a:rPr lang="cs-CZ" sz="1600" i="1" dirty="0" err="1" smtClean="0">
                <a:effectLst/>
              </a:rPr>
              <a:t>Wikipedia</a:t>
            </a:r>
            <a:r>
              <a:rPr lang="cs-CZ" sz="1600" i="1" dirty="0" smtClean="0">
                <a:effectLst/>
              </a:rPr>
              <a:t>: </a:t>
            </a:r>
            <a:r>
              <a:rPr lang="cs-CZ" sz="1600" i="1" dirty="0" err="1" smtClean="0">
                <a:effectLst/>
              </a:rPr>
              <a:t>the</a:t>
            </a:r>
            <a:r>
              <a:rPr lang="cs-CZ" sz="1600" i="1" dirty="0" smtClean="0">
                <a:effectLst/>
              </a:rPr>
              <a:t> free </a:t>
            </a:r>
            <a:r>
              <a:rPr lang="cs-CZ" sz="1600" i="1" dirty="0" err="1" smtClean="0">
                <a:effectLst/>
              </a:rPr>
              <a:t>encyclopedia</a:t>
            </a:r>
            <a:r>
              <a:rPr lang="cs-CZ" sz="1600" dirty="0" smtClean="0">
                <a:effectLst/>
              </a:rPr>
              <a:t> [online]. San Francisco (CA): </a:t>
            </a:r>
            <a:r>
              <a:rPr lang="cs-CZ" sz="1600" dirty="0" err="1" smtClean="0">
                <a:effectLst/>
              </a:rPr>
              <a:t>Wikimedia</a:t>
            </a:r>
            <a:r>
              <a:rPr lang="cs-CZ" sz="1600" dirty="0" smtClean="0">
                <a:effectLst/>
              </a:rPr>
              <a:t> </a:t>
            </a:r>
            <a:r>
              <a:rPr lang="cs-CZ" sz="1600" dirty="0" err="1" smtClean="0">
                <a:effectLst/>
              </a:rPr>
              <a:t>Foundation</a:t>
            </a:r>
            <a:r>
              <a:rPr lang="cs-CZ" sz="1600" dirty="0" smtClean="0">
                <a:effectLst/>
              </a:rPr>
              <a:t>, 13. 11. 2012 [cit. 2013-02-13]. Dostupné z: http://cs.wikipedia.org/wiki/Soubor:Noaa-walrus22.jpg</a:t>
            </a:r>
            <a:endParaRPr lang="cs-CZ" sz="1600" dirty="0"/>
          </a:p>
        </p:txBody>
      </p:sp>
      <p:sp>
        <p:nvSpPr>
          <p:cNvPr id="11" name="Obdélník 10"/>
          <p:cNvSpPr/>
          <p:nvPr/>
        </p:nvSpPr>
        <p:spPr>
          <a:xfrm>
            <a:off x="179512" y="5357396"/>
            <a:ext cx="8856984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600" dirty="0" smtClean="0">
                <a:effectLst/>
              </a:rPr>
              <a:t>Soubor:Noaa-walrus24.jpg. In: </a:t>
            </a:r>
            <a:r>
              <a:rPr lang="cs-CZ" sz="1600" i="1" dirty="0" err="1" smtClean="0">
                <a:effectLst/>
              </a:rPr>
              <a:t>Wikipedia</a:t>
            </a:r>
            <a:r>
              <a:rPr lang="cs-CZ" sz="1600" i="1" dirty="0" smtClean="0">
                <a:effectLst/>
              </a:rPr>
              <a:t>: </a:t>
            </a:r>
            <a:r>
              <a:rPr lang="cs-CZ" sz="1600" i="1" dirty="0" err="1" smtClean="0">
                <a:effectLst/>
              </a:rPr>
              <a:t>the</a:t>
            </a:r>
            <a:r>
              <a:rPr lang="cs-CZ" sz="1600" i="1" dirty="0" smtClean="0">
                <a:effectLst/>
              </a:rPr>
              <a:t> free </a:t>
            </a:r>
            <a:r>
              <a:rPr lang="cs-CZ" sz="1600" i="1" dirty="0" err="1" smtClean="0">
                <a:effectLst/>
              </a:rPr>
              <a:t>encyclopedia</a:t>
            </a:r>
            <a:r>
              <a:rPr lang="cs-CZ" sz="1600" dirty="0" smtClean="0">
                <a:effectLst/>
              </a:rPr>
              <a:t> [online]. San Francisco (CA): </a:t>
            </a:r>
            <a:r>
              <a:rPr lang="cs-CZ" sz="1600" dirty="0" err="1" smtClean="0">
                <a:effectLst/>
              </a:rPr>
              <a:t>Wikimedia</a:t>
            </a:r>
            <a:r>
              <a:rPr lang="cs-CZ" sz="1600" dirty="0" smtClean="0">
                <a:effectLst/>
              </a:rPr>
              <a:t> </a:t>
            </a:r>
            <a:r>
              <a:rPr lang="cs-CZ" sz="1600" dirty="0" err="1" smtClean="0">
                <a:effectLst/>
              </a:rPr>
              <a:t>Foundation</a:t>
            </a:r>
            <a:r>
              <a:rPr lang="cs-CZ" sz="1600" dirty="0" smtClean="0">
                <a:effectLst/>
              </a:rPr>
              <a:t>, 20. 1. 2005 [cit. 2013-02-13]. Dostupné z: http://cs.wikipedia.org/wiki/Soubor:Noaa-walrus24.jpg</a:t>
            </a:r>
            <a:endParaRPr lang="cs-CZ" sz="1600" dirty="0"/>
          </a:p>
        </p:txBody>
      </p:sp>
      <p:sp>
        <p:nvSpPr>
          <p:cNvPr id="3" name="Obdélník 2"/>
          <p:cNvSpPr/>
          <p:nvPr/>
        </p:nvSpPr>
        <p:spPr>
          <a:xfrm>
            <a:off x="179512" y="1604823"/>
            <a:ext cx="7848872" cy="33855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600" dirty="0"/>
              <a:t>DVD - Kolekce 320 000 obrázků, fotografií a klipartů</a:t>
            </a:r>
          </a:p>
        </p:txBody>
      </p:sp>
    </p:spTree>
    <p:extLst>
      <p:ext uri="{BB962C8B-B14F-4D97-AF65-F5344CB8AC3E}">
        <p14:creationId xmlns:p14="http://schemas.microsoft.com/office/powerpoint/2010/main" val="311601469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79512" y="332656"/>
            <a:ext cx="8784976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i="1" dirty="0"/>
              <a:t>Wikipedia: the free encyclopedia</a:t>
            </a:r>
            <a:r>
              <a:rPr lang="en-US" dirty="0"/>
              <a:t> [online]. San Francisco (CA): Wikimedia Foundation, 10. 4. 2007 [cit. 2013-02-14]. </a:t>
            </a:r>
            <a:r>
              <a:rPr lang="en-US" dirty="0" err="1"/>
              <a:t>Dostupné</a:t>
            </a:r>
            <a:r>
              <a:rPr lang="en-US" dirty="0"/>
              <a:t> z: http://cs.wikipedia.org/wiki/Soubor:Harfang_en_vol_2.jpg</a:t>
            </a:r>
            <a:endParaRPr lang="cs-CZ" dirty="0"/>
          </a:p>
        </p:txBody>
      </p:sp>
      <p:sp>
        <p:nvSpPr>
          <p:cNvPr id="3" name="Obdélník 2"/>
          <p:cNvSpPr/>
          <p:nvPr/>
        </p:nvSpPr>
        <p:spPr>
          <a:xfrm>
            <a:off x="179512" y="1255986"/>
            <a:ext cx="8712968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600" dirty="0"/>
              <a:t>FLOYD DAVIDSON. </a:t>
            </a:r>
            <a:r>
              <a:rPr lang="cs-CZ" sz="1600" dirty="0" err="1"/>
              <a:t>Soubor:Snowy</a:t>
            </a:r>
            <a:r>
              <a:rPr lang="cs-CZ" sz="1600" dirty="0"/>
              <a:t> </a:t>
            </a:r>
            <a:r>
              <a:rPr lang="cs-CZ" sz="1600" dirty="0" err="1"/>
              <a:t>Owl</a:t>
            </a:r>
            <a:r>
              <a:rPr lang="cs-CZ" sz="1600" dirty="0"/>
              <a:t> </a:t>
            </a:r>
            <a:r>
              <a:rPr lang="cs-CZ" sz="1600" dirty="0" err="1"/>
              <a:t>Barrow</a:t>
            </a:r>
            <a:r>
              <a:rPr lang="cs-CZ" sz="1600" dirty="0"/>
              <a:t> Alaska.jpg. In: </a:t>
            </a:r>
            <a:r>
              <a:rPr lang="cs-CZ" sz="1600" i="1" dirty="0" err="1"/>
              <a:t>Wikipedia</a:t>
            </a:r>
            <a:r>
              <a:rPr lang="cs-CZ" sz="1600" i="1" dirty="0"/>
              <a:t>: </a:t>
            </a:r>
            <a:r>
              <a:rPr lang="cs-CZ" sz="1600" i="1" dirty="0" err="1"/>
              <a:t>the</a:t>
            </a:r>
            <a:r>
              <a:rPr lang="cs-CZ" sz="1600" i="1" dirty="0"/>
              <a:t> free </a:t>
            </a:r>
            <a:r>
              <a:rPr lang="cs-CZ" sz="1600" i="1" dirty="0" err="1"/>
              <a:t>encyclopedia</a:t>
            </a:r>
            <a:r>
              <a:rPr lang="cs-CZ" sz="1600" dirty="0"/>
              <a:t> [online]. San Francisco (CA): </a:t>
            </a:r>
            <a:r>
              <a:rPr lang="cs-CZ" sz="1600" dirty="0" err="1"/>
              <a:t>Wikimedia</a:t>
            </a:r>
            <a:r>
              <a:rPr lang="cs-CZ" sz="1600" dirty="0"/>
              <a:t> </a:t>
            </a:r>
            <a:r>
              <a:rPr lang="cs-CZ" sz="1600" dirty="0" err="1"/>
              <a:t>Foundation</a:t>
            </a:r>
            <a:r>
              <a:rPr lang="cs-CZ" sz="1600" dirty="0"/>
              <a:t>, 2. 4. 2008 [cit. 2013-02-14]. Dostupné z: http://cs.wikipedia.org/wiki/Soubor:Snowy_Owl_Barrow_Alaska.jpg</a:t>
            </a:r>
          </a:p>
        </p:txBody>
      </p:sp>
    </p:spTree>
    <p:extLst>
      <p:ext uri="{BB962C8B-B14F-4D97-AF65-F5344CB8AC3E}">
        <p14:creationId xmlns:p14="http://schemas.microsoft.com/office/powerpoint/2010/main" val="6161153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Technický">
  <a:themeElements>
    <a:clrScheme name="Technický">
      <a:dk1>
        <a:sysClr val="windowText" lastClr="000000"/>
      </a:dk1>
      <a:lt1>
        <a:sysClr val="window" lastClr="FFFFFF"/>
      </a:lt1>
      <a:dk2>
        <a:srgbClr val="3B3B3B"/>
      </a:dk2>
      <a:lt2>
        <a:srgbClr val="D4D2D0"/>
      </a:lt2>
      <a:accent1>
        <a:srgbClr val="6EA0B0"/>
      </a:accent1>
      <a:accent2>
        <a:srgbClr val="CCAF0A"/>
      </a:accent2>
      <a:accent3>
        <a:srgbClr val="8D89A4"/>
      </a:accent3>
      <a:accent4>
        <a:srgbClr val="748560"/>
      </a:accent4>
      <a:accent5>
        <a:srgbClr val="9E9273"/>
      </a:accent5>
      <a:accent6>
        <a:srgbClr val="7E848D"/>
      </a:accent6>
      <a:hlink>
        <a:srgbClr val="00C8C3"/>
      </a:hlink>
      <a:folHlink>
        <a:srgbClr val="A116E0"/>
      </a:folHlink>
    </a:clrScheme>
    <a:fontScheme name="Technický">
      <a:majorFont>
        <a:latin typeface="Franklin Gothic Book"/>
        <a:ea typeface=""/>
        <a:cs typeface=""/>
        <a:font script="Jpan" typeface="ＭＳ Ｐゴシック"/>
        <a:font script="Hang" typeface="HY견고딕"/>
        <a:font script="Hans" typeface="宋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HGｺﾞｼｯｸM"/>
        <a:font script="Hang" typeface="HY중고딕"/>
        <a:font script="Hans" typeface="黑体"/>
        <a:font script="Hant" typeface="微軟正黑體"/>
        <a:font script="Arab" typeface="Tahoma"/>
        <a:font script="Hebr" typeface="Levenim MT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Technický">
      <a:fillStyleLst>
        <a:solidFill>
          <a:schemeClr val="phClr"/>
        </a:solidFill>
        <a:gradFill rotWithShape="1">
          <a:gsLst>
            <a:gs pos="0">
              <a:schemeClr val="phClr">
                <a:tint val="1000"/>
              </a:schemeClr>
            </a:gs>
            <a:gs pos="68000">
              <a:schemeClr val="phClr">
                <a:tint val="77000"/>
              </a:schemeClr>
            </a:gs>
            <a:gs pos="81000">
              <a:schemeClr val="phClr">
                <a:tint val="79000"/>
              </a:schemeClr>
            </a:gs>
            <a:gs pos="86000">
              <a:schemeClr val="phClr">
                <a:tint val="73000"/>
              </a:schemeClr>
            </a:gs>
            <a:gs pos="100000">
              <a:schemeClr val="phClr">
                <a:tint val="35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3000"/>
                <a:satMod val="150000"/>
              </a:schemeClr>
            </a:gs>
            <a:gs pos="25000">
              <a:schemeClr val="phClr">
                <a:tint val="96000"/>
                <a:shade val="80000"/>
                <a:satMod val="105000"/>
              </a:schemeClr>
            </a:gs>
            <a:gs pos="38000">
              <a:schemeClr val="phClr">
                <a:tint val="96000"/>
                <a:shade val="59000"/>
                <a:satMod val="120000"/>
              </a:schemeClr>
            </a:gs>
            <a:gs pos="55000">
              <a:schemeClr val="phClr">
                <a:shade val="57000"/>
                <a:satMod val="120000"/>
              </a:schemeClr>
            </a:gs>
            <a:gs pos="80000">
              <a:schemeClr val="phClr">
                <a:shade val="56000"/>
                <a:satMod val="145000"/>
              </a:schemeClr>
            </a:gs>
            <a:gs pos="88000">
              <a:schemeClr val="phClr">
                <a:shade val="63000"/>
                <a:satMod val="160000"/>
              </a:schemeClr>
            </a:gs>
            <a:gs pos="100000">
              <a:schemeClr val="phClr">
                <a:tint val="99555"/>
                <a:satMod val="155000"/>
              </a:schemeClr>
            </a:gs>
          </a:gsLst>
          <a:lin ang="5400000" scaled="1"/>
        </a:gradFill>
      </a:fillStyleLst>
      <a:lnStyleLst>
        <a:ln w="9525" cap="flat" cmpd="sng" algn="ctr">
          <a:solidFill>
            <a:schemeClr val="phClr">
              <a:shade val="60000"/>
              <a:satMod val="300000"/>
            </a:schemeClr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glow rad="63500">
              <a:schemeClr val="phClr">
                <a:tint val="30000"/>
                <a:shade val="95000"/>
                <a:satMod val="300000"/>
                <a:alpha val="50000"/>
              </a:schemeClr>
            </a:glow>
          </a:effectLst>
        </a:effectStyle>
        <a:effectStyle>
          <a:effectLst>
            <a:glow rad="70000">
              <a:schemeClr val="phClr">
                <a:tint val="30000"/>
                <a:shade val="95000"/>
                <a:satMod val="300000"/>
                <a:alpha val="50000"/>
              </a:schemeClr>
            </a:glow>
          </a:effectLst>
        </a:effectStyle>
        <a:effectStyle>
          <a:effectLst>
            <a:glow rad="76200">
              <a:schemeClr val="phClr">
                <a:tint val="30000"/>
                <a:shade val="95000"/>
                <a:satMod val="300000"/>
                <a:alpha val="50000"/>
              </a:schemeClr>
            </a:glow>
          </a:effectLst>
          <a:scene3d>
            <a:camera prst="orthographicFront" fov="0">
              <a:rot lat="0" lon="0" rev="0"/>
            </a:camera>
            <a:lightRig rig="harsh" dir="t">
              <a:rot lat="6000000" lon="6000000" rev="0"/>
            </a:lightRig>
          </a:scene3d>
          <a:sp3d contourW="10000" prstMaterial="metal">
            <a:bevelT w="20000" h="9000" prst="softRound"/>
            <a:contourClr>
              <a:schemeClr val="phClr">
                <a:shade val="30000"/>
                <a:satMod val="2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0000"/>
                <a:satMod val="150000"/>
              </a:schemeClr>
            </a:gs>
            <a:gs pos="30000">
              <a:schemeClr val="phClr">
                <a:shade val="60000"/>
                <a:satMod val="150000"/>
              </a:schemeClr>
            </a:gs>
            <a:gs pos="100000">
              <a:schemeClr val="phClr">
                <a:tint val="83000"/>
                <a:satMod val="200000"/>
              </a:schemeClr>
            </a:gs>
          </a:gsLst>
          <a:lin ang="13000000" scaled="0"/>
        </a:gradFill>
        <a:gradFill rotWithShape="1">
          <a:gsLst>
            <a:gs pos="0">
              <a:schemeClr val="phClr">
                <a:tint val="78000"/>
                <a:satMod val="220000"/>
              </a:schemeClr>
            </a:gs>
            <a:gs pos="100000">
              <a:schemeClr val="phClr">
                <a:shade val="35000"/>
                <a:satMod val="155000"/>
              </a:schemeClr>
            </a:gs>
          </a:gsLst>
          <a:path path="circle">
            <a:fillToRect l="60000" t="50000" r="4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Technic</Template>
  <TotalTime>115</TotalTime>
  <Words>536</Words>
  <Application>Microsoft Office PowerPoint</Application>
  <PresentationFormat>Předvádění na obrazovce (4:3)</PresentationFormat>
  <Paragraphs>57</Paragraphs>
  <Slides>14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5" baseType="lpstr">
      <vt:lpstr>Technický</vt:lpstr>
      <vt:lpstr>Prezentace aplikace PowerPoint</vt:lpstr>
      <vt:lpstr>Anotace</vt:lpstr>
      <vt:lpstr>Prezentace aplikace PowerPoint</vt:lpstr>
      <vt:lpstr>Polární pás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profesor</dc:creator>
  <cp:lastModifiedBy>profesor</cp:lastModifiedBy>
  <cp:revision>11</cp:revision>
  <dcterms:created xsi:type="dcterms:W3CDTF">2013-02-13T15:10:55Z</dcterms:created>
  <dcterms:modified xsi:type="dcterms:W3CDTF">2013-03-20T14:40:21Z</dcterms:modified>
</cp:coreProperties>
</file>