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0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1"/>
            <p14:sldId id="262"/>
            <p14:sldId id="256"/>
            <p14:sldId id="257"/>
            <p14:sldId id="258"/>
            <p14:sldId id="259"/>
            <p14:sldId id="260"/>
            <p14:sldId id="263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9900"/>
    <a:srgbClr val="FFFF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610" y="72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5515801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VY_32_INOVACE_10C_05_moment_setrvacnosti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Mechanika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a termika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4.5.2013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092666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fyziky </a:t>
            </a:r>
            <a:r>
              <a:rPr lang="cs-CZ" sz="2400" dirty="0" smtClean="0"/>
              <a:t>a slouží </a:t>
            </a:r>
            <a:br>
              <a:rPr lang="cs-CZ" sz="2400" dirty="0" smtClean="0"/>
            </a:br>
            <a:r>
              <a:rPr lang="cs-CZ" sz="2400" dirty="0" smtClean="0"/>
              <a:t>k vysvětlení pojmu </a:t>
            </a:r>
            <a:r>
              <a:rPr lang="cs-CZ" sz="2400" dirty="0" smtClean="0"/>
              <a:t>Moment setrvačnosti.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Je určen pro 1. ročník čtyřletého studia a 2.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úlohu využívající online prostředí </a:t>
            </a:r>
            <a:r>
              <a:rPr lang="cs-CZ" sz="2400" dirty="0" err="1" smtClean="0"/>
              <a:t>iTřída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3832941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Moment setrvačnosti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5486"/>
            <a:ext cx="7924800" cy="857250"/>
          </a:xfrm>
        </p:spPr>
        <p:txBody>
          <a:bodyPr/>
          <a:lstStyle/>
          <a:p>
            <a:r>
              <a:rPr lang="cs-CZ" dirty="0" smtClean="0"/>
              <a:t>Moment setrvačnosti</a:t>
            </a:r>
            <a:r>
              <a:rPr lang="en-US" dirty="0" smtClean="0"/>
              <a:t> </a:t>
            </a:r>
            <a:r>
              <a:rPr lang="cs-CZ" dirty="0" smtClean="0"/>
              <a:t>- </a:t>
            </a:r>
            <a:r>
              <a:rPr lang="en-US" i="1" dirty="0" smtClean="0"/>
              <a:t>J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44560" y="3363838"/>
            <a:ext cx="4032449" cy="1512167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yjadřuje rozložení látky v tělese vzhledem k ose otáčení.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1347229" y="1347614"/>
            <a:ext cx="3512803" cy="1336005"/>
            <a:chOff x="555810" y="1225664"/>
            <a:chExt cx="3512803" cy="1336005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722313" y="1995686"/>
              <a:ext cx="3057599" cy="0"/>
            </a:xfrm>
            <a:prstGeom prst="line">
              <a:avLst/>
            </a:prstGeom>
            <a:ln w="38100">
              <a:solidFill>
                <a:schemeClr val="bg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699792" y="1563638"/>
              <a:ext cx="0" cy="864096"/>
            </a:xfrm>
            <a:prstGeom prst="line">
              <a:avLst/>
            </a:prstGeom>
            <a:ln w="12700">
              <a:solidFill>
                <a:schemeClr val="accent4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Ovál 9"/>
            <p:cNvSpPr/>
            <p:nvPr/>
          </p:nvSpPr>
          <p:spPr>
            <a:xfrm>
              <a:off x="555810" y="1799034"/>
              <a:ext cx="393303" cy="393303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3586375" y="1820127"/>
              <a:ext cx="360040" cy="360040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543339" y="122566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</a:t>
              </a:r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703313" y="1591128"/>
              <a:ext cx="34657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r</a:t>
              </a:r>
              <a:r>
                <a:rPr lang="cs-CZ" baseline="-25000" dirty="0" smtClean="0"/>
                <a:t>1</a:t>
              </a:r>
              <a:endParaRPr lang="cs-CZ" baseline="-250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969799" y="1587544"/>
              <a:ext cx="34657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r</a:t>
              </a:r>
              <a:r>
                <a:rPr lang="cs-CZ" baseline="-25000" dirty="0" smtClean="0"/>
                <a:t>2</a:t>
              </a:r>
              <a:endParaRPr lang="cs-CZ" baseline="-25000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606627" y="2192337"/>
              <a:ext cx="4619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</a:t>
              </a:r>
              <a:r>
                <a:rPr lang="cs-CZ" baseline="-25000" dirty="0" smtClean="0"/>
                <a:t>2</a:t>
              </a:r>
              <a:endParaRPr lang="cs-CZ" baseline="-250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84797" y="2180167"/>
              <a:ext cx="4619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</a:t>
              </a:r>
              <a:r>
                <a:rPr lang="cs-CZ" baseline="-25000" dirty="0" smtClean="0"/>
                <a:t>1</a:t>
              </a:r>
              <a:endParaRPr lang="cs-CZ" baseline="-25000" dirty="0"/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395536" y="3323549"/>
            <a:ext cx="44644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J = m</a:t>
            </a:r>
            <a:r>
              <a:rPr lang="cs-CZ" sz="2400" i="1" baseline="-25000" dirty="0" smtClean="0"/>
              <a:t>1</a:t>
            </a:r>
            <a:r>
              <a:rPr lang="cs-CZ" sz="2400" i="1" dirty="0" smtClean="0"/>
              <a:t> r</a:t>
            </a:r>
            <a:r>
              <a:rPr lang="cs-CZ" sz="2400" i="1" baseline="-25000" dirty="0" smtClean="0"/>
              <a:t>1</a:t>
            </a:r>
            <a:r>
              <a:rPr lang="en-US" sz="2400" i="1" baseline="30000" dirty="0"/>
              <a:t>2</a:t>
            </a:r>
            <a:r>
              <a:rPr lang="cs-CZ" sz="2400" i="1" dirty="0" smtClean="0"/>
              <a:t> </a:t>
            </a:r>
            <a:r>
              <a:rPr lang="en-US" sz="2400" i="1" dirty="0" smtClean="0"/>
              <a:t>+ </a:t>
            </a:r>
            <a:r>
              <a:rPr lang="cs-CZ" sz="2400" i="1" dirty="0" smtClean="0"/>
              <a:t>m</a:t>
            </a:r>
            <a:r>
              <a:rPr lang="en-US" sz="2400" i="1" baseline="-25000" dirty="0"/>
              <a:t>2</a:t>
            </a:r>
            <a:r>
              <a:rPr lang="cs-CZ" sz="2400" i="1" dirty="0" smtClean="0"/>
              <a:t> r</a:t>
            </a:r>
            <a:r>
              <a:rPr lang="en-US" sz="2400" i="1" baseline="-25000" dirty="0" smtClean="0"/>
              <a:t>2</a:t>
            </a:r>
            <a:r>
              <a:rPr lang="en-US" sz="2400" i="1" baseline="30000" dirty="0" smtClean="0"/>
              <a:t>2</a:t>
            </a:r>
            <a:r>
              <a:rPr lang="cs-CZ" sz="2400" i="1" dirty="0" smtClean="0"/>
              <a:t> </a:t>
            </a:r>
            <a:r>
              <a:rPr lang="en-US" sz="2400" i="1" dirty="0" smtClean="0"/>
              <a:t>+ … + </a:t>
            </a:r>
            <a:r>
              <a:rPr lang="cs-CZ" sz="2400" i="1" dirty="0" smtClean="0"/>
              <a:t>m</a:t>
            </a:r>
            <a:r>
              <a:rPr lang="en-US" sz="2400" i="1" baseline="-25000" dirty="0" smtClean="0"/>
              <a:t>n</a:t>
            </a:r>
            <a:r>
              <a:rPr lang="cs-CZ" sz="2400" i="1" dirty="0" smtClean="0"/>
              <a:t> r</a:t>
            </a:r>
            <a:r>
              <a:rPr lang="en-US" sz="2400" i="1" baseline="-25000" dirty="0" smtClean="0"/>
              <a:t>n</a:t>
            </a:r>
            <a:r>
              <a:rPr lang="en-US" sz="2400" i="1" baseline="30000" dirty="0" smtClean="0"/>
              <a:t>2</a:t>
            </a:r>
          </a:p>
          <a:p>
            <a:endParaRPr lang="en-US" sz="2400" baseline="30000" dirty="0"/>
          </a:p>
          <a:p>
            <a:r>
              <a:rPr lang="en-US" sz="2400" dirty="0" err="1" smtClean="0"/>
              <a:t>Jednotka</a:t>
            </a:r>
            <a:r>
              <a:rPr lang="en-US" sz="2400" dirty="0" smtClean="0"/>
              <a:t> </a:t>
            </a:r>
            <a:r>
              <a:rPr lang="cs-CZ" sz="2400" dirty="0" smtClean="0"/>
              <a:t>kg.m</a:t>
            </a:r>
            <a:r>
              <a:rPr lang="cs-CZ" sz="2400" baseline="30000" dirty="0" smtClean="0"/>
              <a:t>2</a:t>
            </a:r>
            <a:endParaRPr lang="cs-CZ" sz="2400" baseline="30000" dirty="0"/>
          </a:p>
          <a:p>
            <a:endParaRPr lang="cs-CZ" sz="2400" dirty="0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2719" y="89525"/>
            <a:ext cx="2335677" cy="3274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77887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Kinetická energie otáčejícího se tělesa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91630"/>
            <a:ext cx="2264044" cy="2520280"/>
          </a:xfr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211961" y="1491630"/>
                <a:ext cx="4248472" cy="2185085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  <a:ln w="28575"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Kinetická energie tuhého tělesa, které se otáčí okolo pevné osy, je dána vztahem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𝑘</m:t>
                          </m:r>
                        </m:sub>
                      </m:sSub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box>
                        <m:boxPr>
                          <m:ctrlPr>
                            <a:rPr lang="cs-CZ" sz="2400" b="0" i="1" smtClean="0">
                              <a:latin typeface="Cambria Math" panose="02040503050406030204" pitchFamily="18" charset="0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cs-CZ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</m:e>
                      </m:box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𝐽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kde </a:t>
                </a:r>
                <a:r>
                  <a:rPr lang="cs-CZ" i="1" dirty="0" smtClean="0"/>
                  <a:t>J</a:t>
                </a:r>
                <a:r>
                  <a:rPr lang="cs-CZ" dirty="0" smtClean="0"/>
                  <a:t> je moment setrvačnosti vzhledem k pevné ose otáčení.</a:t>
                </a:r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1" y="1491630"/>
                <a:ext cx="4248472" cy="2185085"/>
              </a:xfrm>
              <a:prstGeom prst="rect">
                <a:avLst/>
              </a:prstGeom>
              <a:blipFill rotWithShape="0">
                <a:blip r:embed="rId3"/>
                <a:stretch>
                  <a:fillRect l="-997" t="-1102" r="-712" b="-2755"/>
                </a:stretch>
              </a:blipFill>
              <a:ln w="28575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4563837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91630"/>
            <a:ext cx="2794796" cy="2520280"/>
          </a:xfrm>
        </p:spPr>
      </p:pic>
      <p:sp>
        <p:nvSpPr>
          <p:cNvPr id="4" name="Nadpis 1"/>
          <p:cNvSpPr txBox="1">
            <a:spLocks/>
          </p:cNvSpPr>
          <p:nvPr/>
        </p:nvSpPr>
        <p:spPr bwMode="auto">
          <a:xfrm>
            <a:off x="722313" y="123478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 fontScale="90000"/>
          </a:bodyPr>
          <a:lstStyle>
            <a:lvl1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tx2"/>
                </a:solidFill>
                <a:latin typeface="Arial" charset="0"/>
              </a:defRPr>
            </a:lvl2pPr>
            <a:lvl3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tx2"/>
                </a:solidFill>
                <a:latin typeface="Arial" charset="0"/>
              </a:defRPr>
            </a:lvl3pPr>
            <a:lvl4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tx2"/>
                </a:solidFill>
                <a:latin typeface="Arial" charset="0"/>
              </a:defRPr>
            </a:lvl4pPr>
            <a:lvl5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tx2"/>
                </a:solidFill>
                <a:latin typeface="Arial" charset="0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kern="0" smtClean="0"/>
              <a:t>Kinetická energie otáčejícího se tělesa</a:t>
            </a:r>
            <a:endParaRPr lang="cs-CZ" kern="0" dirty="0"/>
          </a:p>
        </p:txBody>
      </p:sp>
      <p:grpSp>
        <p:nvGrpSpPr>
          <p:cNvPr id="16" name="Skupina 15"/>
          <p:cNvGrpSpPr/>
          <p:nvPr/>
        </p:nvGrpSpPr>
        <p:grpSpPr>
          <a:xfrm rot="7536574">
            <a:off x="2309936" y="3176178"/>
            <a:ext cx="1210620" cy="1080120"/>
            <a:chOff x="4139952" y="2859782"/>
            <a:chExt cx="1296144" cy="1224136"/>
          </a:xfrm>
        </p:grpSpPr>
        <p:sp>
          <p:nvSpPr>
            <p:cNvPr id="7" name="Oblouk 6"/>
            <p:cNvSpPr/>
            <p:nvPr/>
          </p:nvSpPr>
          <p:spPr>
            <a:xfrm>
              <a:off x="4139952" y="2859782"/>
              <a:ext cx="1224136" cy="1224136"/>
            </a:xfrm>
            <a:prstGeom prst="arc">
              <a:avLst/>
            </a:prstGeom>
            <a:ln w="38100">
              <a:solidFill>
                <a:srgbClr val="FF99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5" name="Skupina 14"/>
            <p:cNvGrpSpPr/>
            <p:nvPr/>
          </p:nvGrpSpPr>
          <p:grpSpPr>
            <a:xfrm>
              <a:off x="5220072" y="3363838"/>
              <a:ext cx="216024" cy="108012"/>
              <a:chOff x="5220072" y="3363838"/>
              <a:chExt cx="216024" cy="108012"/>
            </a:xfrm>
          </p:grpSpPr>
          <p:cxnSp>
            <p:nvCxnSpPr>
              <p:cNvPr id="9" name="Přímá spojnice 8"/>
              <p:cNvCxnSpPr>
                <a:stCxn id="7" idx="2"/>
              </p:cNvCxnSpPr>
              <p:nvPr/>
            </p:nvCxnSpPr>
            <p:spPr>
              <a:xfrm flipH="1" flipV="1">
                <a:off x="5220072" y="3363838"/>
                <a:ext cx="144016" cy="108012"/>
              </a:xfrm>
              <a:prstGeom prst="line">
                <a:avLst/>
              </a:prstGeom>
              <a:ln w="38100">
                <a:solidFill>
                  <a:srgbClr val="FF99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 flipV="1">
                <a:off x="5364088" y="3363838"/>
                <a:ext cx="72008" cy="108012"/>
              </a:xfrm>
              <a:prstGeom prst="line">
                <a:avLst/>
              </a:prstGeom>
              <a:ln w="38100">
                <a:solidFill>
                  <a:srgbClr val="FF99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18" name="Přímá spojnice se šipkou 17"/>
          <p:cNvCxnSpPr/>
          <p:nvPr/>
        </p:nvCxnSpPr>
        <p:spPr>
          <a:xfrm>
            <a:off x="2934826" y="3507854"/>
            <a:ext cx="845086" cy="0"/>
          </a:xfrm>
          <a:prstGeom prst="straightConnector1">
            <a:avLst/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623459" y="313852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57765" y="4208763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ω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211960" y="1635646"/>
                <a:ext cx="4248472" cy="1890069"/>
              </a:xfrm>
              <a:prstGeom prst="rect">
                <a:avLst/>
              </a:prstGeom>
              <a:noFill/>
              <a:ln w="28575"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Pokud těleso koná současně posuvný a rotační pohyb okolo osy procházející těžištěm, je kinetická energie součtem energie posuvného a otáčivého pohybu.</a:t>
                </a:r>
              </a:p>
              <a:p>
                <a:endParaRPr lang="cs-CZ" dirty="0"/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cs-CZ" sz="2400" i="1">
                            <a:latin typeface="Cambria Math" panose="02040503050406030204" pitchFamily="18" charset="0"/>
                          </a:rPr>
                          <m:t>𝑘</m:t>
                        </m:r>
                      </m:sub>
                    </m:sSub>
                    <m:r>
                      <a:rPr lang="cs-CZ" sz="2400" i="1">
                        <a:latin typeface="Cambria Math" panose="02040503050406030204" pitchFamily="18" charset="0"/>
                      </a:rPr>
                      <m:t>=</m:t>
                    </m:r>
                    <m:box>
                      <m:boxPr>
                        <m:ctrlPr>
                          <a:rPr lang="cs-CZ" sz="2400" i="1">
                            <a:latin typeface="Cambria Math" panose="02040503050406030204" pitchFamily="18" charset="0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box>
                    <m:r>
                      <a:rPr lang="en-US" sz="2400" b="0" i="1" smtClean="0">
                        <a:latin typeface="Cambria Math" panose="02040503050406030204" pitchFamily="18" charset="0"/>
                      </a:rPr>
                      <m:t>𝑚</m:t>
                    </m:r>
                    <m:sSup>
                      <m:sSupPr>
                        <m:ctrlPr>
                          <a:rPr lang="cs-CZ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𝑣</m:t>
                        </m:r>
                      </m:e>
                      <m:sup>
                        <m:r>
                          <a:rPr lang="cs-CZ" sz="24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US" sz="2400" dirty="0" smtClean="0"/>
                  <a:t> +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>
                            <a:latin typeface="Cambria Math" panose="02040503050406030204" pitchFamily="18" charset="0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box>
                    <m:r>
                      <a:rPr lang="cs-CZ" sz="2400" i="1">
                        <a:latin typeface="Cambria Math" panose="02040503050406030204" pitchFamily="18" charset="0"/>
                      </a:rPr>
                      <m:t>𝐽</m:t>
                    </m:r>
                    <m:sSup>
                      <m:sSupPr>
                        <m:ctrlPr>
                          <a:rPr lang="cs-CZ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p>
                        <m:r>
                          <a:rPr lang="cs-CZ" sz="24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1635646"/>
                <a:ext cx="4248472" cy="1890069"/>
              </a:xfrm>
              <a:prstGeom prst="rect">
                <a:avLst/>
              </a:prstGeom>
              <a:blipFill rotWithShape="0">
                <a:blip r:embed="rId3"/>
                <a:stretch>
                  <a:fillRect l="-997" t="-952" r="-1282" b="-3492"/>
                </a:stretch>
              </a:blipFill>
              <a:ln w="28575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0981628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</a:t>
            </a:r>
            <a:r>
              <a:rPr lang="en-US" dirty="0" err="1" smtClean="0"/>
              <a:t>kol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Nalezněte tři situace, kde se uplatňuje moment setrvačnosti rotačního pohybu.</a:t>
            </a:r>
          </a:p>
          <a:p>
            <a:pPr marL="0" indent="0">
              <a:buNone/>
            </a:pPr>
            <a:r>
              <a:rPr lang="cs-CZ" dirty="0" smtClean="0"/>
              <a:t>Řešení odevzdejte pomocí online prostředí </a:t>
            </a:r>
            <a:br>
              <a:rPr lang="cs-CZ" dirty="0" smtClean="0"/>
            </a:br>
            <a:r>
              <a:rPr lang="cs-CZ" dirty="0" smtClean="0"/>
              <a:t>i-třída.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2244888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1368152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 obrázků:</a:t>
            </a:r>
          </a:p>
          <a:p>
            <a:pPr marL="0" indent="0">
              <a:buNone/>
            </a:pPr>
            <a:r>
              <a:rPr lang="cs-CZ" sz="2000" dirty="0" smtClean="0"/>
              <a:t>Galerie klipartů MS Office.</a:t>
            </a:r>
          </a:p>
          <a:p>
            <a:pPr marL="0" indent="0">
              <a:buNone/>
            </a:pPr>
            <a:r>
              <a:rPr lang="cs-CZ" sz="2000" dirty="0" smtClean="0"/>
              <a:t>Vlastní tvorba autora.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7718992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5685</TotalTime>
  <Words>169</Words>
  <Application>Microsoft Office PowerPoint</Application>
  <PresentationFormat>Předvádění na obrazovce (16:9)</PresentationFormat>
  <Paragraphs>48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Calibri</vt:lpstr>
      <vt:lpstr>Cambria Math</vt:lpstr>
      <vt:lpstr>Times New Roman</vt:lpstr>
      <vt:lpstr>Wingdings</vt:lpstr>
      <vt:lpstr>Kapsle</vt:lpstr>
      <vt:lpstr>Prezentace aplikace PowerPoint</vt:lpstr>
      <vt:lpstr>Anotace</vt:lpstr>
      <vt:lpstr>Moment setrvačnosti</vt:lpstr>
      <vt:lpstr>Moment setrvačnosti - J</vt:lpstr>
      <vt:lpstr>Kinetická energie otáčejícího se tělesa</vt:lpstr>
      <vt:lpstr>Prezentace aplikace PowerPoint</vt:lpstr>
      <vt:lpstr>Úkol: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VLNĚNÍ V IZOTROPNÍM PROSTŘEDÍ</dc:title>
  <dc:creator>Martin Jiřiště</dc:creator>
  <cp:lastModifiedBy>Martin Jiřiště</cp:lastModifiedBy>
  <cp:revision>194</cp:revision>
  <dcterms:created xsi:type="dcterms:W3CDTF">2007-01-18T21:09:35Z</dcterms:created>
  <dcterms:modified xsi:type="dcterms:W3CDTF">2013-11-10T18:05:18Z</dcterms:modified>
</cp:coreProperties>
</file>