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4"/>
  </p:notesMasterIdLst>
  <p:sldIdLst>
    <p:sldId id="265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3" r:id="rId12"/>
    <p:sldId id="266" r:id="rId13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3300"/>
    <a:srgbClr val="FFFF66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610" y="72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scht.cz/uchi/e_tabulky/dynviskap.html" TargetMode="External"/><Relationship Id="rId2" Type="http://schemas.openxmlformats.org/officeDocument/2006/relationships/hyperlink" Target="http://www.converter.cz/tabulky/index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hyperlink" Target="http://www.walter-fendt.de/ph14cz/hydrostpr_cz.htm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nimfyzika.wz.cz/aneroid.html" TargetMode="External"/><Relationship Id="rId5" Type="http://schemas.openxmlformats.org/officeDocument/2006/relationships/hyperlink" Target="http://youtu.be/VOHbSWViEyQ" TargetMode="Externa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6730118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VY_32_INOVACE_10C_06_Vlastnosti_kapalin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Mechanika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a termika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4.5.2013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88886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fyziky </a:t>
            </a:r>
            <a:r>
              <a:rPr lang="cs-CZ" sz="2400" dirty="0" smtClean="0"/>
              <a:t>a slouží </a:t>
            </a:r>
            <a:br>
              <a:rPr lang="cs-CZ" sz="2400" dirty="0" smtClean="0"/>
            </a:br>
            <a:r>
              <a:rPr lang="cs-CZ" sz="2400" dirty="0" smtClean="0"/>
              <a:t>k vysvětlení pojmu </a:t>
            </a:r>
            <a:r>
              <a:rPr lang="cs-CZ" sz="2400" dirty="0" smtClean="0"/>
              <a:t>Vlastnosti kapalin a plynů.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Je určen pro 1. ročník čtyřletého studia a 2.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</a:t>
            </a:r>
            <a:r>
              <a:rPr lang="cs-CZ" sz="2400" dirty="0" smtClean="0"/>
              <a:t>. Součástí jsou online interaktivní modely.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Závěrečná část obsahuje úlohu </a:t>
            </a:r>
            <a:r>
              <a:rPr lang="cs-CZ" sz="2400" dirty="0" smtClean="0"/>
              <a:t>k řešení pomocí multimediální tabule.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48470318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Vlastnosti kapalin a plynů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351851" y="3939902"/>
            <a:ext cx="15041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Tekutiny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kapalin a plynů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Kapaliny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1876698"/>
          </a:xfrm>
        </p:spPr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emají stálý tvar</a:t>
            </a:r>
          </a:p>
          <a:p>
            <a:r>
              <a:rPr lang="cs-CZ" dirty="0" smtClean="0"/>
              <a:t>Stálý objem</a:t>
            </a:r>
          </a:p>
          <a:p>
            <a:r>
              <a:rPr lang="cs-CZ" dirty="0" smtClean="0"/>
              <a:t>Volná vodorovná hladina</a:t>
            </a:r>
          </a:p>
          <a:p>
            <a:r>
              <a:rPr lang="cs-CZ" dirty="0" smtClean="0"/>
              <a:t>Nepatrná stlačitelnost</a:t>
            </a:r>
          </a:p>
          <a:p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Plyny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1948706"/>
          </a:xfrm>
        </p:spPr>
        <p:txBody>
          <a:bodyPr/>
          <a:lstStyle/>
          <a:p>
            <a:r>
              <a:rPr lang="cs-CZ" dirty="0"/>
              <a:t>Nemají stálý tvar</a:t>
            </a:r>
          </a:p>
          <a:p>
            <a:r>
              <a:rPr lang="cs-CZ" dirty="0" smtClean="0"/>
              <a:t>Nestálý objem</a:t>
            </a:r>
          </a:p>
          <a:p>
            <a:r>
              <a:rPr lang="cs-CZ" dirty="0" smtClean="0"/>
              <a:t>Nevytváří hladinu</a:t>
            </a:r>
          </a:p>
          <a:p>
            <a:r>
              <a:rPr lang="cs-CZ" dirty="0" smtClean="0"/>
              <a:t>Snadno stlačitelné</a:t>
            </a:r>
            <a:endParaRPr lang="cs-CZ" dirty="0"/>
          </a:p>
        </p:txBody>
      </p:sp>
      <p:sp>
        <p:nvSpPr>
          <p:cNvPr id="13" name="Pravá složená závorka 12"/>
          <p:cNvSpPr/>
          <p:nvPr/>
        </p:nvSpPr>
        <p:spPr>
          <a:xfrm rot="5400000">
            <a:off x="3851920" y="-92546"/>
            <a:ext cx="504056" cy="7272808"/>
          </a:xfrm>
          <a:prstGeom prst="rightBrac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827584" y="1635646"/>
            <a:ext cx="2448272" cy="432048"/>
          </a:xfrm>
          <a:prstGeom prst="roundRect">
            <a:avLst/>
          </a:prstGeom>
          <a:noFill/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5004048" y="1635646"/>
            <a:ext cx="2448272" cy="432048"/>
          </a:xfrm>
          <a:prstGeom prst="roundRect">
            <a:avLst/>
          </a:prstGeom>
          <a:noFill/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7406453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build="p"/>
      <p:bldP spid="10" grpId="0" build="p"/>
      <p:bldP spid="11" grpId="0" build="p"/>
      <p:bldP spid="12" grpId="0" build="p"/>
      <p:bldP spid="13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83568" y="411510"/>
            <a:ext cx="7693025" cy="24482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Různé </a:t>
            </a:r>
            <a:r>
              <a:rPr lang="cs-CZ" b="1" dirty="0" smtClean="0">
                <a:solidFill>
                  <a:srgbClr val="FF0000"/>
                </a:solidFill>
              </a:rPr>
              <a:t>vnitřní tření </a:t>
            </a:r>
            <a:r>
              <a:rPr lang="cs-CZ" dirty="0" smtClean="0"/>
              <a:t>= různá </a:t>
            </a:r>
            <a:r>
              <a:rPr lang="cs-CZ" b="1" dirty="0" smtClean="0">
                <a:solidFill>
                  <a:srgbClr val="FF0000"/>
                </a:solidFill>
              </a:rPr>
              <a:t>tekutost</a:t>
            </a:r>
          </a:p>
          <a:p>
            <a:pPr marL="0" indent="0">
              <a:buNone/>
            </a:pPr>
            <a:r>
              <a:rPr lang="cs-CZ" dirty="0" smtClean="0"/>
              <a:t>Vnitřní tření </a:t>
            </a:r>
            <a:r>
              <a:rPr lang="cs-CZ" b="1" dirty="0" smtClean="0">
                <a:solidFill>
                  <a:srgbClr val="FF0000"/>
                </a:solidFill>
              </a:rPr>
              <a:t>charakterizuje viskozita</a:t>
            </a:r>
          </a:p>
          <a:p>
            <a:r>
              <a:rPr lang="cs-CZ" dirty="0" smtClean="0">
                <a:hlinkClick r:id="rId2"/>
              </a:rPr>
              <a:t>Online tabulka viskozity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Online výpočet viskozity kapalin podle teploty</a:t>
            </a:r>
            <a:endParaRPr lang="cs-CZ" dirty="0"/>
          </a:p>
        </p:txBody>
      </p:sp>
      <p:pic>
        <p:nvPicPr>
          <p:cNvPr id="89090" name="Picture 2" descr="C:\Users\jiriste.GYMCV\AppData\Local\Microsoft\Windows\Temporary Internet Files\Content.IE5\ECUW3FU9\MP9004447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4" y="2554975"/>
            <a:ext cx="3378422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094" name="Picture 6" descr="C:\Users\jiriste.GYMCV\AppData\Local\Microsoft\Windows\Temporary Internet Files\Content.IE5\ECUW3FU9\MP900387852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43" t="9749" r="7299" b="4773"/>
          <a:stretch/>
        </p:blipFill>
        <p:spPr bwMode="auto">
          <a:xfrm>
            <a:off x="7182322" y="2554975"/>
            <a:ext cx="1854174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096" name="Picture 8" descr="C:\Users\jiriste.GYMCV\AppData\Local\Microsoft\Windows\Temporary Internet Files\Content.IE5\ECUW3FU9\MP900302880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680" y="2554975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744238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Modely tekutin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Ideální kapalina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Dokonale tekutá</a:t>
            </a:r>
          </a:p>
          <a:p>
            <a:r>
              <a:rPr lang="cs-CZ" dirty="0" smtClean="0"/>
              <a:t>Bez vnitřního tření</a:t>
            </a:r>
          </a:p>
          <a:p>
            <a:r>
              <a:rPr lang="cs-CZ" dirty="0" smtClean="0"/>
              <a:t>Absolutně nestlačitelná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Ideální plyn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Dokonale tekutý</a:t>
            </a:r>
          </a:p>
          <a:p>
            <a:r>
              <a:rPr lang="cs-CZ" dirty="0" smtClean="0"/>
              <a:t>Bez vnitřního tření</a:t>
            </a:r>
          </a:p>
          <a:p>
            <a:r>
              <a:rPr lang="cs-CZ" dirty="0" smtClean="0"/>
              <a:t>Dokonale stlačitelný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72032" y="3939902"/>
            <a:ext cx="4863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Spojité prostředí - kontinuum</a:t>
            </a:r>
          </a:p>
        </p:txBody>
      </p:sp>
      <p:sp>
        <p:nvSpPr>
          <p:cNvPr id="8" name="Pravá složená závorka 7"/>
          <p:cNvSpPr/>
          <p:nvPr/>
        </p:nvSpPr>
        <p:spPr>
          <a:xfrm rot="5400000">
            <a:off x="3851920" y="-92546"/>
            <a:ext cx="504056" cy="7272808"/>
          </a:xfrm>
          <a:prstGeom prst="rightBrac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410941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141" name="Picture 5" descr="C:\Users\jiriste.GYMCV\AppData\Local\Microsoft\Windows\Temporary Internet Files\Content.IE5\JH2B4OPE\MP9004485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20127"/>
            <a:ext cx="2012402" cy="1983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143" name="Picture 7" descr="C:\Users\jiriste.GYMCV\AppData\Local\Microsoft\Windows\Temporary Internet Files\Content.IE5\ECUW3FU9\MP9004054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9040" y="3065968"/>
            <a:ext cx="2897966" cy="206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720080"/>
          </a:xfrm>
        </p:spPr>
        <p:txBody>
          <a:bodyPr/>
          <a:lstStyle/>
          <a:p>
            <a:r>
              <a:rPr lang="cs-CZ" dirty="0" smtClean="0"/>
              <a:t>Tlak v kapalinách a plynech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5" y="1059582"/>
            <a:ext cx="8063682" cy="374441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TLAK</a:t>
            </a:r>
            <a:r>
              <a:rPr lang="cs-CZ" dirty="0" smtClean="0"/>
              <a:t> charakterizuje klidový stav tekutiny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F</a:t>
            </a:r>
            <a:r>
              <a:rPr lang="cs-CZ" dirty="0" smtClean="0"/>
              <a:t> – velikost tlakové síly</a:t>
            </a:r>
            <a:br>
              <a:rPr lang="cs-CZ" dirty="0" smtClean="0"/>
            </a:br>
            <a:r>
              <a:rPr lang="cs-CZ" i="1" dirty="0" smtClean="0"/>
              <a:t>S</a:t>
            </a:r>
            <a:r>
              <a:rPr lang="cs-CZ" dirty="0" smtClean="0"/>
              <a:t> – plocha</a:t>
            </a:r>
          </a:p>
          <a:p>
            <a:pPr marL="0" indent="0">
              <a:buNone/>
            </a:pPr>
            <a:r>
              <a:rPr lang="cs-CZ" dirty="0" smtClean="0"/>
              <a:t>Jednotka – </a:t>
            </a:r>
            <a:r>
              <a:rPr lang="cs-CZ" i="1" dirty="0" smtClean="0"/>
              <a:t>pascal</a:t>
            </a:r>
            <a:r>
              <a:rPr lang="cs-CZ" dirty="0" smtClean="0"/>
              <a:t> – Pa</a:t>
            </a:r>
          </a:p>
          <a:p>
            <a:pPr marL="0" indent="0">
              <a:buNone/>
            </a:pPr>
            <a:r>
              <a:rPr lang="cs-CZ" dirty="0" smtClean="0"/>
              <a:t>1 Pa = 1 N . m-2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2987824" y="1563638"/>
                <a:ext cx="2160240" cy="108012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400" i="1" dirty="0" smtClean="0">
                  <a:latin typeface="Cambria Math"/>
                </a:endParaRPr>
              </a:p>
              <a:p>
                <a:pPr algn="ctr"/>
                <a14:m>
                  <m:oMath xmlns:m="http://schemas.openxmlformats.org/officeDocument/2006/math">
                    <m:r>
                      <a:rPr lang="cs-CZ" sz="3600" i="1" smtClean="0">
                        <a:solidFill>
                          <a:srgbClr val="002060"/>
                        </a:solidFill>
                        <a:latin typeface="Cambria Math"/>
                      </a:rPr>
                      <m:t>𝑝</m:t>
                    </m:r>
                    <m:r>
                      <a:rPr lang="cs-CZ" sz="3600" i="1" smtClean="0">
                        <a:solidFill>
                          <a:srgbClr val="00206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i="1">
                            <a:solidFill>
                              <a:srgbClr val="00206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3600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𝐹</m:t>
                        </m:r>
                      </m:num>
                      <m:den>
                        <m:r>
                          <a:rPr lang="cs-CZ" sz="3600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𝑆</m:t>
                        </m:r>
                      </m:den>
                    </m:f>
                  </m:oMath>
                </a14:m>
                <a:r>
                  <a:rPr lang="cs-CZ" sz="3600" dirty="0">
                    <a:solidFill>
                      <a:srgbClr val="002060"/>
                    </a:solidFill>
                  </a:rPr>
                  <a:t> </a:t>
                </a:r>
              </a:p>
              <a:p>
                <a:pPr algn="ctr"/>
                <a:endParaRPr lang="cs-CZ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7824" y="1563638"/>
                <a:ext cx="2160240" cy="10801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1140" name="Picture 4" descr="C:\Users\jiriste.GYMCV\AppData\Local\Microsoft\Windows\Temporary Internet Files\Content.IE5\7THIP9QA\MP90032111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255898"/>
            <a:ext cx="2051720" cy="2876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321569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1470"/>
            <a:ext cx="7924800" cy="857250"/>
          </a:xfrm>
        </p:spPr>
        <p:txBody>
          <a:bodyPr/>
          <a:lstStyle/>
          <a:p>
            <a:r>
              <a:rPr lang="cs-CZ" dirty="0" smtClean="0"/>
              <a:t>Měření tlaku - manometr</a:t>
            </a:r>
            <a:endParaRPr lang="cs-CZ" dirty="0"/>
          </a:p>
        </p:txBody>
      </p:sp>
      <p:pic>
        <p:nvPicPr>
          <p:cNvPr id="92163" name="Picture 3" descr="C:\Users\jiriste.GYMCV\AppData\Local\Microsoft\Windows\Temporary Internet Files\Content.IE5\ECUW3FU9\MP900390516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87" r="6342"/>
          <a:stretch/>
        </p:blipFill>
        <p:spPr bwMode="auto">
          <a:xfrm>
            <a:off x="6486805" y="371880"/>
            <a:ext cx="2520000" cy="178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64" name="Picture 4" descr="C:\Users\jiriste.GYMCV\AppData\Local\Microsoft\Windows\Temporary Internet Files\Content.IE5\JH2B4OPE\MP90038707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30305"/>
            <a:ext cx="1797600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68830" y="811405"/>
            <a:ext cx="3703170" cy="1112273"/>
          </a:xfrm>
        </p:spPr>
        <p:txBody>
          <a:bodyPr/>
          <a:lstStyle/>
          <a:p>
            <a:r>
              <a:rPr lang="cs-CZ" dirty="0" smtClean="0"/>
              <a:t>otevřený manometr</a:t>
            </a:r>
          </a:p>
          <a:p>
            <a:r>
              <a:rPr lang="cs-CZ" dirty="0" smtClean="0"/>
              <a:t>uzavřený manometr</a:t>
            </a:r>
            <a:endParaRPr lang="cs-CZ" dirty="0"/>
          </a:p>
        </p:txBody>
      </p:sp>
      <p:pic>
        <p:nvPicPr>
          <p:cNvPr id="10" name="Picture 2" descr="C:\Users\jiriste.GYMCV\AppData\Local\Microsoft\Windows\Temporary Internet Files\Content.IE5\7THIP9QA\MP9004230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6216" y="2427734"/>
            <a:ext cx="2520000" cy="25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2427734"/>
            <a:ext cx="3313728" cy="203132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Online modely </a:t>
            </a:r>
          </a:p>
          <a:p>
            <a:r>
              <a:rPr lang="cs-CZ" dirty="0">
                <a:hlinkClick r:id="rId5"/>
              </a:rPr>
              <a:t/>
            </a:r>
            <a:br>
              <a:rPr lang="cs-CZ" dirty="0">
                <a:hlinkClick r:id="rId5"/>
              </a:rPr>
            </a:br>
            <a:r>
              <a:rPr lang="cs-CZ" dirty="0" smtClean="0">
                <a:hlinkClick r:id="rId5"/>
              </a:rPr>
              <a:t>ukázka činnosti manometru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>
                <a:hlinkClick r:id="rId6"/>
              </a:rPr>
              <a:t>schematický princip aneroidu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>
                <a:hlinkClick r:id="rId7"/>
              </a:rPr>
              <a:t>princip otevřeného manometru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3056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Martin\AppData\Local\Microsoft\Windows\Temporary Internet Files\Content.IE5\6B2OGYDQ\MP9004221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Seřaďte tekutiny podle tekutosti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4643815"/>
            <a:ext cx="7596336" cy="499685"/>
          </a:xfrm>
          <a:noFill/>
          <a:ln w="28575">
            <a:noFill/>
          </a:ln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Doplňte čísla od 1-6, 1 – nejlepší tekutost, 6 – nejhorší tekutost</a:t>
            </a:r>
            <a:endParaRPr lang="cs-CZ" sz="2000" dirty="0"/>
          </a:p>
        </p:txBody>
      </p:sp>
      <p:sp>
        <p:nvSpPr>
          <p:cNvPr id="13" name="Zástupný symbol pro text 2"/>
          <p:cNvSpPr>
            <a:spLocks noGrp="1"/>
          </p:cNvSpPr>
          <p:nvPr>
            <p:ph type="body" idx="1"/>
          </p:nvPr>
        </p:nvSpPr>
        <p:spPr>
          <a:xfrm>
            <a:off x="827584" y="1203598"/>
            <a:ext cx="3682752" cy="479822"/>
          </a:xfrm>
        </p:spPr>
        <p:txBody>
          <a:bodyPr/>
          <a:lstStyle/>
          <a:p>
            <a:r>
              <a:rPr lang="cs-CZ" dirty="0" smtClean="0"/>
              <a:t>Tekutiny</a:t>
            </a:r>
            <a:endParaRPr lang="cs-CZ" dirty="0"/>
          </a:p>
        </p:txBody>
      </p:sp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7584" y="1683419"/>
            <a:ext cx="3682752" cy="296346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Med</a:t>
            </a:r>
          </a:p>
          <a:p>
            <a:pPr marL="0" indent="0">
              <a:buNone/>
            </a:pPr>
            <a:r>
              <a:rPr lang="cs-CZ" dirty="0" smtClean="0"/>
              <a:t>Mléko</a:t>
            </a:r>
          </a:p>
          <a:p>
            <a:pPr marL="0" indent="0">
              <a:buNone/>
            </a:pPr>
            <a:r>
              <a:rPr lang="cs-CZ" dirty="0" smtClean="0"/>
              <a:t>Voda</a:t>
            </a:r>
          </a:p>
          <a:p>
            <a:pPr marL="0" indent="0">
              <a:buNone/>
            </a:pPr>
            <a:r>
              <a:rPr lang="cs-CZ" dirty="0" smtClean="0"/>
              <a:t>Pivo</a:t>
            </a:r>
          </a:p>
          <a:p>
            <a:pPr marL="0" indent="0">
              <a:buNone/>
            </a:pPr>
            <a:r>
              <a:rPr lang="cs-CZ" dirty="0" smtClean="0"/>
              <a:t>Převodový olej SAE 20W</a:t>
            </a:r>
          </a:p>
          <a:p>
            <a:pPr marL="0" indent="0">
              <a:buNone/>
            </a:pPr>
            <a:r>
              <a:rPr lang="cs-CZ" dirty="0" smtClean="0"/>
              <a:t>Rtuť</a:t>
            </a:r>
            <a:r>
              <a:rPr lang="cs-CZ" dirty="0"/>
              <a:t> 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77888" y="1759917"/>
            <a:ext cx="36004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77888" y="2206367"/>
            <a:ext cx="36004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77888" y="2652817"/>
            <a:ext cx="36004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7888" y="3099267"/>
            <a:ext cx="36004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77888" y="3545717"/>
            <a:ext cx="36004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77888" y="3992165"/>
            <a:ext cx="36004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Nápověda 21">
            <a:hlinkClick r:id="rId3" action="ppaction://hlinksldjump" highlightClick="1"/>
          </p:cNvPr>
          <p:cNvSpPr/>
          <p:nvPr/>
        </p:nvSpPr>
        <p:spPr>
          <a:xfrm>
            <a:off x="8244408" y="483518"/>
            <a:ext cx="504056" cy="432048"/>
          </a:xfrm>
          <a:prstGeom prst="actionButtonHelp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900" dirty="0" smtClean="0"/>
              <a:t>řešení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164376541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1331640" y="1851670"/>
            <a:ext cx="1872208" cy="115212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ZADÁNÍ</a:t>
            </a:r>
            <a:endParaRPr lang="cs-CZ" dirty="0"/>
          </a:p>
        </p:txBody>
      </p: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5868144" y="1851670"/>
            <a:ext cx="1728192" cy="11521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400452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Seřaďte tekutiny podle tekutosti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121046" y="1162624"/>
            <a:ext cx="3682752" cy="479822"/>
          </a:xfrm>
        </p:spPr>
        <p:txBody>
          <a:bodyPr/>
          <a:lstStyle/>
          <a:p>
            <a:r>
              <a:rPr lang="cs-CZ" dirty="0" smtClean="0"/>
              <a:t>Tekutiny - 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21046" y="1642445"/>
            <a:ext cx="3682752" cy="296346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Med</a:t>
            </a:r>
          </a:p>
          <a:p>
            <a:pPr marL="0" indent="0">
              <a:buNone/>
            </a:pPr>
            <a:r>
              <a:rPr lang="cs-CZ" dirty="0" smtClean="0"/>
              <a:t>Mléko</a:t>
            </a:r>
          </a:p>
          <a:p>
            <a:pPr marL="0" indent="0">
              <a:buNone/>
            </a:pPr>
            <a:r>
              <a:rPr lang="cs-CZ" dirty="0" smtClean="0"/>
              <a:t>Voda</a:t>
            </a:r>
          </a:p>
          <a:p>
            <a:pPr marL="0" indent="0">
              <a:buNone/>
            </a:pPr>
            <a:r>
              <a:rPr lang="cs-CZ" dirty="0" smtClean="0"/>
              <a:t>Pivo</a:t>
            </a:r>
          </a:p>
          <a:p>
            <a:pPr marL="0" indent="0">
              <a:buNone/>
            </a:pPr>
            <a:r>
              <a:rPr lang="cs-CZ" dirty="0" smtClean="0"/>
              <a:t>Převodový olej SAE 20W</a:t>
            </a:r>
          </a:p>
          <a:p>
            <a:pPr marL="0" indent="0">
              <a:buNone/>
            </a:pPr>
            <a:r>
              <a:rPr lang="cs-CZ" dirty="0" smtClean="0"/>
              <a:t>Rtuť</a:t>
            </a:r>
            <a:r>
              <a:rPr lang="cs-CZ" dirty="0"/>
              <a:t> </a:t>
            </a:r>
          </a:p>
        </p:txBody>
      </p:sp>
      <p:sp>
        <p:nvSpPr>
          <p:cNvPr id="7" name="Obdélník 6"/>
          <p:cNvSpPr/>
          <p:nvPr/>
        </p:nvSpPr>
        <p:spPr>
          <a:xfrm>
            <a:off x="4771350" y="1718943"/>
            <a:ext cx="36004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771350" y="2165393"/>
            <a:ext cx="36004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771350" y="2611843"/>
            <a:ext cx="36004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771350" y="3058293"/>
            <a:ext cx="36004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771350" y="3504743"/>
            <a:ext cx="36004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771350" y="3951191"/>
            <a:ext cx="36004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" name="Zástupný symbol pro text 2"/>
          <p:cNvSpPr>
            <a:spLocks noGrp="1"/>
          </p:cNvSpPr>
          <p:nvPr>
            <p:ph type="body" idx="1"/>
          </p:nvPr>
        </p:nvSpPr>
        <p:spPr>
          <a:xfrm>
            <a:off x="827584" y="1203598"/>
            <a:ext cx="3682752" cy="479822"/>
          </a:xfrm>
        </p:spPr>
        <p:txBody>
          <a:bodyPr/>
          <a:lstStyle/>
          <a:p>
            <a:r>
              <a:rPr lang="cs-CZ" dirty="0" smtClean="0"/>
              <a:t>Tekutiny</a:t>
            </a:r>
            <a:endParaRPr lang="cs-CZ" dirty="0"/>
          </a:p>
        </p:txBody>
      </p:sp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827584" y="1683419"/>
            <a:ext cx="3682752" cy="296346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Med</a:t>
            </a:r>
          </a:p>
          <a:p>
            <a:pPr marL="0" indent="0">
              <a:buNone/>
            </a:pPr>
            <a:r>
              <a:rPr lang="cs-CZ" dirty="0" smtClean="0"/>
              <a:t>Mléko</a:t>
            </a:r>
          </a:p>
          <a:p>
            <a:pPr marL="0" indent="0">
              <a:buNone/>
            </a:pPr>
            <a:r>
              <a:rPr lang="cs-CZ" dirty="0" smtClean="0"/>
              <a:t>Voda</a:t>
            </a:r>
          </a:p>
          <a:p>
            <a:pPr marL="0" indent="0">
              <a:buNone/>
            </a:pPr>
            <a:r>
              <a:rPr lang="cs-CZ" dirty="0" smtClean="0"/>
              <a:t>Pivo</a:t>
            </a:r>
          </a:p>
          <a:p>
            <a:pPr marL="0" indent="0">
              <a:buNone/>
            </a:pPr>
            <a:r>
              <a:rPr lang="cs-CZ" dirty="0" smtClean="0"/>
              <a:t>Převodový olej SAE 20W</a:t>
            </a:r>
          </a:p>
          <a:p>
            <a:pPr marL="0" indent="0">
              <a:buNone/>
            </a:pPr>
            <a:r>
              <a:rPr lang="cs-CZ" dirty="0" smtClean="0"/>
              <a:t>Rtuť</a:t>
            </a:r>
            <a:r>
              <a:rPr lang="cs-CZ" dirty="0"/>
              <a:t> 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77888" y="1759917"/>
            <a:ext cx="36004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77888" y="2206367"/>
            <a:ext cx="36004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77888" y="2652817"/>
            <a:ext cx="36004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7888" y="3099267"/>
            <a:ext cx="36004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77888" y="3545717"/>
            <a:ext cx="36004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77888" y="3992165"/>
            <a:ext cx="36004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15767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1368152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 obrázků:</a:t>
            </a:r>
          </a:p>
          <a:p>
            <a:pPr marL="0" indent="0">
              <a:buNone/>
            </a:pPr>
            <a:r>
              <a:rPr lang="cs-CZ" sz="2000" dirty="0" smtClean="0"/>
              <a:t>Galerie klipartů MS Office.</a:t>
            </a:r>
          </a:p>
          <a:p>
            <a:pPr marL="0" indent="0">
              <a:buNone/>
            </a:pPr>
            <a:r>
              <a:rPr lang="cs-CZ" sz="2000" dirty="0" smtClean="0"/>
              <a:t>Vlastní tvorba autora.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7864218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5083</TotalTime>
  <Words>224</Words>
  <Application>Microsoft Office PowerPoint</Application>
  <PresentationFormat>Předvádění na obrazovce (16:9)</PresentationFormat>
  <Paragraphs>99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Calibri</vt:lpstr>
      <vt:lpstr>Cambria Math</vt:lpstr>
      <vt:lpstr>Times New Roman</vt:lpstr>
      <vt:lpstr>Wingdings</vt:lpstr>
      <vt:lpstr>Kapsle</vt:lpstr>
      <vt:lpstr>Prezentace aplikace PowerPoint</vt:lpstr>
      <vt:lpstr>Anotace</vt:lpstr>
      <vt:lpstr>Vlastnosti kapalin a plynů</vt:lpstr>
      <vt:lpstr>Vlastnosti kapalin a plynů</vt:lpstr>
      <vt:lpstr>Prezentace aplikace PowerPoint</vt:lpstr>
      <vt:lpstr>Modely tekutin</vt:lpstr>
      <vt:lpstr>Tlak v kapalinách a plynech</vt:lpstr>
      <vt:lpstr>Měření tlaku - manometr</vt:lpstr>
      <vt:lpstr>Seřaďte tekutiny podle tekutosti</vt:lpstr>
      <vt:lpstr>Prezentace aplikace PowerPoint</vt:lpstr>
      <vt:lpstr>Seřaďte tekutiny podle tekutosti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VLNĚNÍ V IZOTROPNÍM PROSTŘEDÍ</dc:title>
  <dc:creator>Martin Jiřiště</dc:creator>
  <cp:lastModifiedBy>Martin Jiřiště</cp:lastModifiedBy>
  <cp:revision>115</cp:revision>
  <dcterms:created xsi:type="dcterms:W3CDTF">2007-01-18T21:09:35Z</dcterms:created>
  <dcterms:modified xsi:type="dcterms:W3CDTF">2013-11-10T18:09:02Z</dcterms:modified>
</cp:coreProperties>
</file>