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9"/>
  </p:notesMasterIdLst>
  <p:sldIdLst>
    <p:sldId id="327" r:id="rId2"/>
    <p:sldId id="256" r:id="rId3"/>
    <p:sldId id="262" r:id="rId4"/>
    <p:sldId id="257" r:id="rId5"/>
    <p:sldId id="258" r:id="rId6"/>
    <p:sldId id="259" r:id="rId7"/>
    <p:sldId id="260" r:id="rId8"/>
    <p:sldId id="263" r:id="rId9"/>
    <p:sldId id="265" r:id="rId10"/>
    <p:sldId id="264" r:id="rId11"/>
    <p:sldId id="266" r:id="rId12"/>
    <p:sldId id="268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79" r:id="rId26"/>
    <p:sldId id="281" r:id="rId27"/>
    <p:sldId id="282" r:id="rId28"/>
    <p:sldId id="285" r:id="rId29"/>
    <p:sldId id="286" r:id="rId30"/>
    <p:sldId id="283" r:id="rId31"/>
    <p:sldId id="289" r:id="rId32"/>
    <p:sldId id="284" r:id="rId33"/>
    <p:sldId id="287" r:id="rId34"/>
    <p:sldId id="288" r:id="rId35"/>
    <p:sldId id="290" r:id="rId36"/>
    <p:sldId id="292" r:id="rId37"/>
    <p:sldId id="293" r:id="rId38"/>
    <p:sldId id="310" r:id="rId39"/>
    <p:sldId id="309" r:id="rId40"/>
    <p:sldId id="308" r:id="rId41"/>
    <p:sldId id="297" r:id="rId42"/>
    <p:sldId id="311" r:id="rId43"/>
    <p:sldId id="312" r:id="rId44"/>
    <p:sldId id="313" r:id="rId45"/>
    <p:sldId id="314" r:id="rId46"/>
    <p:sldId id="315" r:id="rId47"/>
    <p:sldId id="316" r:id="rId48"/>
    <p:sldId id="317" r:id="rId49"/>
    <p:sldId id="318" r:id="rId50"/>
    <p:sldId id="319" r:id="rId51"/>
    <p:sldId id="320" r:id="rId52"/>
    <p:sldId id="321" r:id="rId53"/>
    <p:sldId id="322" r:id="rId54"/>
    <p:sldId id="323" r:id="rId55"/>
    <p:sldId id="324" r:id="rId56"/>
    <p:sldId id="325" r:id="rId57"/>
    <p:sldId id="326" r:id="rId5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94F353"/>
    <a:srgbClr val="29E3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BFF23-C9DE-4904-9957-61A1BE2A6EE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4794C2-2FB1-45BD-BC72-37ED1FEA67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22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794C2-2FB1-45BD-BC72-37ED1FEA671F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5748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794C2-2FB1-45BD-BC72-37ED1FEA671F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5748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794C2-2FB1-45BD-BC72-37ED1FEA671F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574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794C2-2FB1-45BD-BC72-37ED1FEA671F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5748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794C2-2FB1-45BD-BC72-37ED1FEA671F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574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0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086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070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493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88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51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801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615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626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318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22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65A455-1BA1-42C6-AB27-79010C98FE6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9C816-73DD-4047-BC35-8F0F2D519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578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</a:t>
            </a:r>
            <a:r>
              <a:rPr lang="cs-CZ" altLang="cs-CZ" sz="1400" dirty="0" smtClean="0">
                <a:solidFill>
                  <a:schemeClr val="tx1"/>
                </a:solidFill>
              </a:rPr>
              <a:t>PŘÍČNÉ ZVĚTŠENÍ, ZOBRAZOVACÍ ROVNICE PRO ZRCADLA POŘADOVÉ </a:t>
            </a:r>
            <a:r>
              <a:rPr lang="cs-CZ" altLang="cs-CZ" sz="1400" dirty="0" smtClean="0">
                <a:solidFill>
                  <a:schemeClr val="tx1"/>
                </a:solidFill>
              </a:rPr>
              <a:t>ČÍSLO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</a:t>
            </a:r>
            <a:r>
              <a:rPr lang="cs-CZ" altLang="cs-CZ" sz="1400" dirty="0" smtClean="0">
                <a:solidFill>
                  <a:schemeClr val="tx1"/>
                </a:solidFill>
              </a:rPr>
              <a:t>11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</a:t>
            </a:r>
            <a:r>
              <a:rPr lang="cs-CZ" altLang="cs-CZ" sz="1400" dirty="0" smtClean="0">
                <a:solidFill>
                  <a:schemeClr val="tx1"/>
                </a:solidFill>
              </a:rPr>
              <a:t>IH_OPTIKA_11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</a:t>
            </a:r>
            <a:r>
              <a:rPr lang="cs-CZ" altLang="cs-CZ" sz="1400" dirty="0" smtClean="0">
                <a:solidFill>
                  <a:schemeClr val="tx1"/>
                </a:solidFill>
              </a:rPr>
              <a:t>20</a:t>
            </a:r>
            <a:r>
              <a:rPr lang="cs-CZ" altLang="cs-CZ" sz="1400" dirty="0" smtClean="0">
                <a:solidFill>
                  <a:schemeClr val="tx1"/>
                </a:solidFill>
              </a:rPr>
              <a:t>.10.2013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</a:t>
            </a:r>
            <a:r>
              <a:rPr lang="cs-CZ" altLang="cs-CZ" sz="1400" dirty="0" smtClean="0">
                <a:solidFill>
                  <a:schemeClr val="tx1"/>
                </a:solidFill>
              </a:rPr>
              <a:t>ROČNÍK</a:t>
            </a:r>
            <a:r>
              <a:rPr lang="cs-CZ" altLang="cs-CZ" sz="1400" dirty="0" smtClean="0">
                <a:solidFill>
                  <a:schemeClr val="tx1"/>
                </a:solidFill>
              </a:rPr>
              <a:t>):		Prezentace je určena pro oktávu gymnázií (4. ročník). Prezentace </a:t>
            </a:r>
            <a:r>
              <a:rPr lang="cs-CZ" altLang="cs-CZ" sz="1400" dirty="0" smtClean="0">
                <a:solidFill>
                  <a:schemeClr val="tx1"/>
                </a:solidFill>
              </a:rPr>
              <a:t>zavádí veličinu příčné zvětšení definitoricky a další vztahy pro její výpočet  názorně odvozuje. Odvození je prováděno postupnými kroky tak, aby se žáci mohli do odvození zapojit. Na závěr je uvedena zobrazovací rovnice pro zrcadla a zopakována znaménková konvence, kterou je nutno pro správné užívání této rovnice dodržovat. Prezentaci</a:t>
            </a:r>
            <a:r>
              <a:rPr lang="cs-CZ" altLang="cs-CZ" sz="1400" dirty="0" smtClean="0">
                <a:solidFill>
                  <a:schemeClr val="tx1"/>
                </a:solidFill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</a:rPr>
              <a:t>lze  využít jako podporu výkladu </a:t>
            </a:r>
            <a:r>
              <a:rPr lang="cs-CZ" altLang="cs-CZ" sz="1400" smtClean="0">
                <a:solidFill>
                  <a:schemeClr val="tx1"/>
                </a:solidFill>
              </a:rPr>
              <a:t>tohoto </a:t>
            </a:r>
            <a:r>
              <a:rPr lang="cs-CZ" altLang="cs-CZ" sz="1400" smtClean="0">
                <a:solidFill>
                  <a:schemeClr val="tx1"/>
                </a:solidFill>
              </a:rPr>
              <a:t> tématu </a:t>
            </a:r>
            <a:r>
              <a:rPr lang="cs-CZ" altLang="cs-CZ" sz="1400" dirty="0" smtClean="0">
                <a:solidFill>
                  <a:schemeClr val="tx1"/>
                </a:solidFill>
              </a:rPr>
              <a:t>i jako </a:t>
            </a:r>
            <a:r>
              <a:rPr lang="cs-CZ" altLang="cs-CZ" sz="1400" smtClean="0">
                <a:solidFill>
                  <a:schemeClr val="tx1"/>
                </a:solidFill>
              </a:rPr>
              <a:t>zápis </a:t>
            </a:r>
            <a:r>
              <a:rPr lang="cs-CZ" altLang="cs-CZ" sz="1400" smtClean="0">
                <a:solidFill>
                  <a:schemeClr val="tx1"/>
                </a:solidFill>
              </a:rPr>
              <a:t> nejdůležitějších </a:t>
            </a:r>
            <a:r>
              <a:rPr lang="cs-CZ" altLang="cs-CZ" sz="1400" dirty="0" smtClean="0">
                <a:solidFill>
                  <a:schemeClr val="tx1"/>
                </a:solidFill>
              </a:rPr>
              <a:t>informací </a:t>
            </a:r>
            <a:r>
              <a:rPr lang="cs-CZ" altLang="cs-CZ" sz="1400" dirty="0">
                <a:solidFill>
                  <a:schemeClr val="tx1"/>
                </a:solidFill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</a:rPr>
              <a:t>do sešitu. 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188099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1847" y="1340768"/>
            <a:ext cx="7772400" cy="1470025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3892158"/>
            <a:ext cx="7772400" cy="1470025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8000"/>
                </a:solidFill>
              </a:rPr>
              <a:t>2. 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99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425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FYZIKÁLNÍ VELIČINA, VYJADŘUJÍCÍ </a:t>
            </a:r>
            <a:r>
              <a:rPr lang="cs-CZ" b="1" dirty="0" smtClean="0"/>
              <a:t>VZTAH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VELIKOSTI OBRAZU (y‘)</a:t>
            </a:r>
            <a:r>
              <a:rPr lang="cs-CZ" b="1" dirty="0" smtClean="0"/>
              <a:t> </a:t>
            </a:r>
            <a:r>
              <a:rPr lang="cs-CZ" dirty="0" smtClean="0"/>
              <a:t>KU </a:t>
            </a:r>
            <a:r>
              <a:rPr lang="cs-CZ" b="1" dirty="0" smtClean="0">
                <a:solidFill>
                  <a:srgbClr val="008000"/>
                </a:solidFill>
              </a:rPr>
              <a:t>VELIKOSTI PŘEDMĚTU (y)</a:t>
            </a:r>
            <a:endParaRPr lang="cs-CZ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37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FYZIKÁLNÍ VELIČINA, VYJADŘUJÍCÍ </a:t>
            </a:r>
            <a:r>
              <a:rPr lang="cs-CZ" b="1" dirty="0" smtClean="0"/>
              <a:t>VZTAH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VELIKOSTI OBRAZU (y‘)</a:t>
            </a:r>
            <a:r>
              <a:rPr lang="cs-CZ" b="1" dirty="0" smtClean="0"/>
              <a:t> </a:t>
            </a:r>
            <a:r>
              <a:rPr lang="cs-CZ" dirty="0" smtClean="0"/>
              <a:t>KU </a:t>
            </a:r>
            <a:r>
              <a:rPr lang="cs-CZ" b="1" dirty="0" smtClean="0">
                <a:solidFill>
                  <a:srgbClr val="008000"/>
                </a:solidFill>
              </a:rPr>
              <a:t>VELIKOSTI PŘEDMĚTU (y)</a:t>
            </a:r>
          </a:p>
          <a:p>
            <a:r>
              <a:rPr lang="cs-CZ" dirty="0" smtClean="0"/>
              <a:t>ZNAČÍ SE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Z, </a:t>
            </a:r>
            <a:r>
              <a:rPr lang="cs-CZ" dirty="0" smtClean="0"/>
              <a:t>JE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smtClean="0"/>
              <a:t>BEZ JEDNOTKY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67650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FYZIKÁLNÍ VELIČINA, VYJADŘUJÍCÍ </a:t>
            </a:r>
            <a:r>
              <a:rPr lang="cs-CZ" b="1" dirty="0" smtClean="0"/>
              <a:t>VZTAH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VELIKOSTI OBRAZU (y‘)</a:t>
            </a:r>
            <a:r>
              <a:rPr lang="cs-CZ" b="1" dirty="0" smtClean="0"/>
              <a:t> </a:t>
            </a:r>
            <a:r>
              <a:rPr lang="cs-CZ" dirty="0" smtClean="0"/>
              <a:t>KU </a:t>
            </a:r>
            <a:r>
              <a:rPr lang="cs-CZ" b="1" dirty="0" smtClean="0">
                <a:solidFill>
                  <a:srgbClr val="008000"/>
                </a:solidFill>
              </a:rPr>
              <a:t>VELIKOSTI PŘEDMĚTU (y)</a:t>
            </a:r>
          </a:p>
          <a:p>
            <a:r>
              <a:rPr lang="cs-CZ" dirty="0" smtClean="0"/>
              <a:t>ZNAČÍ SE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Z, </a:t>
            </a:r>
            <a:r>
              <a:rPr lang="cs-CZ" dirty="0" smtClean="0"/>
              <a:t>JE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smtClean="0"/>
              <a:t>BEZ JEDNOTKY</a:t>
            </a:r>
          </a:p>
          <a:p>
            <a:r>
              <a:rPr lang="cs-CZ" dirty="0" smtClean="0"/>
              <a:t>JINÝ NÁZEV VELIČINY –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ZVĚTŠENÍ OPTICKÉHO ZOBRAZENÍ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44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FYZIKÁLNÍ VELIČINA, VYJADŘUJÍCÍ </a:t>
            </a:r>
            <a:r>
              <a:rPr lang="cs-CZ" b="1" dirty="0" smtClean="0"/>
              <a:t>VZTAH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VELIKOSTI OBRAZU (y‘)</a:t>
            </a:r>
            <a:r>
              <a:rPr lang="cs-CZ" b="1" dirty="0" smtClean="0"/>
              <a:t> </a:t>
            </a:r>
            <a:r>
              <a:rPr lang="cs-CZ" dirty="0" smtClean="0"/>
              <a:t>KU </a:t>
            </a:r>
            <a:r>
              <a:rPr lang="cs-CZ" b="1" dirty="0" smtClean="0">
                <a:solidFill>
                  <a:srgbClr val="008000"/>
                </a:solidFill>
              </a:rPr>
              <a:t>VELIKOSTI PŘEDMĚTU (y)</a:t>
            </a:r>
          </a:p>
          <a:p>
            <a:r>
              <a:rPr lang="cs-CZ" dirty="0" smtClean="0"/>
              <a:t>ZNAČÍ SE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Z, </a:t>
            </a:r>
            <a:r>
              <a:rPr lang="cs-CZ" dirty="0" smtClean="0"/>
              <a:t>JE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smtClean="0"/>
              <a:t>BEZ JEDNOTKY</a:t>
            </a:r>
          </a:p>
          <a:p>
            <a:r>
              <a:rPr lang="cs-CZ" dirty="0" smtClean="0"/>
              <a:t>JINÝ NÁZEV VELIČINY –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ZVĚTŠENÍ OPTICKÉHO ZOBRAZENÍ</a:t>
            </a:r>
          </a:p>
          <a:p>
            <a:r>
              <a:rPr lang="cs-CZ" dirty="0" smtClean="0"/>
              <a:t>1 VZTAH PRO VÝPOČET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PŘÍČNÉHO ZVĚTŠENÍ: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85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FYZIKÁLNÍ VELIČINA, VYJADŘUJÍCÍ </a:t>
            </a:r>
            <a:r>
              <a:rPr lang="cs-CZ" b="1" dirty="0" smtClean="0"/>
              <a:t>VZTAH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VELIKOSTI OBRAZU (y‘)</a:t>
            </a:r>
            <a:r>
              <a:rPr lang="cs-CZ" b="1" dirty="0" smtClean="0"/>
              <a:t> </a:t>
            </a:r>
            <a:r>
              <a:rPr lang="cs-CZ" dirty="0" smtClean="0"/>
              <a:t>KU </a:t>
            </a:r>
            <a:r>
              <a:rPr lang="cs-CZ" b="1" dirty="0" smtClean="0">
                <a:solidFill>
                  <a:srgbClr val="008000"/>
                </a:solidFill>
              </a:rPr>
              <a:t>VELIKOSTI PŘEDMĚTU (y)</a:t>
            </a:r>
          </a:p>
          <a:p>
            <a:r>
              <a:rPr lang="cs-CZ" dirty="0" smtClean="0"/>
              <a:t>ZNAČÍ SE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Z, </a:t>
            </a:r>
            <a:r>
              <a:rPr lang="cs-CZ" dirty="0" smtClean="0"/>
              <a:t>JE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smtClean="0"/>
              <a:t>BEZ JEDNOTKY</a:t>
            </a:r>
          </a:p>
          <a:p>
            <a:r>
              <a:rPr lang="cs-CZ" dirty="0" smtClean="0"/>
              <a:t>JINÝ NÁZEV VELIČINY –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ZVĚTŠENÍ OPTICKÉHO ZOBRAZENÍ</a:t>
            </a:r>
          </a:p>
          <a:p>
            <a:r>
              <a:rPr lang="cs-CZ" dirty="0" smtClean="0"/>
              <a:t>1 VZTAH PRO VÝPOČET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PŘÍČNÉHO ZVĚTŠENÍ: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5652120" y="5373216"/>
                <a:ext cx="1944216" cy="1181157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4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4800" b="1" i="0" smtClean="0">
                            <a:solidFill>
                              <a:srgbClr val="008000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5373216"/>
                <a:ext cx="1944216" cy="1181157"/>
              </a:xfrm>
              <a:prstGeom prst="rect">
                <a:avLst/>
              </a:prstGeom>
              <a:blipFill rotWithShape="1">
                <a:blip r:embed="rId2"/>
                <a:stretch>
                  <a:fillRect l="-14107" t="-2577" b="-61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667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VÝPOČET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VÝPOČET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  <a:p>
            <a:r>
              <a:rPr lang="cs-CZ" dirty="0" smtClean="0"/>
              <a:t>TENTO DEFINIČNÍ VZTAH NENÍ JEDINÝ MOŽNÝ VZTAH PRO VÝPOČET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PŘÍČNÉHO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683568" y="1484784"/>
                <a:ext cx="1944216" cy="1181157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4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4800" b="1" i="0" smtClean="0">
                            <a:solidFill>
                              <a:srgbClr val="008000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484784"/>
                <a:ext cx="1944216" cy="1181157"/>
              </a:xfrm>
              <a:prstGeom prst="rect">
                <a:avLst/>
              </a:prstGeom>
              <a:blipFill rotWithShape="1">
                <a:blip r:embed="rId2"/>
                <a:stretch>
                  <a:fillRect l="-14107" t="-2591" b="-67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 flipH="1" flipV="1">
            <a:off x="2771800" y="2075362"/>
            <a:ext cx="1008112" cy="590580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502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VÝPOČET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  <a:p>
            <a:r>
              <a:rPr lang="cs-CZ" dirty="0" smtClean="0"/>
              <a:t>TENTO DEFINIČNÍ VZTAH NENÍ JEDINÝ MOŽNÝ VZTAH PRO VÝPOČET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PŘÍČNÉHO ZVĚTŠENÍ</a:t>
            </a:r>
          </a:p>
          <a:p>
            <a:r>
              <a:rPr lang="cs-CZ" dirty="0" smtClean="0"/>
              <a:t>DALŠÍ VZTAHY PRO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 </a:t>
            </a:r>
            <a:r>
              <a:rPr lang="cs-CZ" dirty="0" smtClean="0"/>
              <a:t>LZE ODVODIT UŽITÍM </a:t>
            </a:r>
            <a:r>
              <a:rPr lang="cs-CZ" b="1" dirty="0" smtClean="0"/>
              <a:t>PODOBNOSTI TROJÚHELNÍKŮ </a:t>
            </a:r>
            <a:r>
              <a:rPr lang="cs-CZ" dirty="0" smtClean="0"/>
              <a:t> Z NÁSLEDUJÍCÍHO OBRÁZKU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683568" y="1484784"/>
                <a:ext cx="1944216" cy="1181157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4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4800" b="1" i="0" smtClean="0">
                            <a:solidFill>
                              <a:srgbClr val="008000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484784"/>
                <a:ext cx="1944216" cy="1181157"/>
              </a:xfrm>
              <a:prstGeom prst="rect">
                <a:avLst/>
              </a:prstGeom>
              <a:blipFill rotWithShape="1">
                <a:blip r:embed="rId2"/>
                <a:stretch>
                  <a:fillRect l="-14107" t="-2591" b="-67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 flipH="1" flipV="1">
            <a:off x="2771800" y="2075362"/>
            <a:ext cx="1008112" cy="590580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697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4626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00" y="3371781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00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00" y="3371781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6" y="5918790"/>
            <a:ext cx="775762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DOHODA</a:t>
            </a:r>
            <a:r>
              <a:rPr lang="cs-CZ" sz="2400" dirty="0" smtClean="0"/>
              <a:t>: JE-LI ŠIPKA ZNÁZORŇUJÍCÍ  </a:t>
            </a:r>
            <a:r>
              <a:rPr lang="cs-CZ" sz="2400" b="1" u="sng" dirty="0" smtClean="0"/>
              <a:t>PŘEDMĚT</a:t>
            </a:r>
            <a:r>
              <a:rPr lang="cs-CZ" sz="2400" dirty="0" smtClean="0"/>
              <a:t> ORIENTOVÁNA </a:t>
            </a:r>
            <a:r>
              <a:rPr lang="cs-CZ" sz="2400" b="1" u="sng" dirty="0" smtClean="0"/>
              <a:t>NAHORU</a:t>
            </a:r>
            <a:r>
              <a:rPr lang="cs-CZ" sz="2400" dirty="0" smtClean="0"/>
              <a:t>, MÁ </a:t>
            </a:r>
            <a:r>
              <a:rPr lang="en-US" sz="2400" dirty="0" smtClean="0"/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en-US" sz="2400" dirty="0" smtClean="0"/>
              <a:t> </a:t>
            </a:r>
            <a:r>
              <a:rPr lang="cs-CZ" sz="2400" b="1" u="sng" dirty="0" smtClean="0"/>
              <a:t>KLADNOU HODNOTU</a:t>
            </a:r>
            <a:r>
              <a:rPr lang="cs-CZ" sz="2400" dirty="0" smtClean="0"/>
              <a:t>, </a:t>
            </a:r>
            <a:r>
              <a:rPr lang="en-US" sz="2400" dirty="0" smtClean="0"/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 &gt; 0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3227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00" y="3371781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6" y="5918790"/>
            <a:ext cx="775762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DOHODA</a:t>
            </a:r>
            <a:r>
              <a:rPr lang="cs-CZ" sz="2400" dirty="0" smtClean="0"/>
              <a:t>: JE-LI ŠIPKA ZNÁZORŇUJÍCÍ  </a:t>
            </a:r>
            <a:r>
              <a:rPr lang="cs-CZ" sz="2400" b="1" u="sng" dirty="0" smtClean="0"/>
              <a:t>PŘEDMĚT</a:t>
            </a:r>
            <a:r>
              <a:rPr lang="cs-CZ" sz="2400" dirty="0" smtClean="0"/>
              <a:t> ORIENTOVÁNA </a:t>
            </a:r>
            <a:r>
              <a:rPr lang="en-US" sz="2400" b="1" u="sng" dirty="0" smtClean="0"/>
              <a:t>DOL</a:t>
            </a:r>
            <a:r>
              <a:rPr lang="cs-CZ" sz="2400" b="1" u="sng" dirty="0" smtClean="0"/>
              <a:t>Ů</a:t>
            </a:r>
            <a:r>
              <a:rPr lang="cs-CZ" sz="2400" dirty="0" smtClean="0"/>
              <a:t>, MÁ </a:t>
            </a:r>
            <a:r>
              <a:rPr lang="en-US" sz="2400" dirty="0" smtClean="0"/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en-US" sz="2400" b="1" u="sng" dirty="0" smtClean="0"/>
              <a:t> Z</a:t>
            </a:r>
            <a:r>
              <a:rPr lang="cs-CZ" sz="2400" b="1" u="sng" dirty="0" smtClean="0"/>
              <a:t>Á</a:t>
            </a:r>
            <a:r>
              <a:rPr lang="en-US" sz="2400" b="1" u="sng" dirty="0" smtClean="0"/>
              <a:t>PORNOU</a:t>
            </a:r>
            <a:r>
              <a:rPr lang="cs-CZ" sz="2400" b="1" u="sng" dirty="0" smtClean="0"/>
              <a:t> HODNOTU</a:t>
            </a:r>
            <a:r>
              <a:rPr lang="cs-CZ" sz="2400" dirty="0" smtClean="0"/>
              <a:t>, </a:t>
            </a:r>
            <a:r>
              <a:rPr lang="en-US" sz="2400" dirty="0" smtClean="0"/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 &lt; 0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375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00" y="3371781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6" y="5918790"/>
            <a:ext cx="775762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DOHODA</a:t>
            </a:r>
            <a:r>
              <a:rPr lang="cs-CZ" sz="2400" dirty="0" smtClean="0"/>
              <a:t>: JE-LI ŠIPKA ZNÁZORŇUJÍCÍ  </a:t>
            </a:r>
            <a:r>
              <a:rPr lang="cs-CZ" sz="2400" b="1" u="sng" dirty="0" smtClean="0"/>
              <a:t>OBRAZ</a:t>
            </a:r>
            <a:r>
              <a:rPr lang="cs-CZ" sz="2400" dirty="0" smtClean="0"/>
              <a:t> ORIENTOVÁNA </a:t>
            </a:r>
            <a:r>
              <a:rPr lang="cs-CZ" sz="2400" b="1" u="sng" dirty="0" smtClean="0"/>
              <a:t>NAHORU</a:t>
            </a:r>
            <a:r>
              <a:rPr lang="cs-CZ" sz="2400" dirty="0" smtClean="0"/>
              <a:t>, MÁ </a:t>
            </a:r>
            <a:r>
              <a:rPr lang="en-US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y‘</a:t>
            </a:r>
            <a:r>
              <a:rPr lang="cs-CZ" sz="2400" dirty="0" smtClean="0"/>
              <a:t> </a:t>
            </a:r>
            <a:r>
              <a:rPr lang="en-US" sz="2400" dirty="0" smtClean="0"/>
              <a:t> </a:t>
            </a:r>
            <a:r>
              <a:rPr lang="cs-CZ" sz="2400" b="1" u="sng" dirty="0" smtClean="0"/>
              <a:t>KLADNOU HODNOTU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y‘</a:t>
            </a:r>
            <a:r>
              <a:rPr lang="en-US" sz="2400" b="1" dirty="0" smtClean="0">
                <a:solidFill>
                  <a:srgbClr val="FF0000"/>
                </a:solidFill>
              </a:rPr>
              <a:t> &gt; 0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771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00" y="3371781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6" y="5918790"/>
            <a:ext cx="775762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DOHODA</a:t>
            </a:r>
            <a:r>
              <a:rPr lang="cs-CZ" sz="2400" dirty="0" smtClean="0"/>
              <a:t>: JE-LI ŠIPKA ZNÁZORŇUJÍCÍ  </a:t>
            </a:r>
            <a:r>
              <a:rPr lang="cs-CZ" sz="2400" b="1" u="sng" dirty="0" smtClean="0"/>
              <a:t>OBRAZ</a:t>
            </a:r>
            <a:r>
              <a:rPr lang="cs-CZ" sz="2400" dirty="0" smtClean="0"/>
              <a:t> ORIENTOVÁNA </a:t>
            </a:r>
            <a:r>
              <a:rPr lang="en-US" sz="2400" b="1" u="sng" dirty="0" smtClean="0"/>
              <a:t>DOL</a:t>
            </a:r>
            <a:r>
              <a:rPr lang="cs-CZ" sz="2400" b="1" u="sng" dirty="0" smtClean="0"/>
              <a:t>Ů</a:t>
            </a:r>
            <a:r>
              <a:rPr lang="cs-CZ" sz="2400" dirty="0" smtClean="0"/>
              <a:t>, MÁ </a:t>
            </a:r>
            <a:r>
              <a:rPr lang="en-US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y‘</a:t>
            </a:r>
            <a:r>
              <a:rPr lang="cs-CZ" sz="2400" dirty="0" smtClean="0"/>
              <a:t> </a:t>
            </a:r>
            <a:r>
              <a:rPr lang="en-US" sz="2400" b="1" u="sng" dirty="0" smtClean="0"/>
              <a:t> Z</a:t>
            </a:r>
            <a:r>
              <a:rPr lang="cs-CZ" sz="2400" b="1" u="sng" dirty="0" smtClean="0"/>
              <a:t>Á</a:t>
            </a:r>
            <a:r>
              <a:rPr lang="en-US" sz="2400" b="1" u="sng" dirty="0" smtClean="0"/>
              <a:t>PORNOU</a:t>
            </a:r>
            <a:r>
              <a:rPr lang="cs-CZ" sz="2400" b="1" u="sng" dirty="0" smtClean="0"/>
              <a:t> HODNOTU</a:t>
            </a:r>
            <a:r>
              <a:rPr lang="cs-CZ" sz="2400" dirty="0" smtClean="0"/>
              <a:t>, </a:t>
            </a:r>
            <a:r>
              <a:rPr lang="en-US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y‘</a:t>
            </a:r>
            <a:r>
              <a:rPr lang="en-US" sz="2400" b="1" dirty="0" smtClean="0">
                <a:solidFill>
                  <a:srgbClr val="FF0000"/>
                </a:solidFill>
              </a:rPr>
              <a:t> &lt; 0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3489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00" y="3371781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6" y="5918790"/>
            <a:ext cx="775762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VYZNAČÍME BAREVNĚ V OBR. PODOBNÉ TROJÚHELNÍKY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355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6" y="5918790"/>
            <a:ext cx="775762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VYZNAČÍME BAREVNĚ V OBR. PODOBNÉ TROJÚHELNÍKY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727180" y="2486631"/>
            <a:ext cx="5922141" cy="1323195"/>
          </a:xfrm>
          <a:prstGeom prst="rtTriangle">
            <a:avLst/>
          </a:prstGeom>
          <a:solidFill>
            <a:srgbClr val="29E32D">
              <a:alpha val="31765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6735024" y="3873590"/>
            <a:ext cx="1616284" cy="362067"/>
          </a:xfrm>
          <a:prstGeom prst="rtTriangle">
            <a:avLst/>
          </a:prstGeom>
          <a:solidFill>
            <a:srgbClr val="29E32D">
              <a:alpha val="3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3873590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087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6" y="5918790"/>
            <a:ext cx="775762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VYNESEME VZDÁLENOSTI </a:t>
            </a:r>
            <a:r>
              <a:rPr lang="cs-CZ" sz="2400" b="1" i="1" u="sng" dirty="0" smtClean="0"/>
              <a:t>a, a‘, f </a:t>
            </a:r>
            <a:r>
              <a:rPr lang="cs-CZ" sz="2400" b="1" u="sng" dirty="0" smtClean="0"/>
              <a:t>A UŽIJEME PODOBNOST TROJÚHELNÍKŮ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727180" y="2486631"/>
            <a:ext cx="5922141" cy="1323195"/>
          </a:xfrm>
          <a:prstGeom prst="rtTriangle">
            <a:avLst/>
          </a:prstGeom>
          <a:solidFill>
            <a:srgbClr val="29E32D">
              <a:alpha val="31765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6735024" y="3873590"/>
            <a:ext cx="1616284" cy="362067"/>
          </a:xfrm>
          <a:prstGeom prst="rtTriangle">
            <a:avLst/>
          </a:prstGeom>
          <a:solidFill>
            <a:srgbClr val="29E32D">
              <a:alpha val="3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3873590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90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6" y="5918790"/>
            <a:ext cx="775762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VYNESEME VZDÁLENOSTI </a:t>
            </a:r>
            <a:r>
              <a:rPr lang="cs-CZ" sz="2400" b="1" i="1" u="sng" dirty="0" smtClean="0"/>
              <a:t>a, a‘, f </a:t>
            </a:r>
            <a:r>
              <a:rPr lang="cs-CZ" sz="2400" b="1" u="sng" dirty="0" smtClean="0"/>
              <a:t>A UŽIJEME PODOBNOST TROJÚHELNÍKŮ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727180" y="2486631"/>
            <a:ext cx="5922141" cy="1323195"/>
          </a:xfrm>
          <a:prstGeom prst="rtTriangle">
            <a:avLst/>
          </a:prstGeom>
          <a:solidFill>
            <a:srgbClr val="29E32D">
              <a:alpha val="31765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6735024" y="3873590"/>
            <a:ext cx="1616284" cy="362067"/>
          </a:xfrm>
          <a:prstGeom prst="rtTriangle">
            <a:avLst/>
          </a:prstGeom>
          <a:solidFill>
            <a:srgbClr val="29E32D">
              <a:alpha val="3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3873590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144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6" y="5918790"/>
            <a:ext cx="775762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VYNESEME VZDÁLENOSTI </a:t>
            </a:r>
            <a:r>
              <a:rPr lang="cs-CZ" sz="2400" b="1" i="1" u="sng" dirty="0" smtClean="0"/>
              <a:t>a, a‘, f </a:t>
            </a:r>
            <a:r>
              <a:rPr lang="cs-CZ" sz="2400" b="1" u="sng" dirty="0" smtClean="0"/>
              <a:t>A UŽIJEME PODOBNOST TROJÚHELNÍKŮ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727180" y="2486631"/>
            <a:ext cx="5922141" cy="1323195"/>
          </a:xfrm>
          <a:prstGeom prst="rtTriangle">
            <a:avLst/>
          </a:prstGeom>
          <a:solidFill>
            <a:srgbClr val="29E32D">
              <a:alpha val="31765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6735024" y="3873590"/>
            <a:ext cx="1616284" cy="362067"/>
          </a:xfrm>
          <a:prstGeom prst="rtTriangle">
            <a:avLst/>
          </a:prstGeom>
          <a:solidFill>
            <a:srgbClr val="29E32D">
              <a:alpha val="3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3873590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020272" y="4871979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67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4" grpId="0"/>
      <p:bldP spid="3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727180" y="2486631"/>
            <a:ext cx="5922141" cy="1323195"/>
          </a:xfrm>
          <a:prstGeom prst="rtTriangle">
            <a:avLst/>
          </a:prstGeom>
          <a:solidFill>
            <a:srgbClr val="29E32D">
              <a:alpha val="31765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6735024" y="3873590"/>
            <a:ext cx="1616284" cy="362067"/>
          </a:xfrm>
          <a:prstGeom prst="rtTriangle">
            <a:avLst/>
          </a:prstGeom>
          <a:solidFill>
            <a:srgbClr val="29E32D">
              <a:alpha val="3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3873590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020272" y="4871979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68977" y="2005236"/>
            <a:ext cx="1522707" cy="2505492"/>
          </a:xfrm>
          <a:prstGeom prst="donut">
            <a:avLst>
              <a:gd name="adj" fmla="val 590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Prstenec 36"/>
          <p:cNvSpPr/>
          <p:nvPr/>
        </p:nvSpPr>
        <p:spPr>
          <a:xfrm>
            <a:off x="7621293" y="3227535"/>
            <a:ext cx="1522707" cy="1882200"/>
          </a:xfrm>
          <a:prstGeom prst="donut">
            <a:avLst>
              <a:gd name="adj" fmla="val 590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73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727180" y="2486631"/>
            <a:ext cx="5922141" cy="1323195"/>
          </a:xfrm>
          <a:prstGeom prst="rtTriangle">
            <a:avLst/>
          </a:prstGeom>
          <a:solidFill>
            <a:srgbClr val="29E32D">
              <a:alpha val="31765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6735024" y="3873590"/>
            <a:ext cx="1616284" cy="362067"/>
          </a:xfrm>
          <a:prstGeom prst="rtTriangle">
            <a:avLst/>
          </a:prstGeom>
          <a:solidFill>
            <a:srgbClr val="29E32D">
              <a:alpha val="3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3873590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020272" y="4871979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68977" y="2005236"/>
            <a:ext cx="1522707" cy="2505492"/>
          </a:xfrm>
          <a:prstGeom prst="donut">
            <a:avLst>
              <a:gd name="adj" fmla="val 590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Prstenec 36"/>
          <p:cNvSpPr/>
          <p:nvPr/>
        </p:nvSpPr>
        <p:spPr>
          <a:xfrm>
            <a:off x="7621293" y="3227535"/>
            <a:ext cx="1522707" cy="1882200"/>
          </a:xfrm>
          <a:prstGeom prst="donut">
            <a:avLst>
              <a:gd name="adj" fmla="val 590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</m:oMath>
                </a14:m>
                <a:r>
                  <a:rPr lang="cs-CZ" sz="4400" b="1" dirty="0" smtClean="0"/>
                  <a:t> = </a:t>
                </a:r>
                <a:endParaRPr lang="cs-CZ" sz="4400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blipFill rotWithShape="1">
                <a:blip r:embed="rId3"/>
                <a:stretch>
                  <a:fillRect t="-2235" r="-16931" b="-5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64427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727180" y="2486631"/>
            <a:ext cx="5922141" cy="1323195"/>
          </a:xfrm>
          <a:prstGeom prst="rtTriangle">
            <a:avLst/>
          </a:prstGeom>
          <a:solidFill>
            <a:srgbClr val="29E32D">
              <a:alpha val="31765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6735024" y="3873590"/>
            <a:ext cx="1616284" cy="362067"/>
          </a:xfrm>
          <a:prstGeom prst="rtTriangle">
            <a:avLst/>
          </a:prstGeom>
          <a:solidFill>
            <a:srgbClr val="29E32D">
              <a:alpha val="3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3873590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020272" y="4871979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39" name="Prstenec 38"/>
          <p:cNvSpPr/>
          <p:nvPr/>
        </p:nvSpPr>
        <p:spPr>
          <a:xfrm rot="15647278">
            <a:off x="6797338" y="2821664"/>
            <a:ext cx="1522707" cy="1882200"/>
          </a:xfrm>
          <a:prstGeom prst="donut">
            <a:avLst>
              <a:gd name="adj" fmla="val 5909"/>
            </a:avLst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Prstenec 39"/>
          <p:cNvSpPr/>
          <p:nvPr/>
        </p:nvSpPr>
        <p:spPr>
          <a:xfrm rot="16200000">
            <a:off x="2736809" y="950491"/>
            <a:ext cx="1522707" cy="5848453"/>
          </a:xfrm>
          <a:prstGeom prst="donut">
            <a:avLst>
              <a:gd name="adj" fmla="val 5909"/>
            </a:avLst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4" name="TextovéPole 43"/>
              <p:cNvSpPr txBox="1"/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</m:oMath>
                </a14:m>
                <a:r>
                  <a:rPr lang="cs-CZ" sz="4400" b="1" dirty="0" smtClean="0"/>
                  <a:t> = </a:t>
                </a:r>
                <a:endParaRPr lang="cs-CZ" sz="4400" b="1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blipFill rotWithShape="1">
                <a:blip r:embed="rId3"/>
                <a:stretch>
                  <a:fillRect t="-2235" r="-16931" b="-5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0964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4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727180" y="2486631"/>
            <a:ext cx="5922141" cy="1323195"/>
          </a:xfrm>
          <a:prstGeom prst="rtTriangle">
            <a:avLst/>
          </a:prstGeom>
          <a:solidFill>
            <a:srgbClr val="29E32D">
              <a:alpha val="31765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6735024" y="3873590"/>
            <a:ext cx="1616284" cy="362067"/>
          </a:xfrm>
          <a:prstGeom prst="rtTriangle">
            <a:avLst/>
          </a:prstGeom>
          <a:solidFill>
            <a:srgbClr val="29E32D">
              <a:alpha val="3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3873590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020272" y="4871979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39" name="Prstenec 38"/>
          <p:cNvSpPr/>
          <p:nvPr/>
        </p:nvSpPr>
        <p:spPr>
          <a:xfrm rot="15647278">
            <a:off x="6797338" y="2821664"/>
            <a:ext cx="1522707" cy="1882200"/>
          </a:xfrm>
          <a:prstGeom prst="donut">
            <a:avLst>
              <a:gd name="adj" fmla="val 5909"/>
            </a:avLst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Prstenec 39"/>
          <p:cNvSpPr/>
          <p:nvPr/>
        </p:nvSpPr>
        <p:spPr>
          <a:xfrm rot="16200000">
            <a:off x="2736809" y="950491"/>
            <a:ext cx="1522707" cy="5848453"/>
          </a:xfrm>
          <a:prstGeom prst="donut">
            <a:avLst>
              <a:gd name="adj" fmla="val 5909"/>
            </a:avLst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2" name="TextovéPole 41"/>
              <p:cNvSpPr txBox="1"/>
              <p:nvPr/>
            </p:nvSpPr>
            <p:spPr>
              <a:xfrm>
                <a:off x="2565993" y="5677802"/>
                <a:ext cx="2006007" cy="11680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400" b="1" i="1" smtClean="0">
                        <a:solidFill>
                          <a:srgbClr val="FF0000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C000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4400" b="1" i="1" smtClean="0">
                            <a:solidFill>
                              <a:srgbClr val="FFC000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2800" b="1" dirty="0" smtClean="0"/>
                  <a:t>  </a:t>
                </a:r>
                <a:endParaRPr lang="cs-CZ" sz="2800" b="1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5993" y="5677802"/>
                <a:ext cx="2006007" cy="11680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4" name="TextovéPole 43"/>
              <p:cNvSpPr txBox="1"/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</m:oMath>
                </a14:m>
                <a:r>
                  <a:rPr lang="cs-CZ" sz="4400" b="1" dirty="0" smtClean="0"/>
                  <a:t> = </a:t>
                </a:r>
                <a:endParaRPr lang="cs-CZ" sz="4400" b="1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blipFill rotWithShape="1">
                <a:blip r:embed="rId4"/>
                <a:stretch>
                  <a:fillRect t="-2235" r="-16931" b="-5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4761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VÝPOČET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683568" y="1484783"/>
                <a:ext cx="6696744" cy="137076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54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54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484783"/>
                <a:ext cx="6696744" cy="1370760"/>
              </a:xfrm>
              <a:prstGeom prst="rect">
                <a:avLst/>
              </a:prstGeom>
              <a:blipFill rotWithShape="1">
                <a:blip r:embed="rId2"/>
                <a:stretch>
                  <a:fillRect l="-4095" b="-22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59255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– DALŠÍ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245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5" y="5918790"/>
            <a:ext cx="8450667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VYZNAČÍME BAREVNĚ V OBR. </a:t>
            </a:r>
            <a:r>
              <a:rPr lang="cs-CZ" sz="2400" b="1" u="sng" dirty="0" smtClean="0">
                <a:solidFill>
                  <a:srgbClr val="FF0000"/>
                </a:solidFill>
              </a:rPr>
              <a:t>JINÉ</a:t>
            </a:r>
            <a:r>
              <a:rPr lang="cs-CZ" sz="2400" b="1" u="sng" dirty="0" smtClean="0"/>
              <a:t> PODOBNÉ TROJÚHELNÍKY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ástupný symbol pro obsah 39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56158" y="4754701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388424" y="2773233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963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425" y="5918790"/>
            <a:ext cx="8450667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VYZNAČÍME BAREVNĚ V OBR. </a:t>
            </a:r>
            <a:r>
              <a:rPr lang="cs-CZ" sz="2400" b="1" u="sng" dirty="0" smtClean="0">
                <a:solidFill>
                  <a:srgbClr val="FF0000"/>
                </a:solidFill>
              </a:rPr>
              <a:t>JINÉ</a:t>
            </a:r>
            <a:r>
              <a:rPr lang="cs-CZ" sz="2400" b="1" u="sng" dirty="0" smtClean="0"/>
              <a:t> PODOBNÉ TROJÚHELNÍKY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0" name="Pravoúhlý trojúhelník 9"/>
          <p:cNvSpPr/>
          <p:nvPr/>
        </p:nvSpPr>
        <p:spPr>
          <a:xfrm rot="10800000" flipH="1">
            <a:off x="6168678" y="3861047"/>
            <a:ext cx="432049" cy="374611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avoúhlý trojúhelník 27"/>
          <p:cNvSpPr/>
          <p:nvPr/>
        </p:nvSpPr>
        <p:spPr>
          <a:xfrm flipH="1">
            <a:off x="6600723" y="2435461"/>
            <a:ext cx="1643683" cy="1387349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ástupný symbol pro obsah 39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56158" y="4754701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388424" y="2773233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088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2773233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Pravoúhlý trojúhelník 9"/>
          <p:cNvSpPr/>
          <p:nvPr/>
        </p:nvSpPr>
        <p:spPr>
          <a:xfrm rot="10800000" flipH="1">
            <a:off x="6168678" y="3861047"/>
            <a:ext cx="432049" cy="374611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avoúhlý trojúhelník 27"/>
          <p:cNvSpPr/>
          <p:nvPr/>
        </p:nvSpPr>
        <p:spPr>
          <a:xfrm flipH="1">
            <a:off x="6600723" y="2435461"/>
            <a:ext cx="1643683" cy="1387349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ástupný symbol pro obsah 39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56158" y="4754701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38" name="Prstenec 37"/>
          <p:cNvSpPr/>
          <p:nvPr/>
        </p:nvSpPr>
        <p:spPr>
          <a:xfrm>
            <a:off x="5517943" y="3509873"/>
            <a:ext cx="866759" cy="1128131"/>
          </a:xfrm>
          <a:prstGeom prst="donut">
            <a:avLst>
              <a:gd name="adj" fmla="val 590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Prstenec 38"/>
          <p:cNvSpPr/>
          <p:nvPr/>
        </p:nvSpPr>
        <p:spPr>
          <a:xfrm>
            <a:off x="7448134" y="2157881"/>
            <a:ext cx="1522707" cy="1882200"/>
          </a:xfrm>
          <a:prstGeom prst="donut">
            <a:avLst>
              <a:gd name="adj" fmla="val 590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05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2773233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Pravoúhlý trojúhelník 9"/>
          <p:cNvSpPr/>
          <p:nvPr/>
        </p:nvSpPr>
        <p:spPr>
          <a:xfrm rot="10800000" flipH="1">
            <a:off x="6168678" y="3861047"/>
            <a:ext cx="432049" cy="374611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avoúhlý trojúhelník 27"/>
          <p:cNvSpPr/>
          <p:nvPr/>
        </p:nvSpPr>
        <p:spPr>
          <a:xfrm flipH="1">
            <a:off x="6600723" y="2435461"/>
            <a:ext cx="1643683" cy="1387349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ástupný symbol pro obsah 39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56158" y="4754701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38" name="Prstenec 37"/>
          <p:cNvSpPr/>
          <p:nvPr/>
        </p:nvSpPr>
        <p:spPr>
          <a:xfrm>
            <a:off x="5517943" y="3509873"/>
            <a:ext cx="866759" cy="1128131"/>
          </a:xfrm>
          <a:prstGeom prst="donut">
            <a:avLst>
              <a:gd name="adj" fmla="val 590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Prstenec 38"/>
          <p:cNvSpPr/>
          <p:nvPr/>
        </p:nvSpPr>
        <p:spPr>
          <a:xfrm>
            <a:off x="7448134" y="2157881"/>
            <a:ext cx="1522707" cy="1882200"/>
          </a:xfrm>
          <a:prstGeom prst="donut">
            <a:avLst>
              <a:gd name="adj" fmla="val 590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4" name="TextovéPole 43"/>
              <p:cNvSpPr txBox="1"/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</m:oMath>
                </a14:m>
                <a:r>
                  <a:rPr lang="cs-CZ" sz="4400" b="1" dirty="0" smtClean="0"/>
                  <a:t> = </a:t>
                </a:r>
                <a:endParaRPr lang="cs-CZ" sz="4400" b="1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blipFill rotWithShape="1">
                <a:blip r:embed="rId2"/>
                <a:stretch>
                  <a:fillRect t="-2235" r="-16931" b="-5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3475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2773233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Pravoúhlý trojúhelník 9"/>
          <p:cNvSpPr/>
          <p:nvPr/>
        </p:nvSpPr>
        <p:spPr>
          <a:xfrm rot="10800000" flipH="1">
            <a:off x="6168678" y="3861047"/>
            <a:ext cx="432049" cy="374611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avoúhlý trojúhelník 27"/>
          <p:cNvSpPr/>
          <p:nvPr/>
        </p:nvSpPr>
        <p:spPr>
          <a:xfrm flipH="1">
            <a:off x="6600723" y="2435461"/>
            <a:ext cx="1643683" cy="1387349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ástupný symbol pro obsah 39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56158" y="4754701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38" name="Prstenec 37"/>
          <p:cNvSpPr/>
          <p:nvPr/>
        </p:nvSpPr>
        <p:spPr>
          <a:xfrm rot="16200000">
            <a:off x="6001190" y="3404707"/>
            <a:ext cx="569056" cy="912679"/>
          </a:xfrm>
          <a:prstGeom prst="donut">
            <a:avLst>
              <a:gd name="adj" fmla="val 10981"/>
            </a:avLst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Prstenec 38"/>
          <p:cNvSpPr/>
          <p:nvPr/>
        </p:nvSpPr>
        <p:spPr>
          <a:xfrm rot="16200000">
            <a:off x="6798800" y="2638494"/>
            <a:ext cx="1522707" cy="2088592"/>
          </a:xfrm>
          <a:prstGeom prst="donut">
            <a:avLst>
              <a:gd name="adj" fmla="val 5909"/>
            </a:avLst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4" name="TextovéPole 43"/>
              <p:cNvSpPr txBox="1"/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</m:oMath>
                </a14:m>
                <a:r>
                  <a:rPr lang="cs-CZ" sz="4400" b="1" dirty="0" smtClean="0"/>
                  <a:t> = </a:t>
                </a:r>
                <a:endParaRPr lang="cs-CZ" sz="4400" b="1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blipFill rotWithShape="1">
                <a:blip r:embed="rId2"/>
                <a:stretch>
                  <a:fillRect t="-2235" r="-16931" b="-5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931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ODVOZENÍ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861048"/>
            <a:ext cx="8064896" cy="0"/>
          </a:xfrm>
          <a:prstGeom prst="line">
            <a:avLst/>
          </a:prstGeom>
          <a:ln w="317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51308" y="3361145"/>
            <a:ext cx="777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o</a:t>
            </a:r>
            <a:endParaRPr lang="cs-CZ" sz="2400" i="1" dirty="0"/>
          </a:p>
        </p:txBody>
      </p:sp>
      <p:sp>
        <p:nvSpPr>
          <p:cNvPr id="12" name="Ohnutý pruh 11"/>
          <p:cNvSpPr/>
          <p:nvPr/>
        </p:nvSpPr>
        <p:spPr>
          <a:xfrm rot="5400000">
            <a:off x="3831685" y="1742218"/>
            <a:ext cx="5044681" cy="3994564"/>
          </a:xfrm>
          <a:prstGeom prst="blockArc">
            <a:avLst>
              <a:gd name="adj1" fmla="val 12155530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22387" y="3725434"/>
            <a:ext cx="206917" cy="21602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183230" y="3739500"/>
            <a:ext cx="206917" cy="21602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22387" y="3019455"/>
            <a:ext cx="453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000"/>
                </a:solidFill>
              </a:rPr>
              <a:t>F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37839" y="3630216"/>
            <a:ext cx="388785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09033" y="2393285"/>
            <a:ext cx="0" cy="1440161"/>
          </a:xfrm>
          <a:prstGeom prst="straightConnector1">
            <a:avLst/>
          </a:prstGeom>
          <a:ln w="444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09033" y="278092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727180" y="2435459"/>
            <a:ext cx="7319872" cy="2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7180" y="2486631"/>
            <a:ext cx="7624128" cy="1749028"/>
          </a:xfrm>
          <a:prstGeom prst="straightConnector1">
            <a:avLst/>
          </a:prstGeom>
          <a:ln w="34925"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H="1">
            <a:off x="4572000" y="2486631"/>
            <a:ext cx="3475052" cy="3174617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11560" y="4235659"/>
            <a:ext cx="7739748" cy="0"/>
          </a:xfrm>
          <a:prstGeom prst="straightConnector1">
            <a:avLst/>
          </a:prstGeom>
          <a:ln w="34925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TextovéPole 1036"/>
          <p:cNvSpPr txBox="1"/>
          <p:nvPr/>
        </p:nvSpPr>
        <p:spPr>
          <a:xfrm>
            <a:off x="1141080" y="1931620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Dopadající paprsky - modré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7593" y="4437112"/>
            <a:ext cx="4439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Odražené paprsky  - zelené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043" name="Přímá spojnice se šipkou 1042"/>
          <p:cNvCxnSpPr/>
          <p:nvPr/>
        </p:nvCxnSpPr>
        <p:spPr>
          <a:xfrm>
            <a:off x="6156176" y="3861048"/>
            <a:ext cx="0" cy="374611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615207" y="3809826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rgbClr val="FF0000"/>
                </a:solidFill>
              </a:rPr>
              <a:t>y</a:t>
            </a:r>
            <a:r>
              <a:rPr lang="cs-CZ" sz="2500" b="1" dirty="0" smtClean="0">
                <a:solidFill>
                  <a:srgbClr val="FF0000"/>
                </a:solidFill>
              </a:rPr>
              <a:t>‘</a:t>
            </a:r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388424" y="2773233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endParaRPr lang="cs-CZ" sz="25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Pravoúhlý trojúhelník 9"/>
          <p:cNvSpPr/>
          <p:nvPr/>
        </p:nvSpPr>
        <p:spPr>
          <a:xfrm rot="10800000" flipH="1">
            <a:off x="6168678" y="3861047"/>
            <a:ext cx="432049" cy="374611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avoúhlý trojúhelník 27"/>
          <p:cNvSpPr/>
          <p:nvPr/>
        </p:nvSpPr>
        <p:spPr>
          <a:xfrm flipH="1">
            <a:off x="6600723" y="2435461"/>
            <a:ext cx="1643683" cy="1387349"/>
          </a:xfrm>
          <a:prstGeom prst="rtTriangle">
            <a:avLst/>
          </a:prstGeom>
          <a:solidFill>
            <a:srgbClr val="C00000">
              <a:alpha val="4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687593" y="3861048"/>
            <a:ext cx="21440" cy="205774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56176" y="4286880"/>
            <a:ext cx="0" cy="180020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6525845" y="3941458"/>
            <a:ext cx="4079" cy="1977332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51308" y="1556792"/>
            <a:ext cx="37116" cy="4705049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727180" y="5805264"/>
            <a:ext cx="762412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912877" y="5176132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6156176" y="5373216"/>
            <a:ext cx="2232248" cy="0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ástupný symbol pro obsah 39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56158" y="4754701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a‘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6507845" y="4664957"/>
            <a:ext cx="1880579" cy="2987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7159853" y="4127466"/>
            <a:ext cx="76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f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38" name="Prstenec 37"/>
          <p:cNvSpPr/>
          <p:nvPr/>
        </p:nvSpPr>
        <p:spPr>
          <a:xfrm rot="16200000">
            <a:off x="6001190" y="3404707"/>
            <a:ext cx="569056" cy="912679"/>
          </a:xfrm>
          <a:prstGeom prst="donut">
            <a:avLst>
              <a:gd name="adj" fmla="val 10981"/>
            </a:avLst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Prstenec 38"/>
          <p:cNvSpPr/>
          <p:nvPr/>
        </p:nvSpPr>
        <p:spPr>
          <a:xfrm rot="16200000">
            <a:off x="6798800" y="2638494"/>
            <a:ext cx="1522707" cy="2088592"/>
          </a:xfrm>
          <a:prstGeom prst="donut">
            <a:avLst>
              <a:gd name="adj" fmla="val 5909"/>
            </a:avLst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4" name="TextovéPole 43"/>
              <p:cNvSpPr txBox="1"/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</m:oMath>
                </a14:m>
                <a:r>
                  <a:rPr lang="cs-CZ" sz="4400" b="1" dirty="0" smtClean="0"/>
                  <a:t> = </a:t>
                </a:r>
                <a:endParaRPr lang="cs-CZ" sz="4400" b="1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899" y="5786966"/>
                <a:ext cx="1151901" cy="1090491"/>
              </a:xfrm>
              <a:prstGeom prst="rect">
                <a:avLst/>
              </a:prstGeom>
              <a:blipFill rotWithShape="1">
                <a:blip r:embed="rId2"/>
                <a:stretch>
                  <a:fillRect t="-2235" r="-16931" b="-5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5" name="TextovéPole 44"/>
              <p:cNvSpPr txBox="1"/>
              <p:nvPr/>
            </p:nvSpPr>
            <p:spPr>
              <a:xfrm>
                <a:off x="2565993" y="5677802"/>
                <a:ext cx="2006007" cy="11680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400" b="1" i="1" smtClean="0">
                        <a:solidFill>
                          <a:srgbClr val="FF0000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4400" b="1" i="1" smtClean="0">
                            <a:solidFill>
                              <a:srgbClr val="FFC000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FFC000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2800" b="1" dirty="0" smtClean="0"/>
                  <a:t>  </a:t>
                </a:r>
                <a:endParaRPr lang="cs-CZ" sz="2800" b="1" dirty="0"/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5993" y="5677802"/>
                <a:ext cx="2006007" cy="11680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13658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VÝPOČET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683568" y="1484783"/>
                <a:ext cx="6696744" cy="137076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54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54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4800" b="1" dirty="0" smtClean="0"/>
                  <a:t> = </a:t>
                </a: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484783"/>
                <a:ext cx="6696744" cy="1370760"/>
              </a:xfrm>
              <a:prstGeom prst="rect">
                <a:avLst/>
              </a:prstGeom>
              <a:blipFill rotWithShape="1">
                <a:blip r:embed="rId2"/>
                <a:stretch>
                  <a:fillRect l="-4095" b="-22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1930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DALŠÍM UŽITÍM PODOBNOSTI LZE ODVODIT UŽITEČNÝ VZTAH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VÝPOČET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899592" y="2996952"/>
                <a:ext cx="6696744" cy="131734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54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54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996952"/>
                <a:ext cx="6696744" cy="1317348"/>
              </a:xfrm>
              <a:prstGeom prst="rect">
                <a:avLst/>
              </a:prstGeom>
              <a:blipFill rotWithShape="1">
                <a:blip r:embed="rId2"/>
                <a:stretch>
                  <a:fillRect l="-4189" b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224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SHRNUTÍ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60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num>
                      <m:den>
                        <m: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4800" b="1" dirty="0" smtClean="0"/>
                  <a:t> = </a:t>
                </a: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blipFill rotWithShape="1">
                <a:blip r:embed="rId2"/>
                <a:stretch>
                  <a:fillRect l="-31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7340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SHRNUTÍ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60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num>
                      <m:den>
                        <m: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4800" b="1" dirty="0" smtClean="0"/>
                  <a:t> = </a:t>
                </a: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blipFill rotWithShape="1">
                <a:blip r:embed="rId2"/>
                <a:stretch>
                  <a:fillRect l="-31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88571" y="3091177"/>
            <a:ext cx="8856984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Z</a:t>
            </a:r>
            <a:r>
              <a:rPr lang="en-US" sz="4800" b="1" dirty="0" smtClean="0">
                <a:solidFill>
                  <a:schemeClr val="tx1"/>
                </a:solidFill>
              </a:rPr>
              <a:t> &gt; 0 …. OBRAZ JE</a:t>
            </a:r>
            <a:r>
              <a:rPr lang="cs-CZ" sz="4800" b="1" dirty="0" smtClean="0">
                <a:solidFill>
                  <a:schemeClr val="tx1"/>
                </a:solidFill>
              </a:rPr>
              <a:t>VZPŘÍMENÝ</a:t>
            </a:r>
          </a:p>
        </p:txBody>
      </p:sp>
    </p:spTree>
    <p:extLst>
      <p:ext uri="{BB962C8B-B14F-4D97-AF65-F5344CB8AC3E}">
        <p14:creationId xmlns:p14="http://schemas.microsoft.com/office/powerpoint/2010/main" val="156450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SHRNUTÍ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60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num>
                      <m:den>
                        <m: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4800" b="1" dirty="0" smtClean="0"/>
                  <a:t> = </a:t>
                </a: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blipFill rotWithShape="1">
                <a:blip r:embed="rId2"/>
                <a:stretch>
                  <a:fillRect l="-31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88571" y="3091177"/>
            <a:ext cx="885698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Z</a:t>
            </a:r>
            <a:r>
              <a:rPr lang="en-US" sz="4800" b="1" dirty="0" smtClean="0">
                <a:solidFill>
                  <a:schemeClr val="tx1"/>
                </a:solidFill>
              </a:rPr>
              <a:t> &gt; 0 …. OBRAZ JE</a:t>
            </a:r>
            <a:r>
              <a:rPr lang="cs-CZ" sz="4800" b="1" dirty="0" smtClean="0">
                <a:solidFill>
                  <a:schemeClr val="tx1"/>
                </a:solidFill>
              </a:rPr>
              <a:t>VZPŘÍMENÝ</a:t>
            </a:r>
          </a:p>
          <a:p>
            <a:r>
              <a:rPr lang="cs-CZ" sz="4800" b="1" dirty="0" smtClean="0"/>
              <a:t>Z</a:t>
            </a:r>
            <a:r>
              <a:rPr lang="en-US" sz="4800" b="1" dirty="0" smtClean="0"/>
              <a:t> &lt; 0</a:t>
            </a:r>
            <a:r>
              <a:rPr lang="cs-CZ" sz="4800" b="1" dirty="0" smtClean="0"/>
              <a:t> … OBRAZ JE PŘEVRÁCENÝ</a:t>
            </a:r>
          </a:p>
        </p:txBody>
      </p:sp>
    </p:spTree>
    <p:extLst>
      <p:ext uri="{BB962C8B-B14F-4D97-AF65-F5344CB8AC3E}">
        <p14:creationId xmlns:p14="http://schemas.microsoft.com/office/powerpoint/2010/main" val="156450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SHRNUTÍ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60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num>
                      <m:den>
                        <m: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4800" b="1" dirty="0" smtClean="0"/>
                  <a:t> = </a:t>
                </a: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blipFill rotWithShape="1">
                <a:blip r:embed="rId2"/>
                <a:stretch>
                  <a:fillRect l="-31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88571" y="3091177"/>
            <a:ext cx="8856984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Z</a:t>
            </a:r>
            <a:r>
              <a:rPr lang="en-US" sz="4800" b="1" dirty="0" smtClean="0">
                <a:solidFill>
                  <a:schemeClr val="tx1"/>
                </a:solidFill>
              </a:rPr>
              <a:t> &gt; 0 …. OBRAZ JE</a:t>
            </a:r>
            <a:r>
              <a:rPr lang="cs-CZ" sz="4800" b="1" dirty="0" smtClean="0">
                <a:solidFill>
                  <a:schemeClr val="tx1"/>
                </a:solidFill>
              </a:rPr>
              <a:t>VZPŘÍMENÝ</a:t>
            </a:r>
          </a:p>
          <a:p>
            <a:r>
              <a:rPr lang="cs-CZ" sz="4800" b="1" dirty="0" smtClean="0"/>
              <a:t>Z</a:t>
            </a:r>
            <a:r>
              <a:rPr lang="en-US" sz="4800" b="1" dirty="0" smtClean="0"/>
              <a:t> &lt; 0</a:t>
            </a:r>
            <a:r>
              <a:rPr lang="cs-CZ" sz="4800" b="1" dirty="0" smtClean="0"/>
              <a:t> … OBRAZ JE PŘEVRÁCENÝ</a:t>
            </a:r>
          </a:p>
          <a:p>
            <a:r>
              <a:rPr lang="cs-CZ" sz="4800" b="1" dirty="0" smtClean="0"/>
              <a:t>IZI </a:t>
            </a:r>
            <a:r>
              <a:rPr lang="en-US" sz="4800" b="1" dirty="0" smtClean="0">
                <a:solidFill>
                  <a:schemeClr val="tx1"/>
                </a:solidFill>
              </a:rPr>
              <a:t>&gt; </a:t>
            </a:r>
            <a:r>
              <a:rPr lang="cs-CZ" sz="4800" b="1" dirty="0" smtClean="0">
                <a:solidFill>
                  <a:schemeClr val="tx1"/>
                </a:solidFill>
              </a:rPr>
              <a:t>1 … ZVĚTŠENÝ OBRAZ</a:t>
            </a:r>
          </a:p>
        </p:txBody>
      </p:sp>
    </p:spTree>
    <p:extLst>
      <p:ext uri="{BB962C8B-B14F-4D97-AF65-F5344CB8AC3E}">
        <p14:creationId xmlns:p14="http://schemas.microsoft.com/office/powerpoint/2010/main" val="156450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SHRNUTÍ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60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num>
                      <m:den>
                        <m: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4800" b="1" dirty="0" smtClean="0"/>
                  <a:t> = </a:t>
                </a: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blipFill rotWithShape="1">
                <a:blip r:embed="rId2"/>
                <a:stretch>
                  <a:fillRect l="-31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88571" y="3091177"/>
            <a:ext cx="8856984" cy="304698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Z</a:t>
            </a:r>
            <a:r>
              <a:rPr lang="en-US" sz="4800" b="1" dirty="0" smtClean="0">
                <a:solidFill>
                  <a:schemeClr val="tx1"/>
                </a:solidFill>
              </a:rPr>
              <a:t> &gt; 0 …. OBRAZ JE</a:t>
            </a:r>
            <a:r>
              <a:rPr lang="cs-CZ" sz="4800" b="1" dirty="0" smtClean="0">
                <a:solidFill>
                  <a:schemeClr val="tx1"/>
                </a:solidFill>
              </a:rPr>
              <a:t>VZPŘÍMENÝ</a:t>
            </a:r>
          </a:p>
          <a:p>
            <a:r>
              <a:rPr lang="cs-CZ" sz="4800" b="1" dirty="0" smtClean="0"/>
              <a:t>Z</a:t>
            </a:r>
            <a:r>
              <a:rPr lang="en-US" sz="4800" b="1" dirty="0" smtClean="0"/>
              <a:t> &lt; 0</a:t>
            </a:r>
            <a:r>
              <a:rPr lang="cs-CZ" sz="4800" b="1" dirty="0" smtClean="0"/>
              <a:t> … OBRAZ JE PŘEVRÁCENÝ</a:t>
            </a:r>
          </a:p>
          <a:p>
            <a:r>
              <a:rPr lang="cs-CZ" sz="4800" b="1" dirty="0" smtClean="0"/>
              <a:t>IZI </a:t>
            </a:r>
            <a:r>
              <a:rPr lang="en-US" sz="4800" b="1" dirty="0" smtClean="0">
                <a:solidFill>
                  <a:schemeClr val="tx1"/>
                </a:solidFill>
              </a:rPr>
              <a:t>&gt; </a:t>
            </a:r>
            <a:r>
              <a:rPr lang="cs-CZ" sz="4800" b="1" dirty="0" smtClean="0">
                <a:solidFill>
                  <a:schemeClr val="tx1"/>
                </a:solidFill>
              </a:rPr>
              <a:t>1 … ZVĚTŠENÝ OBRAZ</a:t>
            </a:r>
          </a:p>
          <a:p>
            <a:r>
              <a:rPr lang="cs-CZ" sz="4800" b="1" dirty="0" smtClean="0"/>
              <a:t>IZI </a:t>
            </a:r>
            <a:r>
              <a:rPr lang="en-US" sz="4800" b="1" dirty="0" smtClean="0"/>
              <a:t>&lt;</a:t>
            </a:r>
            <a:r>
              <a:rPr lang="en-US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smtClean="0">
                <a:solidFill>
                  <a:schemeClr val="tx1"/>
                </a:solidFill>
              </a:rPr>
              <a:t>1 … Z</a:t>
            </a:r>
            <a:r>
              <a:rPr lang="en-US" sz="4800" b="1" dirty="0" smtClean="0">
                <a:solidFill>
                  <a:schemeClr val="tx1"/>
                </a:solidFill>
              </a:rPr>
              <a:t>MEN</a:t>
            </a:r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r>
              <a:rPr lang="en-US" sz="4800" b="1" dirty="0" smtClean="0">
                <a:solidFill>
                  <a:schemeClr val="tx1"/>
                </a:solidFill>
              </a:rPr>
              <a:t>EN</a:t>
            </a:r>
            <a:r>
              <a:rPr lang="cs-CZ" sz="4800" b="1" dirty="0" smtClean="0">
                <a:solidFill>
                  <a:schemeClr val="tx1"/>
                </a:solidFill>
              </a:rPr>
              <a:t>Ý OBRAZ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76973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 - SHRNUTÍ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8000"/>
              </a:solidFill>
            </a:endParaRPr>
          </a:p>
          <a:p>
            <a:endParaRPr lang="cs-CZ" b="1" dirty="0">
              <a:solidFill>
                <a:srgbClr val="008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60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60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54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num>
                      <m:den>
                        <m:r>
                          <a:rPr lang="cs-CZ" sz="5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54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4800" b="1" dirty="0" smtClean="0"/>
                  <a:t> = </a:t>
                </a: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48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571" y="1484784"/>
                <a:ext cx="8856984" cy="1618969"/>
              </a:xfrm>
              <a:prstGeom prst="rect">
                <a:avLst/>
              </a:prstGeom>
              <a:blipFill rotWithShape="1">
                <a:blip r:embed="rId2"/>
                <a:stretch>
                  <a:fillRect l="-31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88571" y="3091177"/>
            <a:ext cx="8856984" cy="36009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Z</a:t>
            </a:r>
            <a:r>
              <a:rPr lang="en-US" sz="4800" b="1" dirty="0" smtClean="0">
                <a:solidFill>
                  <a:schemeClr val="tx1"/>
                </a:solidFill>
              </a:rPr>
              <a:t> &gt; 0 …. OBRAZ JE</a:t>
            </a:r>
            <a:r>
              <a:rPr lang="cs-CZ" sz="4800" b="1" dirty="0" smtClean="0">
                <a:solidFill>
                  <a:schemeClr val="tx1"/>
                </a:solidFill>
              </a:rPr>
              <a:t>VZPŘÍMENÝ</a:t>
            </a:r>
          </a:p>
          <a:p>
            <a:r>
              <a:rPr lang="cs-CZ" sz="4800" b="1" dirty="0" smtClean="0"/>
              <a:t>Z</a:t>
            </a:r>
            <a:r>
              <a:rPr lang="en-US" sz="4800" b="1" dirty="0" smtClean="0"/>
              <a:t> &lt; 0</a:t>
            </a:r>
            <a:r>
              <a:rPr lang="cs-CZ" sz="4800" b="1" dirty="0" smtClean="0"/>
              <a:t> … OBRAZ JE PŘEVRÁCENÝ</a:t>
            </a:r>
          </a:p>
          <a:p>
            <a:r>
              <a:rPr lang="cs-CZ" sz="4800" b="1" dirty="0" smtClean="0"/>
              <a:t>IZI </a:t>
            </a:r>
            <a:r>
              <a:rPr lang="en-US" sz="4800" b="1" dirty="0" smtClean="0">
                <a:solidFill>
                  <a:schemeClr val="tx1"/>
                </a:solidFill>
              </a:rPr>
              <a:t>&gt; </a:t>
            </a:r>
            <a:r>
              <a:rPr lang="cs-CZ" sz="4800" b="1" dirty="0" smtClean="0">
                <a:solidFill>
                  <a:schemeClr val="tx1"/>
                </a:solidFill>
              </a:rPr>
              <a:t>1 … ZVĚTŠENÝ OBRAZ</a:t>
            </a:r>
          </a:p>
          <a:p>
            <a:r>
              <a:rPr lang="cs-CZ" sz="4800" b="1" dirty="0" smtClean="0"/>
              <a:t>IZI </a:t>
            </a:r>
            <a:r>
              <a:rPr lang="en-US" sz="4800" b="1" dirty="0" smtClean="0"/>
              <a:t>&lt;</a:t>
            </a:r>
            <a:r>
              <a:rPr lang="en-US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smtClean="0">
                <a:solidFill>
                  <a:schemeClr val="tx1"/>
                </a:solidFill>
              </a:rPr>
              <a:t>1 … Z</a:t>
            </a:r>
            <a:r>
              <a:rPr lang="en-US" sz="4800" b="1" dirty="0" smtClean="0">
                <a:solidFill>
                  <a:schemeClr val="tx1"/>
                </a:solidFill>
              </a:rPr>
              <a:t>MEN</a:t>
            </a:r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r>
              <a:rPr lang="en-US" sz="4800" b="1" dirty="0" smtClean="0">
                <a:solidFill>
                  <a:schemeClr val="tx1"/>
                </a:solidFill>
              </a:rPr>
              <a:t>EN</a:t>
            </a:r>
            <a:r>
              <a:rPr lang="cs-CZ" sz="4800" b="1" dirty="0" smtClean="0">
                <a:solidFill>
                  <a:schemeClr val="tx1"/>
                </a:solidFill>
              </a:rPr>
              <a:t>Ý OBRAZ</a:t>
            </a:r>
          </a:p>
          <a:p>
            <a:r>
              <a:rPr lang="cs-CZ" sz="3600" b="1" dirty="0" smtClean="0"/>
              <a:t>IZI = 1 … OBRAZ STEJNĚ VELKÝ JAKO VZOR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5275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1847" y="1340768"/>
            <a:ext cx="7772400" cy="1470025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3892158"/>
            <a:ext cx="7772400" cy="1470025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8000"/>
                </a:solidFill>
              </a:rPr>
              <a:t>2. 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33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1847" y="1340768"/>
            <a:ext cx="7772400" cy="1470025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3892158"/>
            <a:ext cx="7772400" cy="1470025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8000"/>
                </a:solidFill>
              </a:rPr>
              <a:t>2. 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7524328" y="1988840"/>
            <a:ext cx="648072" cy="576064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1297933" y="327255"/>
                <a:ext cx="6543669" cy="92288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32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32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32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num>
                      <m:den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32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32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3200" b="1" dirty="0" smtClean="0"/>
                  <a:t> =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32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7933" y="327255"/>
                <a:ext cx="6543669" cy="922881"/>
              </a:xfrm>
              <a:prstGeom prst="rect">
                <a:avLst/>
              </a:prstGeom>
              <a:blipFill rotWithShape="1">
                <a:blip r:embed="rId2"/>
                <a:stretch>
                  <a:fillRect l="-2423" b="-3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5974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4F353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2. </a:t>
            </a:r>
            <a:r>
              <a:rPr lang="cs-CZ" b="1" dirty="0" smtClean="0">
                <a:solidFill>
                  <a:srgbClr val="008000"/>
                </a:solidFill>
              </a:rPr>
              <a:t>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ROVNICE, KTERÁ POPISUJE </a:t>
            </a:r>
            <a:r>
              <a:rPr lang="cs-CZ" b="1" dirty="0" smtClean="0"/>
              <a:t>VZTAH</a:t>
            </a:r>
            <a:r>
              <a:rPr lang="cs-CZ" dirty="0" smtClean="0"/>
              <a:t> MEZI 	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10325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4F353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2. </a:t>
            </a:r>
            <a:r>
              <a:rPr lang="cs-CZ" b="1" dirty="0" smtClean="0">
                <a:solidFill>
                  <a:srgbClr val="008000"/>
                </a:solidFill>
              </a:rPr>
              <a:t>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ROVNICE, KTERÁ POPISUJE </a:t>
            </a:r>
            <a:r>
              <a:rPr lang="cs-CZ" b="1" dirty="0" smtClean="0"/>
              <a:t>VZTAH</a:t>
            </a:r>
            <a:r>
              <a:rPr lang="cs-CZ" dirty="0" smtClean="0"/>
              <a:t> MEZI 	</a:t>
            </a:r>
            <a:r>
              <a:rPr lang="cs-CZ" b="1" u="sng" dirty="0" smtClean="0"/>
              <a:t>VZDÁLENOSTÍ PŘEDMĚTU</a:t>
            </a:r>
            <a:r>
              <a:rPr lang="cs-CZ" b="1" dirty="0" smtClean="0"/>
              <a:t> 		…..	</a:t>
            </a:r>
            <a:r>
              <a:rPr lang="cs-CZ" b="1" i="1" dirty="0" smtClean="0"/>
              <a:t>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84466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4F353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2. </a:t>
            </a:r>
            <a:r>
              <a:rPr lang="cs-CZ" b="1" dirty="0" smtClean="0">
                <a:solidFill>
                  <a:srgbClr val="008000"/>
                </a:solidFill>
              </a:rPr>
              <a:t>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ROVNICE, KTERÁ POPISUJE </a:t>
            </a:r>
            <a:r>
              <a:rPr lang="cs-CZ" b="1" dirty="0" smtClean="0"/>
              <a:t>VZTAH</a:t>
            </a:r>
            <a:r>
              <a:rPr lang="cs-CZ" dirty="0" smtClean="0"/>
              <a:t> MEZI 	</a:t>
            </a:r>
            <a:r>
              <a:rPr lang="cs-CZ" b="1" u="sng" dirty="0" smtClean="0"/>
              <a:t>VZDÁLENOSTÍ PŘEDMĚTU</a:t>
            </a:r>
            <a:r>
              <a:rPr lang="cs-CZ" b="1" dirty="0" smtClean="0"/>
              <a:t> 		…..	</a:t>
            </a:r>
            <a:r>
              <a:rPr lang="cs-CZ" b="1" i="1" dirty="0" smtClean="0"/>
              <a:t>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u="sng" dirty="0" smtClean="0"/>
              <a:t>VZDÁLENOSTÍ OBRAZU </a:t>
            </a:r>
            <a:r>
              <a:rPr lang="cs-CZ" b="1" dirty="0" smtClean="0"/>
              <a:t>		…..	</a:t>
            </a:r>
            <a:r>
              <a:rPr lang="cs-CZ" b="1" i="1" dirty="0" smtClean="0"/>
              <a:t>a‘ </a:t>
            </a:r>
            <a:r>
              <a:rPr lang="cs-CZ" dirty="0" smtClean="0"/>
              <a:t> 	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84466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4F353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2. </a:t>
            </a:r>
            <a:r>
              <a:rPr lang="cs-CZ" b="1" dirty="0" smtClean="0">
                <a:solidFill>
                  <a:srgbClr val="008000"/>
                </a:solidFill>
              </a:rPr>
              <a:t>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ROVNICE, KTERÁ POPISUJE </a:t>
            </a:r>
            <a:r>
              <a:rPr lang="cs-CZ" b="1" dirty="0" smtClean="0"/>
              <a:t>VZTAH</a:t>
            </a:r>
            <a:r>
              <a:rPr lang="cs-CZ" dirty="0" smtClean="0"/>
              <a:t> MEZI 	</a:t>
            </a:r>
            <a:r>
              <a:rPr lang="cs-CZ" b="1" u="sng" dirty="0" smtClean="0"/>
              <a:t>VZDÁLENOSTÍ PŘEDMĚTU</a:t>
            </a:r>
            <a:r>
              <a:rPr lang="cs-CZ" b="1" dirty="0" smtClean="0"/>
              <a:t> 		…..	</a:t>
            </a:r>
            <a:r>
              <a:rPr lang="cs-CZ" b="1" i="1" dirty="0" smtClean="0"/>
              <a:t>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u="sng" dirty="0" smtClean="0"/>
              <a:t>VZDÁLENOSTÍ OBRAZU </a:t>
            </a:r>
            <a:r>
              <a:rPr lang="cs-CZ" b="1" dirty="0" smtClean="0"/>
              <a:t>		…..	</a:t>
            </a:r>
            <a:r>
              <a:rPr lang="cs-CZ" b="1" i="1" dirty="0" smtClean="0"/>
              <a:t>a‘ </a:t>
            </a:r>
            <a:r>
              <a:rPr lang="cs-CZ" dirty="0" smtClean="0"/>
              <a:t> 	</a:t>
            </a:r>
            <a:r>
              <a:rPr lang="cs-CZ" b="1" u="sng" dirty="0" smtClean="0"/>
              <a:t>OHNISKOVOU VZDÁLENOSTÍ </a:t>
            </a:r>
            <a:r>
              <a:rPr lang="cs-CZ" b="1" dirty="0" smtClean="0"/>
              <a:t>	…..	</a:t>
            </a:r>
            <a:r>
              <a:rPr lang="cs-CZ" b="1" i="1" dirty="0" smtClean="0"/>
              <a:t>f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84466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4F353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2. </a:t>
            </a:r>
            <a:r>
              <a:rPr lang="cs-CZ" b="1" dirty="0" smtClean="0">
                <a:solidFill>
                  <a:srgbClr val="008000"/>
                </a:solidFill>
              </a:rPr>
              <a:t>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ROVNICE, KTERÁ POPISUJE </a:t>
            </a:r>
            <a:r>
              <a:rPr lang="cs-CZ" b="1" dirty="0" smtClean="0"/>
              <a:t>VZTAH</a:t>
            </a:r>
            <a:r>
              <a:rPr lang="cs-CZ" dirty="0" smtClean="0"/>
              <a:t> MEZI 	</a:t>
            </a:r>
            <a:r>
              <a:rPr lang="cs-CZ" b="1" u="sng" dirty="0" smtClean="0"/>
              <a:t>VZDÁLENOSTÍ PŘEDMĚTU</a:t>
            </a:r>
            <a:r>
              <a:rPr lang="cs-CZ" b="1" dirty="0" smtClean="0"/>
              <a:t> 		…..	</a:t>
            </a:r>
            <a:r>
              <a:rPr lang="cs-CZ" b="1" i="1" dirty="0" smtClean="0"/>
              <a:t>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u="sng" dirty="0" smtClean="0"/>
              <a:t>VZDÁLENOSTÍ OBRAZU </a:t>
            </a:r>
            <a:r>
              <a:rPr lang="cs-CZ" b="1" dirty="0" smtClean="0"/>
              <a:t>		…..	</a:t>
            </a:r>
            <a:r>
              <a:rPr lang="cs-CZ" b="1" i="1" dirty="0" smtClean="0"/>
              <a:t>a‘ </a:t>
            </a:r>
            <a:r>
              <a:rPr lang="cs-CZ" dirty="0" smtClean="0"/>
              <a:t> 	</a:t>
            </a:r>
            <a:r>
              <a:rPr lang="cs-CZ" b="1" u="sng" dirty="0" smtClean="0"/>
              <a:t>OHNISKOVOU VZDÁLENOSTÍ </a:t>
            </a:r>
            <a:r>
              <a:rPr lang="cs-CZ" b="1" dirty="0" smtClean="0"/>
              <a:t>	…..	</a:t>
            </a:r>
            <a:r>
              <a:rPr lang="cs-CZ" b="1" i="1" dirty="0" smtClean="0"/>
              <a:t>f</a:t>
            </a:r>
            <a:endParaRPr lang="cs-CZ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547664" y="3789040"/>
                <a:ext cx="4896544" cy="183454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7200" b="1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sz="7200" b="1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den>
                    </m:f>
                    <m:r>
                      <a:rPr lang="cs-CZ" sz="7200" b="1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72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3789040"/>
                <a:ext cx="4896544" cy="1834541"/>
              </a:xfrm>
              <a:prstGeom prst="rect">
                <a:avLst/>
              </a:prstGeom>
              <a:blipFill rotWithShape="1">
                <a:blip r:embed="rId2"/>
                <a:stretch>
                  <a:fillRect b="-66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1682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4F353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2. </a:t>
            </a:r>
            <a:r>
              <a:rPr lang="cs-CZ" b="1" dirty="0" smtClean="0">
                <a:solidFill>
                  <a:srgbClr val="008000"/>
                </a:solidFill>
              </a:rPr>
              <a:t>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 SPRÁVNÉ UŽÍVÁNÍ ZOBRAZOVACÍ ROVNICE JE </a:t>
            </a:r>
            <a:r>
              <a:rPr lang="cs-CZ" b="1" dirty="0" smtClean="0"/>
              <a:t>NUTNO</a:t>
            </a:r>
            <a:r>
              <a:rPr lang="cs-CZ" dirty="0" smtClean="0"/>
              <a:t> DODRŽOVAT </a:t>
            </a:r>
            <a:r>
              <a:rPr lang="cs-CZ" b="1" dirty="0" smtClean="0"/>
              <a:t>ZNAMÉNKOVOU KONVENCI PRO ZRCADLA!!!</a:t>
            </a:r>
            <a:endParaRPr lang="cs-CZ" b="1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547664" y="3789040"/>
                <a:ext cx="4896544" cy="183454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7200" b="1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sz="7200" b="1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den>
                    </m:f>
                    <m:r>
                      <a:rPr lang="cs-CZ" sz="7200" b="1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72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3789040"/>
                <a:ext cx="4896544" cy="1834541"/>
              </a:xfrm>
              <a:prstGeom prst="rect">
                <a:avLst/>
              </a:prstGeom>
              <a:blipFill rotWithShape="1">
                <a:blip r:embed="rId2"/>
                <a:stretch>
                  <a:fillRect b="-66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273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ZNAMÉNKOVÁ KONVENCI PRO ZRCADLA:</a:t>
            </a:r>
            <a:endParaRPr lang="cs-CZ" b="1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1175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ZNAMÉNKOVÁ KONVENCI PRO ZRCADLA: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vzdálenosti </a:t>
            </a:r>
            <a:r>
              <a:rPr lang="cs-CZ" i="1" dirty="0" smtClean="0"/>
              <a:t>(a, a‘, f, r) </a:t>
            </a:r>
            <a:r>
              <a:rPr lang="cs-CZ" b="1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zrcadlem …. </a:t>
            </a:r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ladné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282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ZNAMÉNKOVÁ KONVENCI PRO ZRCADLA: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vzdálenosti </a:t>
            </a:r>
            <a:r>
              <a:rPr lang="cs-CZ" i="1" dirty="0" smtClean="0"/>
              <a:t>(a, a‘, f, r) </a:t>
            </a:r>
            <a:r>
              <a:rPr lang="cs-CZ" b="1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zrcadlem …. </a:t>
            </a:r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ladné</a:t>
            </a:r>
          </a:p>
          <a:p>
            <a:pPr marL="0" indent="0">
              <a:buNone/>
            </a:pPr>
            <a:r>
              <a:rPr lang="cs-CZ" dirty="0" smtClean="0"/>
              <a:t>vzdálenosti </a:t>
            </a:r>
            <a:r>
              <a:rPr lang="cs-CZ" i="1" dirty="0" smtClean="0"/>
              <a:t>(a‘, f, r) </a:t>
            </a:r>
            <a:r>
              <a:rPr lang="cs-CZ" b="1" dirty="0" smtClean="0">
                <a:solidFill>
                  <a:srgbClr val="0070C0"/>
                </a:solidFill>
              </a:rPr>
              <a:t>za</a:t>
            </a:r>
            <a:r>
              <a:rPr lang="cs-CZ" dirty="0" smtClean="0"/>
              <a:t> zrcadlem ….</a:t>
            </a:r>
            <a:r>
              <a:rPr lang="cs-CZ" b="1" dirty="0" smtClean="0">
                <a:solidFill>
                  <a:srgbClr val="008000"/>
                </a:solidFill>
              </a:rPr>
              <a:t> </a:t>
            </a:r>
            <a:r>
              <a:rPr lang="cs-CZ" b="1" dirty="0">
                <a:solidFill>
                  <a:srgbClr val="0070C0"/>
                </a:solidFill>
              </a:rPr>
              <a:t>z</a:t>
            </a:r>
            <a:r>
              <a:rPr lang="cs-CZ" b="1" dirty="0" smtClean="0">
                <a:solidFill>
                  <a:srgbClr val="0070C0"/>
                </a:solidFill>
              </a:rPr>
              <a:t>áporné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0584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ZNAMÉNKOVÁ KONVENCI PRO ZRCADLA: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vzdálenosti </a:t>
            </a:r>
            <a:r>
              <a:rPr lang="cs-CZ" i="1" dirty="0" smtClean="0"/>
              <a:t>(a, a‘, f, r) </a:t>
            </a:r>
            <a:r>
              <a:rPr lang="cs-CZ" b="1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zrcadlem …. </a:t>
            </a:r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ladné</a:t>
            </a:r>
          </a:p>
          <a:p>
            <a:pPr marL="0" indent="0">
              <a:buNone/>
            </a:pPr>
            <a:r>
              <a:rPr lang="cs-CZ" dirty="0" smtClean="0"/>
              <a:t>vzdálenosti </a:t>
            </a:r>
            <a:r>
              <a:rPr lang="cs-CZ" i="1" dirty="0" smtClean="0"/>
              <a:t>(a‘, f, r) </a:t>
            </a:r>
            <a:r>
              <a:rPr lang="cs-CZ" b="1" dirty="0" smtClean="0">
                <a:solidFill>
                  <a:srgbClr val="0070C0"/>
                </a:solidFill>
              </a:rPr>
              <a:t>za</a:t>
            </a:r>
            <a:r>
              <a:rPr lang="cs-CZ" dirty="0" smtClean="0"/>
              <a:t> zrcadlem ….</a:t>
            </a:r>
            <a:r>
              <a:rPr lang="cs-CZ" b="1" dirty="0" smtClean="0">
                <a:solidFill>
                  <a:srgbClr val="008000"/>
                </a:solidFill>
              </a:rPr>
              <a:t> </a:t>
            </a:r>
            <a:r>
              <a:rPr lang="cs-CZ" b="1" dirty="0">
                <a:solidFill>
                  <a:srgbClr val="0070C0"/>
                </a:solidFill>
              </a:rPr>
              <a:t>z</a:t>
            </a:r>
            <a:r>
              <a:rPr lang="cs-CZ" b="1" dirty="0" smtClean="0">
                <a:solidFill>
                  <a:srgbClr val="0070C0"/>
                </a:solidFill>
              </a:rPr>
              <a:t>áporné</a:t>
            </a:r>
          </a:p>
          <a:p>
            <a:pPr marL="0" indent="0">
              <a:buNone/>
            </a:pPr>
            <a:r>
              <a:rPr lang="cs-CZ" dirty="0" smtClean="0"/>
              <a:t>orientace </a:t>
            </a:r>
            <a:r>
              <a:rPr lang="cs-CZ" b="1" dirty="0" smtClean="0">
                <a:solidFill>
                  <a:srgbClr val="FF0000"/>
                </a:solidFill>
              </a:rPr>
              <a:t>nad</a:t>
            </a:r>
            <a:r>
              <a:rPr lang="cs-CZ" b="1" dirty="0" smtClean="0"/>
              <a:t> </a:t>
            </a:r>
            <a:r>
              <a:rPr lang="cs-CZ" dirty="0" smtClean="0"/>
              <a:t>optickou osu …. </a:t>
            </a:r>
            <a:r>
              <a:rPr lang="cs-CZ" b="1" dirty="0" smtClean="0">
                <a:solidFill>
                  <a:srgbClr val="FF0000"/>
                </a:solidFill>
              </a:rPr>
              <a:t>kladné znaménko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0584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ZNAMÉNKOVÁ KONVENCI PRO ZRCADLA: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vzdálenosti </a:t>
            </a:r>
            <a:r>
              <a:rPr lang="cs-CZ" i="1" dirty="0" smtClean="0"/>
              <a:t>(a, a‘, f, r) </a:t>
            </a:r>
            <a:r>
              <a:rPr lang="cs-CZ" b="1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zrcadlem …. </a:t>
            </a:r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ladné</a:t>
            </a:r>
          </a:p>
          <a:p>
            <a:pPr marL="0" indent="0">
              <a:buNone/>
            </a:pPr>
            <a:r>
              <a:rPr lang="cs-CZ" dirty="0" smtClean="0"/>
              <a:t>vzdálenosti </a:t>
            </a:r>
            <a:r>
              <a:rPr lang="cs-CZ" i="1" dirty="0" smtClean="0"/>
              <a:t>(a‘, f, r) </a:t>
            </a:r>
            <a:r>
              <a:rPr lang="cs-CZ" b="1" dirty="0" smtClean="0">
                <a:solidFill>
                  <a:srgbClr val="0070C0"/>
                </a:solidFill>
              </a:rPr>
              <a:t>za</a:t>
            </a:r>
            <a:r>
              <a:rPr lang="cs-CZ" dirty="0" smtClean="0"/>
              <a:t> zrcadlem ….</a:t>
            </a:r>
            <a:r>
              <a:rPr lang="cs-CZ" b="1" dirty="0" smtClean="0">
                <a:solidFill>
                  <a:srgbClr val="008000"/>
                </a:solidFill>
              </a:rPr>
              <a:t> </a:t>
            </a:r>
            <a:r>
              <a:rPr lang="cs-CZ" b="1" dirty="0">
                <a:solidFill>
                  <a:srgbClr val="0070C0"/>
                </a:solidFill>
              </a:rPr>
              <a:t>z</a:t>
            </a:r>
            <a:r>
              <a:rPr lang="cs-CZ" b="1" dirty="0" smtClean="0">
                <a:solidFill>
                  <a:srgbClr val="0070C0"/>
                </a:solidFill>
              </a:rPr>
              <a:t>áporné</a:t>
            </a:r>
          </a:p>
          <a:p>
            <a:pPr marL="0" indent="0">
              <a:buNone/>
            </a:pPr>
            <a:r>
              <a:rPr lang="cs-CZ" dirty="0" smtClean="0"/>
              <a:t>orientace </a:t>
            </a:r>
            <a:r>
              <a:rPr lang="cs-CZ" b="1" dirty="0" smtClean="0">
                <a:solidFill>
                  <a:srgbClr val="FF0000"/>
                </a:solidFill>
              </a:rPr>
              <a:t>nad</a:t>
            </a:r>
            <a:r>
              <a:rPr lang="cs-CZ" b="1" dirty="0" smtClean="0"/>
              <a:t> </a:t>
            </a:r>
            <a:r>
              <a:rPr lang="cs-CZ" dirty="0" smtClean="0"/>
              <a:t>optickou osu …. </a:t>
            </a:r>
            <a:r>
              <a:rPr lang="cs-CZ" b="1" dirty="0" smtClean="0">
                <a:solidFill>
                  <a:srgbClr val="FF0000"/>
                </a:solidFill>
              </a:rPr>
              <a:t>kladné znaménko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orientace </a:t>
            </a:r>
            <a:r>
              <a:rPr lang="cs-CZ" b="1" dirty="0" smtClean="0">
                <a:solidFill>
                  <a:srgbClr val="0070C0"/>
                </a:solidFill>
              </a:rPr>
              <a:t>pod</a:t>
            </a:r>
            <a:r>
              <a:rPr lang="cs-CZ" b="1" dirty="0" smtClean="0"/>
              <a:t> </a:t>
            </a:r>
            <a:r>
              <a:rPr lang="cs-CZ" dirty="0" smtClean="0"/>
              <a:t>optickou osu …. </a:t>
            </a:r>
            <a:r>
              <a:rPr lang="cs-CZ" b="1" dirty="0" smtClean="0">
                <a:solidFill>
                  <a:srgbClr val="0070C0"/>
                </a:solidFill>
              </a:rPr>
              <a:t>záporné znaménko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0584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1847" y="1340768"/>
            <a:ext cx="7772400" cy="1470025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 PŘÍČNÉ ZVĚTŠENÍ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3892158"/>
            <a:ext cx="7772400" cy="1470025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8000"/>
                </a:solidFill>
              </a:rPr>
              <a:t>2. ZOBRAZOVACÍ ROVNICE PRO ZRCADLA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7524328" y="1988840"/>
            <a:ext cx="648072" cy="576064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1297933" y="327255"/>
                <a:ext cx="6543669" cy="92288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chemeClr val="tx1"/>
                    </a:solidFill>
                  </a:rPr>
                  <a:t>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  <m:r>
                          <a:rPr lang="cs-CZ" sz="32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𝐲</m:t>
                        </m:r>
                      </m:den>
                    </m:f>
                    <m:r>
                      <a:rPr lang="cs-CZ" sz="32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32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num>
                      <m:den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32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32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r>
                  <a:rPr lang="cs-CZ" sz="3200" b="1" dirty="0" smtClean="0"/>
                  <a:t> =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 −</m:t>
                        </m:r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32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7933" y="327255"/>
                <a:ext cx="6543669" cy="922881"/>
              </a:xfrm>
              <a:prstGeom prst="rect">
                <a:avLst/>
              </a:prstGeom>
              <a:blipFill rotWithShape="1">
                <a:blip r:embed="rId2"/>
                <a:stretch>
                  <a:fillRect l="-2423" b="-3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Veselý obličej 6"/>
          <p:cNvSpPr/>
          <p:nvPr/>
        </p:nvSpPr>
        <p:spPr>
          <a:xfrm>
            <a:off x="7436169" y="4627170"/>
            <a:ext cx="648072" cy="576064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3131840" y="5517232"/>
                <a:ext cx="3240360" cy="115704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400" b="1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sz="4400" b="1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′</m:t>
                        </m:r>
                      </m:den>
                    </m:f>
                    <m:r>
                      <a:rPr lang="cs-CZ" sz="4400" b="1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</m:oMath>
                </a14:m>
                <a:endParaRPr lang="cs-CZ" sz="4400" b="1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5517232"/>
                <a:ext cx="3240360" cy="1157048"/>
              </a:xfrm>
              <a:prstGeom prst="rect">
                <a:avLst/>
              </a:prstGeom>
              <a:blipFill rotWithShape="1">
                <a:blip r:embed="rId3"/>
                <a:stretch>
                  <a:fillRect b="-4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2788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41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1719</Words>
  <Application>Microsoft Office PowerPoint</Application>
  <PresentationFormat>Předvádění na obrazovce (4:3)</PresentationFormat>
  <Paragraphs>372</Paragraphs>
  <Slides>57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57</vt:i4>
      </vt:variant>
    </vt:vector>
  </HeadingPairs>
  <TitlesOfParts>
    <vt:vector size="58" baseType="lpstr">
      <vt:lpstr>Motiv systému Office</vt:lpstr>
      <vt:lpstr>Prezentace aplikace PowerPoint</vt:lpstr>
      <vt:lpstr>1. PŘÍČNÉ ZVĚTŠENÍ</vt:lpstr>
      <vt:lpstr>1. PŘÍČNÉ ZVĚTŠENÍ</vt:lpstr>
      <vt:lpstr>1. PŘÍČNÉ ZVĚTŠENÍ</vt:lpstr>
      <vt:lpstr>1. PŘÍČNÉ ZVĚTŠENÍ</vt:lpstr>
      <vt:lpstr>1. PŘÍČNÉ ZVĚTŠENÍ</vt:lpstr>
      <vt:lpstr>1. PŘÍČNÉ ZVĚTŠENÍ</vt:lpstr>
      <vt:lpstr>1. PŘÍČNÉ ZVĚTŠENÍ</vt:lpstr>
      <vt:lpstr>1. PŘÍČNÉ ZVĚTŠENÍ - VÝPOČET</vt:lpstr>
      <vt:lpstr>1. PŘÍČNÉ ZVĚTŠENÍ - VÝPOČET</vt:lpstr>
      <vt:lpstr>1. PŘÍČNÉ ZVĚTŠENÍ - VÝPOČET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VÝPOČET</vt:lpstr>
      <vt:lpstr>1. PŘÍČNÉ ZVĚTŠENÍ – DALŠÍ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ODVOZENÍ</vt:lpstr>
      <vt:lpstr>1. PŘÍČNÉ ZVĚTŠENÍ - VÝPOČET</vt:lpstr>
      <vt:lpstr>1. PŘÍČNÉ ZVĚTŠENÍ - VÝPOČET</vt:lpstr>
      <vt:lpstr>1. PŘÍČNÉ ZVĚTŠENÍ - SHRNUTÍ</vt:lpstr>
      <vt:lpstr>1. PŘÍČNÉ ZVĚTŠENÍ - SHRNUTÍ</vt:lpstr>
      <vt:lpstr>1. PŘÍČNÉ ZVĚTŠENÍ - SHRNUTÍ</vt:lpstr>
      <vt:lpstr>1. PŘÍČNÉ ZVĚTŠENÍ - SHRNUTÍ</vt:lpstr>
      <vt:lpstr>1. PŘÍČNÉ ZVĚTŠENÍ - SHRNUTÍ</vt:lpstr>
      <vt:lpstr>1. PŘÍČNÉ ZVĚTŠENÍ - SHRNUTÍ</vt:lpstr>
      <vt:lpstr>1. PŘÍČNÉ ZVĚTŠENÍ</vt:lpstr>
      <vt:lpstr>1. PŘÍČNÉ ZVĚTŠENÍ</vt:lpstr>
      <vt:lpstr>2. ZOBRAZOVACÍ ROVNICE PRO ZRCADLA</vt:lpstr>
      <vt:lpstr>2. ZOBRAZOVACÍ ROVNICE PRO ZRCADLA</vt:lpstr>
      <vt:lpstr>2. ZOBRAZOVACÍ ROVNICE PRO ZRCADLA</vt:lpstr>
      <vt:lpstr>2. ZOBRAZOVACÍ ROVNICE PRO ZRCADLA</vt:lpstr>
      <vt:lpstr>2. ZOBRAZOVACÍ ROVNICE PRO ZRCADLA</vt:lpstr>
      <vt:lpstr>2. ZOBRAZOVACÍ ROVNICE PRO ZRCADLA</vt:lpstr>
      <vt:lpstr>OPAKOVÁNÍ</vt:lpstr>
      <vt:lpstr>OPAKOVÁNÍ</vt:lpstr>
      <vt:lpstr>OPAKOVÁNÍ</vt:lpstr>
      <vt:lpstr>OPAKOVÁNÍ</vt:lpstr>
      <vt:lpstr>OPAKOVÁNÍ</vt:lpstr>
      <vt:lpstr>1. PŘÍČNÉ ZVĚTŠENÍ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PŘÍČNÉ ZVĚTŠENÍ</dc:title>
  <dc:creator>Iva Herrmannová</dc:creator>
  <cp:lastModifiedBy>Iva Herrmannová</cp:lastModifiedBy>
  <cp:revision>41</cp:revision>
  <dcterms:created xsi:type="dcterms:W3CDTF">2013-11-05T10:22:22Z</dcterms:created>
  <dcterms:modified xsi:type="dcterms:W3CDTF">2013-11-05T13:56:27Z</dcterms:modified>
</cp:coreProperties>
</file>