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72" r:id="rId4"/>
    <p:sldId id="259" r:id="rId5"/>
    <p:sldId id="260" r:id="rId6"/>
    <p:sldId id="261" r:id="rId7"/>
    <p:sldId id="262" r:id="rId8"/>
    <p:sldId id="264" r:id="rId9"/>
    <p:sldId id="266" r:id="rId10"/>
    <p:sldId id="268" r:id="rId11"/>
    <p:sldId id="269" r:id="rId12"/>
    <p:sldId id="270" r:id="rId13"/>
    <p:sldId id="271" r:id="rId14"/>
    <p:sldId id="263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AC2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9F503-73F0-4F54-BFF8-2E5DF8CB51F0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F93-F47E-41C3-8A28-442C0FC3F48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9F503-73F0-4F54-BFF8-2E5DF8CB51F0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F93-F47E-41C3-8A28-442C0FC3F4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9F503-73F0-4F54-BFF8-2E5DF8CB51F0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F93-F47E-41C3-8A28-442C0FC3F48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9F503-73F0-4F54-BFF8-2E5DF8CB51F0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F93-F47E-41C3-8A28-442C0FC3F4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9F503-73F0-4F54-BFF8-2E5DF8CB51F0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F93-F47E-41C3-8A28-442C0FC3F4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9F503-73F0-4F54-BFF8-2E5DF8CB51F0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D70F93-F47E-41C3-8A28-442C0FC3F48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9F503-73F0-4F54-BFF8-2E5DF8CB51F0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F93-F47E-41C3-8A28-442C0FC3F4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9F503-73F0-4F54-BFF8-2E5DF8CB51F0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FD70F93-F47E-41C3-8A28-442C0FC3F4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5709F503-73F0-4F54-BFF8-2E5DF8CB51F0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F93-F47E-41C3-8A28-442C0FC3F4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9F503-73F0-4F54-BFF8-2E5DF8CB51F0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F93-F47E-41C3-8A28-442C0FC3F4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9F503-73F0-4F54-BFF8-2E5DF8CB51F0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F93-F47E-41C3-8A28-442C0FC3F4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709F503-73F0-4F54-BFF8-2E5DF8CB51F0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FD70F93-F47E-41C3-8A28-442C0FC3F48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1685350"/>
              </p:ext>
            </p:extLst>
          </p:nvPr>
        </p:nvGraphicFramePr>
        <p:xfrm>
          <a:off x="829953" y="2492896"/>
          <a:ext cx="7560840" cy="34187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34292"/>
                <a:gridCol w="5726548"/>
              </a:tblGrid>
              <a:tr h="10609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effectLst/>
                        </a:rPr>
                        <a:t>Název školy</a:t>
                      </a:r>
                      <a:r>
                        <a:rPr lang="en-US" sz="2000" dirty="0" smtClean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ZÁKLADNÍ ŠKOLA PODBOŘANY, HUSOVA 276, OKR LOUNY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Autor: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MGR. OLGA FILÍPKOVÁ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Název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bg1"/>
                          </a:solidFill>
                          <a:effectLst/>
                          <a:latin typeface="Arial Rounded MT Bold" pitchFamily="34" charset="0"/>
                        </a:rPr>
                        <a:t>VY_32_INOVACE_1251_ŽIVOT_V_OCEÁNECH</a:t>
                      </a:r>
                      <a:r>
                        <a:rPr lang="cs-CZ" sz="2000" b="0" baseline="0" dirty="0" smtClean="0">
                          <a:solidFill>
                            <a:schemeClr val="bg1"/>
                          </a:solidFill>
                          <a:effectLst/>
                          <a:latin typeface="Arial Rounded MT Bold" pitchFamily="34" charset="0"/>
                        </a:rPr>
                        <a:t>_A_ MOŘÍCH_OCEÁNŮ</a:t>
                      </a:r>
                      <a:endParaRPr lang="cs-CZ" sz="2000" b="0" dirty="0">
                        <a:solidFill>
                          <a:schemeClr val="bg1"/>
                        </a:solidFill>
                        <a:effectLst/>
                        <a:latin typeface="Arial Rounded MT Bold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Téma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Výklad – </a:t>
                      </a:r>
                      <a:r>
                        <a:rPr lang="cs-CZ" sz="20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vliv podnebných pásů na život v oceánech.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Číslo projektu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CZ.1.07/1.4.00/21. 2975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36712"/>
            <a:ext cx="554935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6698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91264" cy="5400600"/>
          </a:xfrm>
        </p:spPr>
        <p:txBody>
          <a:bodyPr/>
          <a:lstStyle/>
          <a:p>
            <a:r>
              <a:rPr lang="cs-CZ" dirty="0" smtClean="0"/>
              <a:t>Tato prezentace je určena k výkladu látky v předmětu člověk a jeho svět pro žáky 5. tříd.</a:t>
            </a:r>
          </a:p>
          <a:p>
            <a:r>
              <a:rPr lang="cs-CZ" dirty="0" smtClean="0"/>
              <a:t>4.list: Podmínky pro život v oceánech.</a:t>
            </a:r>
          </a:p>
          <a:p>
            <a:r>
              <a:rPr lang="cs-CZ" dirty="0" smtClean="0"/>
              <a:t>5.list: Zobecnění života v mořích tropického a subtropického pásu.</a:t>
            </a:r>
          </a:p>
          <a:p>
            <a:r>
              <a:rPr lang="cs-CZ" dirty="0" smtClean="0"/>
              <a:t>6.-7.list: Mořské koráli.</a:t>
            </a:r>
          </a:p>
          <a:p>
            <a:r>
              <a:rPr lang="cs-CZ" dirty="0" smtClean="0"/>
              <a:t>8.-9.list: Živočichové v mořích trop. a subtrop. pásu.</a:t>
            </a:r>
          </a:p>
          <a:p>
            <a:r>
              <a:rPr lang="cs-CZ" dirty="0" smtClean="0"/>
              <a:t>10.-11.list: Život v mořích mírného pásu.</a:t>
            </a:r>
          </a:p>
          <a:p>
            <a:r>
              <a:rPr lang="cs-CZ" dirty="0" smtClean="0"/>
              <a:t>12.-13.list: Život v mořích polárního pásu.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10118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813690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Datum vytvoření:    13. 2. 2013</a:t>
            </a:r>
          </a:p>
          <a:p>
            <a:endParaRPr lang="cs-CZ" sz="3600" dirty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3600" dirty="0" smtClean="0"/>
          </a:p>
          <a:p>
            <a:r>
              <a:rPr lang="cs-CZ" sz="3600" dirty="0" smtClean="0"/>
              <a:t>Klíčová slova:  koráli, korálové útesy, plankton 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643632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786210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>
                <a:solidFill>
                  <a:srgbClr val="00B0F0"/>
                </a:solidFill>
              </a:rPr>
              <a:t>Život v oceánech a v mořích oceánů</a:t>
            </a:r>
            <a:endParaRPr lang="cs-CZ" sz="6600" b="1" dirty="0">
              <a:solidFill>
                <a:srgbClr val="00B0F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251520" y="2420888"/>
            <a:ext cx="8568952" cy="4104456"/>
          </a:xfrm>
        </p:spPr>
        <p:txBody>
          <a:bodyPr/>
          <a:lstStyle/>
          <a:p>
            <a:r>
              <a:rPr lang="cs-CZ" dirty="0" smtClean="0"/>
              <a:t>Na život v oceánech a v mořích má vliv </a:t>
            </a:r>
            <a:r>
              <a:rPr lang="cs-CZ" dirty="0" smtClean="0">
                <a:solidFill>
                  <a:srgbClr val="FFC000"/>
                </a:solidFill>
              </a:rPr>
              <a:t>podnebí, slanost vody </a:t>
            </a:r>
            <a:r>
              <a:rPr lang="cs-CZ" dirty="0" smtClean="0"/>
              <a:t>a také </a:t>
            </a:r>
            <a:r>
              <a:rPr lang="cs-CZ" dirty="0" smtClean="0">
                <a:solidFill>
                  <a:srgbClr val="FFC000"/>
                </a:solidFill>
              </a:rPr>
              <a:t>hloubka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V oceánech ve velkých hloubkách je chladno a tma. Nerostou tam žádné rostliny a žijí tu pouze živočichové, kteří se takovému prostředí přizpůsobili.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16531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871296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C000"/>
                </a:solidFill>
              </a:rPr>
              <a:t>Moře tropického a subtropického pásu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132856"/>
            <a:ext cx="8424937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Voda má celoročně vysokou teplotu.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Jsou zde rostliny i živočichové různých barev i tvarů.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Typickými živočichy v teplých a čistých vodách jsou </a:t>
            </a:r>
            <a:r>
              <a:rPr lang="cs-CZ" sz="3200" b="1" dirty="0" smtClean="0">
                <a:solidFill>
                  <a:srgbClr val="00B0F0"/>
                </a:solidFill>
              </a:rPr>
              <a:t>koráli</a:t>
            </a:r>
            <a:r>
              <a:rPr lang="cs-CZ" sz="3200" dirty="0" smtClean="0"/>
              <a:t>, kteří vylučují uhličitan vápenatý pro tvorbu svých tvrdých vnějších schránek. Z jejich odumřelých těl vznikají </a:t>
            </a:r>
            <a:r>
              <a:rPr lang="cs-CZ" sz="3200" b="1" dirty="0" smtClean="0">
                <a:solidFill>
                  <a:srgbClr val="00B0F0"/>
                </a:solidFill>
              </a:rPr>
              <a:t>korálové útesy.</a:t>
            </a:r>
            <a:endParaRPr lang="cs-CZ" sz="32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0190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84063"/>
            <a:ext cx="4162328" cy="6274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2420888"/>
            <a:ext cx="4071937" cy="299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066534" y="813728"/>
            <a:ext cx="32367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Mořské koráli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357051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92696"/>
            <a:ext cx="4151788" cy="26719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4077072"/>
            <a:ext cx="79928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Některé druhy korálů se již od pravěku využívaly jako oblíbený šperkařský materiál k výrobě korálů. (</a:t>
            </a:r>
            <a:r>
              <a:rPr lang="cs-CZ" sz="3200" i="1" dirty="0" smtClean="0"/>
              <a:t>z toho český výraz- korál</a:t>
            </a:r>
            <a:r>
              <a:rPr lang="cs-CZ" sz="3200" dirty="0" smtClean="0"/>
              <a:t>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625193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106" y="475145"/>
            <a:ext cx="4027436" cy="28098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9207" y="3257419"/>
            <a:ext cx="432048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572000" y="836712"/>
            <a:ext cx="20746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Žralok bílý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3437" y="5423623"/>
            <a:ext cx="39645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Žralok dlouhoploutvý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42273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96752"/>
            <a:ext cx="4253061" cy="28024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548679"/>
            <a:ext cx="28504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Delfín skákavý</a:t>
            </a:r>
            <a:endParaRPr lang="cs-CZ" sz="32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938707"/>
            <a:ext cx="3950171" cy="29699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7844" y="4149080"/>
            <a:ext cx="3384376" cy="2531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012160" y="302536"/>
            <a:ext cx="16417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Medúza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5733256"/>
            <a:ext cx="22573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Chobotnice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578404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725795"/>
            <a:ext cx="58689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Moře mírného pásu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7290" y="2204864"/>
            <a:ext cx="864096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Vyskytuje se zde menší množství druhů živočichů, ale tyto druhy jsou v obrovském množství.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3200" dirty="0" smtClean="0"/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Jsou zde nejbohatší loviště ryb </a:t>
            </a:r>
            <a:r>
              <a:rPr lang="cs-CZ" sz="3200" i="1" dirty="0" smtClean="0"/>
              <a:t>např. </a:t>
            </a:r>
            <a:r>
              <a:rPr lang="cs-CZ" sz="3200" b="1" i="1" dirty="0" smtClean="0">
                <a:solidFill>
                  <a:srgbClr val="00B0F0"/>
                </a:solidFill>
              </a:rPr>
              <a:t>makrely, sledě a tresky</a:t>
            </a:r>
            <a:endParaRPr lang="cs-CZ" sz="3200" b="1" i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67736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49435"/>
            <a:ext cx="3807296" cy="2855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002" y="4190577"/>
            <a:ext cx="4208229" cy="1728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51262" y="548680"/>
            <a:ext cx="30989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Makrela obecná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5919539"/>
            <a:ext cx="24641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Sleď obecný</a:t>
            </a:r>
            <a:endParaRPr lang="cs-CZ" sz="3200" dirty="0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0917" y="2336663"/>
            <a:ext cx="3615185" cy="27183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49269" y="5229200"/>
            <a:ext cx="28784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Treska obecná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68803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476671"/>
            <a:ext cx="624722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Moře polárního pásu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336268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Žijí zde lední medvědi, tučňáci, mroži, tuleni, lachtani i velryby.</a:t>
            </a:r>
            <a:endParaRPr lang="cs-CZ" sz="3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578571"/>
            <a:ext cx="6186264" cy="4113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141963" y="5445224"/>
            <a:ext cx="19159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Keporkak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154211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8377" y="1255207"/>
            <a:ext cx="8436925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Velryba je </a:t>
            </a:r>
            <a:r>
              <a:rPr lang="cs-CZ" sz="3200" b="1" dirty="0" smtClean="0">
                <a:solidFill>
                  <a:srgbClr val="FFC000"/>
                </a:solidFill>
              </a:rPr>
              <a:t>savec</a:t>
            </a:r>
            <a:r>
              <a:rPr lang="cs-CZ" sz="3200" dirty="0" smtClean="0"/>
              <a:t> z řádu kytovců</a:t>
            </a:r>
            <a:r>
              <a:rPr lang="cs-CZ" dirty="0" smtClean="0"/>
              <a:t>. 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Dýchá kyslík stejně jako ostatní savci.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Patří mezi největší živočichy žijící na Zemi.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/>
              <a:t>Živí se </a:t>
            </a:r>
            <a:r>
              <a:rPr lang="cs-CZ" sz="3200" b="1" dirty="0" smtClean="0">
                <a:solidFill>
                  <a:srgbClr val="FFC000"/>
                </a:solidFill>
              </a:rPr>
              <a:t>planktonem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07075" y="3573016"/>
            <a:ext cx="843692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Plankton</a:t>
            </a:r>
            <a:r>
              <a:rPr lang="cs-CZ" sz="3200" b="1" dirty="0" smtClean="0">
                <a:solidFill>
                  <a:schemeClr val="accent6"/>
                </a:solidFill>
              </a:rPr>
              <a:t> </a:t>
            </a:r>
            <a:r>
              <a:rPr lang="cs-CZ" sz="3200" dirty="0" smtClean="0"/>
              <a:t>je soubor mikroskopických organismů pasivně se vznášejících v prostředí. Plankton může být </a:t>
            </a:r>
            <a:r>
              <a:rPr lang="cs-CZ" sz="3200" b="1" dirty="0" smtClean="0">
                <a:solidFill>
                  <a:srgbClr val="00B0F0"/>
                </a:solidFill>
              </a:rPr>
              <a:t>rostlinný</a:t>
            </a:r>
            <a:r>
              <a:rPr lang="cs-CZ" sz="3200" dirty="0" smtClean="0"/>
              <a:t>, </a:t>
            </a:r>
            <a:r>
              <a:rPr lang="cs-CZ" sz="3200" b="1" dirty="0" smtClean="0">
                <a:solidFill>
                  <a:srgbClr val="00B0F0"/>
                </a:solidFill>
              </a:rPr>
              <a:t>živočišný</a:t>
            </a:r>
            <a:r>
              <a:rPr lang="cs-CZ" sz="3200" dirty="0" smtClean="0"/>
              <a:t> nebo </a:t>
            </a:r>
            <a:r>
              <a:rPr lang="cs-CZ" sz="3200" b="1" dirty="0" smtClean="0">
                <a:solidFill>
                  <a:srgbClr val="00B0F0"/>
                </a:solidFill>
              </a:rPr>
              <a:t>bakteriální</a:t>
            </a:r>
            <a:r>
              <a:rPr lang="cs-CZ" sz="3200" dirty="0" smtClean="0"/>
              <a:t>. (např. řasy, sinice, drobní živočichové, bakterie,…)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88640"/>
            <a:ext cx="23772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Velryby</a:t>
            </a:r>
            <a:endParaRPr lang="cs-CZ" sz="48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517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764704"/>
            <a:ext cx="878497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i="1" dirty="0" smtClean="0">
                <a:effectLst/>
              </a:rPr>
              <a:t>Wikipedia: the free encyclopedia</a:t>
            </a:r>
            <a:r>
              <a:rPr lang="en-US" sz="1600" dirty="0" smtClean="0">
                <a:effectLst/>
              </a:rPr>
              <a:t> [online]. San Francisco (CA): Wikimedia Foundation, 22. 12. 2004 [cit. 2013-02-14]. </a:t>
            </a:r>
            <a:r>
              <a:rPr lang="en-US" sz="1600" dirty="0" err="1" smtClean="0">
                <a:effectLst/>
              </a:rPr>
              <a:t>Dostupné</a:t>
            </a:r>
            <a:r>
              <a:rPr lang="en-US" sz="1600" dirty="0" smtClean="0">
                <a:effectLst/>
              </a:rPr>
              <a:t> z: http://cs.wikipedia.org/wiki/Soubor:PillarCoral.jpg</a:t>
            </a:r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99792" y="118373"/>
            <a:ext cx="31085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73274" y="1349479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 smtClean="0">
                <a:effectLst/>
              </a:rPr>
              <a:t>Soubor:Trachyphyllia</a:t>
            </a:r>
            <a:r>
              <a:rPr lang="cs-CZ" sz="1600" dirty="0" smtClean="0">
                <a:effectLst/>
              </a:rPr>
              <a:t> Prague 2011 1.jpg.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18. 4. 2012 [cit. 2013-02-14]. Dostupné z: http://cs.wikipedia.org/wiki/Soubor:Trachyphyllia_Prague_2011_1.jpg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35496" y="2189058"/>
            <a:ext cx="892899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LASTAL. </a:t>
            </a:r>
            <a:r>
              <a:rPr lang="cs-CZ" sz="1600" dirty="0" err="1" smtClean="0">
                <a:effectLst/>
              </a:rPr>
              <a:t>Soubor:Corail</a:t>
            </a:r>
            <a:r>
              <a:rPr lang="cs-CZ" sz="1600" dirty="0" smtClean="0">
                <a:effectLst/>
              </a:rPr>
              <a:t> algérien.jpg.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29. 1. 2011 [cit. 2013-02-14]. Dostupné z: http://cs.wikipedia.org/wiki/Soubor:Corail_alg%C3%A9rien.jpg</a:t>
            </a:r>
            <a:endParaRPr lang="cs-CZ" sz="1600" dirty="0"/>
          </a:p>
        </p:txBody>
      </p:sp>
      <p:sp>
        <p:nvSpPr>
          <p:cNvPr id="6" name="Obdélník 5"/>
          <p:cNvSpPr/>
          <p:nvPr/>
        </p:nvSpPr>
        <p:spPr>
          <a:xfrm>
            <a:off x="93216" y="3020055"/>
            <a:ext cx="889121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ORIGINAL UPLOADER WAS OLDAKQUILL. </a:t>
            </a:r>
            <a:r>
              <a:rPr lang="cs-CZ" sz="1600" dirty="0" err="1" smtClean="0">
                <a:effectLst/>
              </a:rPr>
              <a:t>Soubor:Oceanic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Whitetip</a:t>
            </a:r>
            <a:r>
              <a:rPr lang="cs-CZ" sz="1600" dirty="0" smtClean="0">
                <a:effectLst/>
              </a:rPr>
              <a:t> Shark.png.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22. 4. 2007 [cit. 2013-02-14]. Dostupné z: http://cs.wikipedia.org/wiki/Soubor:Oceanic_Whitetip_Shark.png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107504" y="3871615"/>
            <a:ext cx="90364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PTERANTULA (TERRY GOSS) AT EN.WIKIPEDIA. </a:t>
            </a:r>
            <a:r>
              <a:rPr lang="cs-CZ" sz="1600" dirty="0" err="1" smtClean="0">
                <a:effectLst/>
              </a:rPr>
              <a:t>Soubor:White</a:t>
            </a:r>
            <a:r>
              <a:rPr lang="cs-CZ" sz="1600" dirty="0" smtClean="0">
                <a:effectLst/>
              </a:rPr>
              <a:t> shark.jpg.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6. 11. 2009 [cit. 2013-02-14]. Dostupné z: http://cs.wikipedia.org/wiki/Soubor:White_shark.jpg</a:t>
            </a:r>
            <a:endParaRPr lang="cs-CZ" sz="1600" dirty="0"/>
          </a:p>
        </p:txBody>
      </p:sp>
      <p:sp>
        <p:nvSpPr>
          <p:cNvPr id="8" name="Obdélník 7"/>
          <p:cNvSpPr/>
          <p:nvPr/>
        </p:nvSpPr>
        <p:spPr>
          <a:xfrm>
            <a:off x="107504" y="4702612"/>
            <a:ext cx="887692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NASAS. </a:t>
            </a:r>
            <a:r>
              <a:rPr lang="cs-CZ" sz="1600" dirty="0" err="1" smtClean="0">
                <a:effectLst/>
              </a:rPr>
              <a:t>Soubor:Bottlenose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Dolphin</a:t>
            </a:r>
            <a:r>
              <a:rPr lang="cs-CZ" sz="1600" dirty="0" smtClean="0">
                <a:effectLst/>
              </a:rPr>
              <a:t> KSC04pd0178.jpg.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17. 4. 2005 [cit. 2013-02-14]. Dostupné z: http://cs.wikipedia.org/wiki/Soubor:Bottlenose_Dolphin_KSC04pd0178.jpg</a:t>
            </a:r>
            <a:endParaRPr lang="cs-CZ" sz="1600" dirty="0"/>
          </a:p>
        </p:txBody>
      </p:sp>
      <p:sp>
        <p:nvSpPr>
          <p:cNvPr id="9" name="Obdélník 8"/>
          <p:cNvSpPr/>
          <p:nvPr/>
        </p:nvSpPr>
        <p:spPr>
          <a:xfrm>
            <a:off x="216719" y="5533609"/>
            <a:ext cx="88924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USER:ELAPIED. </a:t>
            </a:r>
            <a:r>
              <a:rPr lang="cs-CZ" sz="1600" dirty="0" err="1" smtClean="0">
                <a:effectLst/>
              </a:rPr>
              <a:t>Soubor:Octopus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vulgaris</a:t>
            </a:r>
            <a:r>
              <a:rPr lang="cs-CZ" sz="1600" dirty="0" smtClean="0">
                <a:effectLst/>
              </a:rPr>
              <a:t> EL16p.jpg.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21. 7. 2006 [cit. 2013-02-14]. Dostupné z: http://cs.wikipedia.org/wiki/Soubor:Octopus_vulgaris_EL16p.jpg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141258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ED BIERMAN. </a:t>
            </a:r>
            <a:r>
              <a:rPr lang="cs-CZ" sz="1600" dirty="0" err="1" smtClean="0">
                <a:effectLst/>
              </a:rPr>
              <a:t>Soubor:Sea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nettle</a:t>
            </a:r>
            <a:r>
              <a:rPr lang="cs-CZ" sz="1600" dirty="0" smtClean="0">
                <a:effectLst/>
              </a:rPr>
              <a:t> (</a:t>
            </a:r>
            <a:r>
              <a:rPr lang="cs-CZ" sz="1600" dirty="0" err="1" smtClean="0">
                <a:effectLst/>
              </a:rPr>
              <a:t>Chrysaora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fuscescens</a:t>
            </a:r>
            <a:r>
              <a:rPr lang="cs-CZ" sz="1600" dirty="0" smtClean="0">
                <a:effectLst/>
              </a:rPr>
              <a:t>).</a:t>
            </a:r>
            <a:r>
              <a:rPr lang="cs-CZ" sz="1600" dirty="0" err="1" smtClean="0">
                <a:effectLst/>
              </a:rPr>
              <a:t>jpg</a:t>
            </a:r>
            <a:r>
              <a:rPr lang="cs-CZ" sz="1600" dirty="0" smtClean="0">
                <a:effectLst/>
              </a:rPr>
              <a:t>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16. 3. 2008 [cit. 2013-02-14]. Dostupné z: http://cs.wikipedia.org/wiki/Soubor:Sea_nettle_(Chrysaora_fuscescens).jpg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130424" y="1041936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HANS HILLEWAERT. </a:t>
            </a:r>
            <a:r>
              <a:rPr lang="cs-CZ" sz="1600" dirty="0" err="1" smtClean="0"/>
              <a:t>Soubor:Scomber</a:t>
            </a:r>
            <a:r>
              <a:rPr lang="cs-CZ" sz="1600" dirty="0" smtClean="0"/>
              <a:t> scombrus.jpg. In: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: </a:t>
            </a:r>
            <a:r>
              <a:rPr lang="cs-CZ" sz="1600" dirty="0" err="1" smtClean="0"/>
              <a:t>the</a:t>
            </a:r>
            <a:r>
              <a:rPr lang="cs-CZ" sz="1600" dirty="0" smtClean="0"/>
              <a:t> free </a:t>
            </a:r>
            <a:r>
              <a:rPr lang="cs-CZ" sz="1600" dirty="0" err="1" smtClean="0"/>
              <a:t>encyclopedia</a:t>
            </a:r>
            <a:r>
              <a:rPr lang="cs-CZ" sz="1600" dirty="0" smtClean="0"/>
              <a:t> [online]. San Francisco (CA):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18. 10. 2008 [cit. 2013-02-14]. Dostupné z: http://cs.wikipedia.org/wiki/Soubor:Scomber_scombrus.jpg 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179512" y="1872933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USER KILS ON DE.WIKIPEDIA. </a:t>
            </a:r>
            <a:r>
              <a:rPr lang="cs-CZ" sz="1600" dirty="0" err="1" smtClean="0">
                <a:effectLst/>
              </a:rPr>
              <a:t>Soubor:Herringadultkils.jpg</a:t>
            </a:r>
            <a:r>
              <a:rPr lang="cs-CZ" sz="1600" dirty="0" smtClean="0">
                <a:effectLst/>
              </a:rPr>
              <a:t>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17. 7. 2006 [cit. 2013-02-14]. Dostupné z: http://cs.wikipedia.org/wiki/Soubor:Herringadultkils.jpg</a:t>
            </a:r>
            <a:endParaRPr lang="cs-CZ" sz="1600" dirty="0"/>
          </a:p>
        </p:txBody>
      </p:sp>
      <p:sp>
        <p:nvSpPr>
          <p:cNvPr id="6" name="Obdélník 5"/>
          <p:cNvSpPr/>
          <p:nvPr/>
        </p:nvSpPr>
        <p:spPr>
          <a:xfrm>
            <a:off x="179512" y="2703930"/>
            <a:ext cx="878497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HANS-PETTER FJELD. </a:t>
            </a:r>
            <a:r>
              <a:rPr lang="cs-CZ" sz="1600" dirty="0" err="1" smtClean="0">
                <a:effectLst/>
              </a:rPr>
              <a:t>Soubor:Gadus</a:t>
            </a:r>
            <a:r>
              <a:rPr lang="cs-CZ" sz="1600" dirty="0" smtClean="0">
                <a:effectLst/>
              </a:rPr>
              <a:t> morhua-Cod-2-Atlanterhavsparken-Norway.JPG.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2. 5. 2011 [cit. 2013-02-14]. Dostupné z: http://cs.wikipedia.org/wiki/Soubor:Gadus_morhua-Cod-2-Atlanterhavsparken-Norway.JPG</a:t>
            </a:r>
            <a:endParaRPr lang="cs-CZ" sz="1600" dirty="0"/>
          </a:p>
        </p:txBody>
      </p:sp>
      <p:sp>
        <p:nvSpPr>
          <p:cNvPr id="3" name="Obdélník 2"/>
          <p:cNvSpPr/>
          <p:nvPr/>
        </p:nvSpPr>
        <p:spPr>
          <a:xfrm>
            <a:off x="154968" y="3781148"/>
            <a:ext cx="873588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ORIGINAL UPLOADER WAS ZORANKOVACEVIC AT EN.WIKIPEDIA. </a:t>
            </a:r>
            <a:r>
              <a:rPr lang="cs-CZ" sz="1600" dirty="0" err="1"/>
              <a:t>Soubor:Jumping</a:t>
            </a:r>
            <a:r>
              <a:rPr lang="cs-CZ" sz="1600" dirty="0"/>
              <a:t> </a:t>
            </a:r>
            <a:r>
              <a:rPr lang="cs-CZ" sz="1600" dirty="0" err="1"/>
              <a:t>Humpback</a:t>
            </a:r>
            <a:r>
              <a:rPr lang="cs-CZ" sz="1600" dirty="0"/>
              <a:t> whale.jpg.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16. 8. 2007 [cit. 2013-02-17]. Dostupné z: http://cs.wikipedia.org/wiki/Soubor:Jumping_Humpback_whale.jpg</a:t>
            </a:r>
          </a:p>
        </p:txBody>
      </p:sp>
    </p:spTree>
    <p:extLst>
      <p:ext uri="{BB962C8B-B14F-4D97-AF65-F5344CB8AC3E}">
        <p14:creationId xmlns:p14="http://schemas.microsoft.com/office/powerpoint/2010/main" val="1718536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117</TotalTime>
  <Words>890</Words>
  <Application>Microsoft Office PowerPoint</Application>
  <PresentationFormat>Předvádění na obrazovce (4:3)</PresentationFormat>
  <Paragraphs>72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Technický</vt:lpstr>
      <vt:lpstr>Prezentace aplikace PowerPoint</vt:lpstr>
      <vt:lpstr>Anotace</vt:lpstr>
      <vt:lpstr>Prezentace aplikace PowerPoint</vt:lpstr>
      <vt:lpstr>Život v oceánech a v mořích oceánů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13</cp:revision>
  <dcterms:created xsi:type="dcterms:W3CDTF">2013-02-14T14:20:11Z</dcterms:created>
  <dcterms:modified xsi:type="dcterms:W3CDTF">2013-02-17T17:49:29Z</dcterms:modified>
</cp:coreProperties>
</file>