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60" r:id="rId7"/>
    <p:sldId id="263" r:id="rId8"/>
    <p:sldId id="264" r:id="rId9"/>
    <p:sldId id="261" r:id="rId10"/>
    <p:sldId id="262" r:id="rId11"/>
    <p:sldId id="267" r:id="rId12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5"/>
            <p14:sldId id="266"/>
            <p14:sldId id="256"/>
            <p14:sldId id="257"/>
            <p14:sldId id="258"/>
            <p14:sldId id="260"/>
            <p14:sldId id="263"/>
            <p14:sldId id="264"/>
            <p14:sldId id="261"/>
            <p14:sldId id="262"/>
            <p14:sldId id="26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B1B1B1"/>
    <a:srgbClr val="A6A6A6"/>
    <a:srgbClr val="FFFF66"/>
    <a:srgbClr val="FF33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FzWepvj4J4&amp;feature=share&amp;list=UULvQxUhs23NSgvBcNLvBhEA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hyperlink" Target="http://www.walter-fendt.de/ph14cz/hydrostpr_cz.htm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fyzika.wz.cz/aneroid.html" TargetMode="External"/><Relationship Id="rId5" Type="http://schemas.openxmlformats.org/officeDocument/2006/relationships/hyperlink" Target="http://youtu.be/VOHbSWViEyQ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5559369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VY_32_INOVACE_10C_10_tlak_vzduchu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69633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Tlak vzduchu.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 Součástí jsou online interaktivní modely.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úlohu k </a:t>
            </a:r>
            <a:r>
              <a:rPr lang="cs-CZ" sz="2400" dirty="0" smtClean="0"/>
              <a:t>řešení.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5024942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Tlak vzduchu</a:t>
            </a:r>
            <a:br>
              <a:rPr lang="cs-CZ" dirty="0" smtClean="0"/>
            </a:br>
            <a:r>
              <a:rPr lang="cs-CZ" dirty="0" smtClean="0"/>
              <a:t>vyvolaný tíhovou silou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21" t="10409" r="15096" b="8924"/>
          <a:stretch/>
        </p:blipFill>
        <p:spPr>
          <a:xfrm>
            <a:off x="6660232" y="2859782"/>
            <a:ext cx="2376264" cy="2232248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95486"/>
            <a:ext cx="7992888" cy="2793206"/>
          </a:xfrm>
        </p:spPr>
        <p:txBody>
          <a:bodyPr/>
          <a:lstStyle/>
          <a:p>
            <a:r>
              <a:rPr lang="cs-CZ" dirty="0" smtClean="0"/>
              <a:t>Atmosféra – vrstva vzduchu okolo Země</a:t>
            </a:r>
          </a:p>
          <a:p>
            <a:r>
              <a:rPr lang="cs-CZ" dirty="0" smtClean="0"/>
              <a:t>Částice vzduch – přitahovány tíhovou silou</a:t>
            </a:r>
          </a:p>
          <a:p>
            <a:r>
              <a:rPr lang="cs-CZ" dirty="0" smtClean="0"/>
              <a:t>Způsobuje atmosférickou tlakovou sílu </a:t>
            </a:r>
            <a:r>
              <a:rPr lang="cs-CZ" i="1" dirty="0" smtClean="0"/>
              <a:t>F</a:t>
            </a:r>
            <a:r>
              <a:rPr lang="cs-CZ" i="1" baseline="-25000" dirty="0" smtClean="0"/>
              <a:t>a</a:t>
            </a:r>
          </a:p>
          <a:p>
            <a:r>
              <a:rPr lang="cs-CZ" dirty="0" smtClean="0"/>
              <a:t>Tlak silou </a:t>
            </a:r>
            <a:r>
              <a:rPr lang="cs-CZ" i="1" dirty="0" smtClean="0"/>
              <a:t>F</a:t>
            </a:r>
            <a:r>
              <a:rPr lang="cs-CZ" i="1" baseline="-25000" dirty="0" smtClean="0"/>
              <a:t>a</a:t>
            </a:r>
            <a:r>
              <a:rPr lang="cs-CZ" dirty="0" smtClean="0"/>
              <a:t> = atmosférický tlak </a:t>
            </a:r>
            <a:r>
              <a:rPr lang="cs-CZ" i="1" dirty="0" err="1" smtClean="0"/>
              <a:t>p</a:t>
            </a:r>
            <a:r>
              <a:rPr lang="cs-CZ" i="1" baseline="-25000" dirty="0" err="1" smtClean="0"/>
              <a:t>a</a:t>
            </a:r>
            <a:endParaRPr lang="cs-CZ" i="1" baseline="-25000" dirty="0" smtClean="0"/>
          </a:p>
          <a:p>
            <a:r>
              <a:rPr lang="cs-CZ" dirty="0" smtClean="0"/>
              <a:t>Atmosférický tlak klesá s nadmořskou výškou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85411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4" y="3960476"/>
            <a:ext cx="1872208" cy="339466"/>
          </a:xfrm>
          <a:prstGeom prst="rect">
            <a:avLst/>
          </a:prstGeom>
          <a:solidFill>
            <a:srgbClr val="A6A6A6"/>
          </a:solidFill>
          <a:ln w="38100"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err="1" smtClean="0"/>
              <a:t>Torricelliho</a:t>
            </a:r>
            <a:r>
              <a:rPr lang="cs-CZ" dirty="0" smtClean="0"/>
              <a:t> pokus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355976" y="3435846"/>
            <a:ext cx="3770312" cy="839382"/>
          </a:xfrm>
        </p:spPr>
        <p:txBody>
          <a:bodyPr/>
          <a:lstStyle/>
          <a:p>
            <a:pPr marL="0" indent="0">
              <a:buNone/>
            </a:pPr>
            <a:r>
              <a:rPr lang="cs-CZ" sz="2000" b="1" u="sng" dirty="0" smtClean="0">
                <a:hlinkClick r:id="rId2"/>
              </a:rPr>
              <a:t>Pokus – video online</a:t>
            </a:r>
            <a:endParaRPr lang="cs-CZ" sz="2000" b="1" u="sng" dirty="0" smtClean="0"/>
          </a:p>
          <a:p>
            <a:pPr marL="0" indent="0">
              <a:buNone/>
            </a:pPr>
            <a:r>
              <a:rPr lang="cs-CZ" sz="2000" b="1" u="sng" dirty="0" smtClean="0"/>
              <a:t>Pokus se rtutí – video online</a:t>
            </a:r>
            <a:endParaRPr lang="cs-CZ" sz="2000" b="1" u="sng" dirty="0"/>
          </a:p>
        </p:txBody>
      </p:sp>
      <p:sp>
        <p:nvSpPr>
          <p:cNvPr id="8" name="Zaoblený obdélník 7"/>
          <p:cNvSpPr/>
          <p:nvPr/>
        </p:nvSpPr>
        <p:spPr>
          <a:xfrm>
            <a:off x="1691680" y="1275606"/>
            <a:ext cx="72008" cy="280831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9592" y="3939902"/>
            <a:ext cx="1728192" cy="98297"/>
          </a:xfrm>
          <a:prstGeom prst="rect">
            <a:avLst/>
          </a:prstGeom>
          <a:solidFill>
            <a:srgbClr val="B1B1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691680" y="1771650"/>
            <a:ext cx="72008" cy="2312267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19672" y="4038199"/>
            <a:ext cx="216024" cy="66292"/>
          </a:xfrm>
          <a:prstGeom prst="rect">
            <a:avLst/>
          </a:prstGeom>
          <a:solidFill>
            <a:srgbClr val="B1B1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835696" y="1771650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483768" y="1771650"/>
            <a:ext cx="0" cy="2168252"/>
          </a:xfrm>
          <a:prstGeom prst="straightConnector1">
            <a:avLst/>
          </a:prstGeom>
          <a:ln w="3810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543339" y="277964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4232" y="1655447"/>
            <a:ext cx="5112568" cy="1200329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Hodnota atmosférického tlaku se rovná hodnotě hydrostatického tlaku sloupce rtuti v </a:t>
            </a:r>
            <a:r>
              <a:rPr lang="cs-CZ" sz="2400" dirty="0" err="1" smtClean="0"/>
              <a:t>Torricelliho</a:t>
            </a:r>
            <a:r>
              <a:rPr lang="cs-CZ" sz="2400" dirty="0" smtClean="0"/>
              <a:t> trubici.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5021282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1470"/>
            <a:ext cx="7924800" cy="857250"/>
          </a:xfrm>
        </p:spPr>
        <p:txBody>
          <a:bodyPr/>
          <a:lstStyle/>
          <a:p>
            <a:r>
              <a:rPr lang="cs-CZ" dirty="0" smtClean="0"/>
              <a:t>Měření tlaku - tlakoměr</a:t>
            </a:r>
            <a:endParaRPr lang="cs-CZ" dirty="0"/>
          </a:p>
        </p:txBody>
      </p:sp>
      <p:pic>
        <p:nvPicPr>
          <p:cNvPr id="92163" name="Picture 3" descr="C:\Users\jiriste.GYMCV\AppData\Local\Microsoft\Windows\Temporary Internet Files\Content.IE5\ECUW3FU9\MP90039051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87" r="6342"/>
          <a:stretch/>
        </p:blipFill>
        <p:spPr bwMode="auto">
          <a:xfrm>
            <a:off x="6486805" y="371880"/>
            <a:ext cx="2520000" cy="178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64" name="Picture 4" descr="C:\Users\jiriste.GYMCV\AppData\Local\Microsoft\Windows\Temporary Internet Files\Content.IE5\JH2B4OPE\MP9003870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30305"/>
            <a:ext cx="17976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811405"/>
            <a:ext cx="5980864" cy="1544321"/>
          </a:xfrm>
        </p:spPr>
        <p:txBody>
          <a:bodyPr/>
          <a:lstStyle/>
          <a:p>
            <a:r>
              <a:rPr lang="cs-CZ" dirty="0" smtClean="0"/>
              <a:t>otevřený tlakoměr – barometr</a:t>
            </a:r>
          </a:p>
          <a:p>
            <a:r>
              <a:rPr lang="cs-CZ" dirty="0"/>
              <a:t>t</a:t>
            </a:r>
            <a:r>
              <a:rPr lang="cs-CZ" dirty="0" smtClean="0"/>
              <a:t>lakoměr se záznamem - barograf</a:t>
            </a:r>
          </a:p>
          <a:p>
            <a:r>
              <a:rPr lang="cs-CZ" dirty="0" smtClean="0"/>
              <a:t>uzavřený tlakoměr - aneroid</a:t>
            </a:r>
            <a:endParaRPr lang="cs-CZ" dirty="0"/>
          </a:p>
        </p:txBody>
      </p:sp>
      <p:pic>
        <p:nvPicPr>
          <p:cNvPr id="10" name="Picture 2" descr="C:\Users\jiriste.GYMCV\AppData\Local\Microsoft\Windows\Temporary Internet Files\Content.IE5\7THIP9QA\MP9004230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6216" y="2427734"/>
            <a:ext cx="2520000" cy="25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2700665"/>
            <a:ext cx="3159839" cy="20313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Online modely </a:t>
            </a:r>
          </a:p>
          <a:p>
            <a:r>
              <a:rPr lang="cs-CZ" dirty="0">
                <a:hlinkClick r:id="rId5"/>
              </a:rPr>
              <a:t/>
            </a:r>
            <a:br>
              <a:rPr lang="cs-CZ" dirty="0">
                <a:hlinkClick r:id="rId5"/>
              </a:rPr>
            </a:br>
            <a:r>
              <a:rPr lang="cs-CZ" dirty="0" smtClean="0">
                <a:hlinkClick r:id="rId5"/>
              </a:rPr>
              <a:t>ukázka činnosti tlakoměru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hlinkClick r:id="rId6"/>
              </a:rPr>
              <a:t>schematický princip aneroidu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hlinkClick r:id="rId7"/>
              </a:rPr>
              <a:t>princip otevřeného tlakoměru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545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5486"/>
            <a:ext cx="7924800" cy="857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Využití měření atmosférického tlaku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9409" y="1203598"/>
            <a:ext cx="4912711" cy="2793206"/>
          </a:xfrm>
        </p:spPr>
        <p:txBody>
          <a:bodyPr/>
          <a:lstStyle/>
          <a:p>
            <a:r>
              <a:rPr lang="cs-CZ" dirty="0" smtClean="0"/>
              <a:t>Meteorologie – předpověď počasí</a:t>
            </a:r>
          </a:p>
          <a:p>
            <a:r>
              <a:rPr lang="cs-CZ" dirty="0" smtClean="0"/>
              <a:t>Letectví – měření výšky</a:t>
            </a:r>
          </a:p>
          <a:p>
            <a:r>
              <a:rPr lang="cs-CZ" dirty="0"/>
              <a:t>T</a:t>
            </a:r>
            <a:r>
              <a:rPr lang="cs-CZ" dirty="0" smtClean="0"/>
              <a:t>uristika a horolezectví – měření výšky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3296" y="1233324"/>
            <a:ext cx="2059002" cy="18424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3296" y="3449692"/>
            <a:ext cx="2094736" cy="13959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6918" y="3449693"/>
            <a:ext cx="2094736" cy="1395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4193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857250"/>
          </a:xfrm>
        </p:spPr>
        <p:txBody>
          <a:bodyPr/>
          <a:lstStyle/>
          <a:p>
            <a:r>
              <a:rPr lang="cs-CZ" dirty="0" smtClean="0"/>
              <a:t>Jednotky pro měření tlaku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372200" y="1557311"/>
            <a:ext cx="2221631" cy="279320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Pa</a:t>
            </a:r>
          </a:p>
          <a:p>
            <a:r>
              <a:rPr lang="cs-CZ" dirty="0" err="1"/>
              <a:t>a</a:t>
            </a:r>
            <a:r>
              <a:rPr lang="cs-CZ" dirty="0" err="1" smtClean="0"/>
              <a:t>tm</a:t>
            </a:r>
            <a:endParaRPr lang="cs-CZ" dirty="0" smtClean="0"/>
          </a:p>
          <a:p>
            <a:r>
              <a:rPr lang="cs-CZ" dirty="0" smtClean="0"/>
              <a:t>bar</a:t>
            </a:r>
          </a:p>
          <a:p>
            <a:r>
              <a:rPr lang="cs-CZ" dirty="0" smtClean="0"/>
              <a:t>Torr</a:t>
            </a:r>
          </a:p>
          <a:p>
            <a:r>
              <a:rPr lang="cs-CZ" dirty="0" smtClean="0"/>
              <a:t>psi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16556" y="3914999"/>
            <a:ext cx="5357192" cy="10200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Najděte a využijte </a:t>
            </a:r>
            <a:r>
              <a:rPr lang="cs-CZ" b="1" dirty="0" smtClean="0">
                <a:solidFill>
                  <a:srgbClr val="FF0000"/>
                </a:solidFill>
              </a:rPr>
              <a:t>online převody</a:t>
            </a:r>
            <a:r>
              <a:rPr lang="cs-CZ" dirty="0" smtClean="0"/>
              <a:t> mezi těmito jednotkami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56" y="1405308"/>
            <a:ext cx="3124944" cy="2229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77480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5486"/>
            <a:ext cx="7924800" cy="85725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071837"/>
            <a:ext cx="7693025" cy="157192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Určete hodnotu atmosférického tlaku při </a:t>
            </a:r>
            <a:r>
              <a:rPr lang="cs-CZ" dirty="0" err="1" smtClean="0"/>
              <a:t>Torricelliho</a:t>
            </a:r>
            <a:r>
              <a:rPr lang="cs-CZ" dirty="0" smtClean="0"/>
              <a:t> pokusu, je-li výška rtuťového sloupce 75 cm</a:t>
            </a:r>
            <a:r>
              <a:rPr lang="cs-CZ" dirty="0"/>
              <a:t> </a:t>
            </a:r>
            <a:r>
              <a:rPr lang="cs-CZ" dirty="0" smtClean="0"/>
              <a:t>a hustota rtuti 13 600 kg.m</a:t>
            </a:r>
            <a:r>
              <a:rPr lang="cs-CZ" baseline="30000" dirty="0" smtClean="0"/>
              <a:t>-3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60720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 = 75 cm = 0,75 m</a:t>
            </a:r>
          </a:p>
          <a:p>
            <a:pPr marL="0" indent="0">
              <a:buNone/>
            </a:pPr>
            <a:r>
              <a:rPr lang="el-GR" dirty="0" smtClean="0"/>
              <a:t>ϱ</a:t>
            </a:r>
            <a:r>
              <a:rPr lang="cs-CZ" dirty="0" smtClean="0"/>
              <a:t> = 13 500 kg.m</a:t>
            </a:r>
            <a:r>
              <a:rPr lang="cs-CZ" baseline="-25000" dirty="0" smtClean="0"/>
              <a:t>-3</a:t>
            </a:r>
          </a:p>
          <a:p>
            <a:pPr marL="0" indent="0">
              <a:buNone/>
            </a:pPr>
            <a:r>
              <a:rPr lang="cs-CZ" dirty="0" err="1" smtClean="0"/>
              <a:t>p</a:t>
            </a:r>
            <a:r>
              <a:rPr lang="cs-CZ" baseline="-25000" dirty="0" err="1" smtClean="0"/>
              <a:t>h</a:t>
            </a:r>
            <a:r>
              <a:rPr lang="cs-CZ" dirty="0" smtClean="0"/>
              <a:t> = </a:t>
            </a:r>
            <a:r>
              <a:rPr lang="cs-CZ" dirty="0" err="1" smtClean="0"/>
              <a:t>p</a:t>
            </a:r>
            <a:r>
              <a:rPr lang="cs-CZ" baseline="-25000" dirty="0" err="1" smtClean="0"/>
              <a:t>a</a:t>
            </a:r>
            <a:r>
              <a:rPr lang="cs-CZ" dirty="0" smtClean="0"/>
              <a:t> = ?</a:t>
            </a:r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baseline="-25000" dirty="0" err="1"/>
              <a:t>h</a:t>
            </a:r>
            <a:r>
              <a:rPr lang="cs-CZ" dirty="0"/>
              <a:t> </a:t>
            </a:r>
            <a:r>
              <a:rPr lang="cs-CZ" dirty="0" smtClean="0"/>
              <a:t>= </a:t>
            </a:r>
            <a:r>
              <a:rPr lang="el-GR" dirty="0" smtClean="0"/>
              <a:t>ϱ</a:t>
            </a:r>
            <a:r>
              <a:rPr lang="cs-CZ" dirty="0" smtClean="0"/>
              <a:t>.</a:t>
            </a:r>
            <a:r>
              <a:rPr lang="cs-CZ" dirty="0" err="1" smtClean="0"/>
              <a:t>g.h</a:t>
            </a:r>
            <a:r>
              <a:rPr lang="cs-CZ" dirty="0" smtClean="0"/>
              <a:t> = 13 500 . 10 . 0,75 = 101 250 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25644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136815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 obrázků:</a:t>
            </a:r>
          </a:p>
          <a:p>
            <a:pPr marL="0" indent="0">
              <a:buNone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r>
              <a:rPr lang="cs-CZ" sz="2000" dirty="0" smtClean="0"/>
              <a:t>Vlastní tvorba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4956242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5323</TotalTime>
  <Words>227</Words>
  <Application>Microsoft Office PowerPoint</Application>
  <PresentationFormat>Předvádění na obrazovce (16:9)</PresentationFormat>
  <Paragraphs>60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Tlak vzduchu vyvolaný tíhovou silou</vt:lpstr>
      <vt:lpstr>Prezentace aplikace PowerPoint</vt:lpstr>
      <vt:lpstr>Torricelliho pokus</vt:lpstr>
      <vt:lpstr>Měření tlaku - tlakoměr</vt:lpstr>
      <vt:lpstr>Využití měření atmosférického tlaku</vt:lpstr>
      <vt:lpstr>Jednotky pro měření tlaku</vt:lpstr>
      <vt:lpstr>Úkol</vt:lpstr>
      <vt:lpstr>Řešení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146</cp:revision>
  <dcterms:created xsi:type="dcterms:W3CDTF">2007-01-18T21:09:35Z</dcterms:created>
  <dcterms:modified xsi:type="dcterms:W3CDTF">2013-11-10T18:21:47Z</dcterms:modified>
</cp:coreProperties>
</file>