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sldIdLst>
    <p:sldId id="257" r:id="rId2"/>
    <p:sldId id="275" r:id="rId3"/>
    <p:sldId id="276" r:id="rId4"/>
    <p:sldId id="258" r:id="rId5"/>
    <p:sldId id="259" r:id="rId6"/>
    <p:sldId id="261" r:id="rId7"/>
    <p:sldId id="263" r:id="rId8"/>
    <p:sldId id="264" r:id="rId9"/>
    <p:sldId id="265" r:id="rId10"/>
    <p:sldId id="267" r:id="rId11"/>
    <p:sldId id="269" r:id="rId12"/>
    <p:sldId id="270" r:id="rId13"/>
    <p:sldId id="271" r:id="rId14"/>
    <p:sldId id="273" r:id="rId15"/>
    <p:sldId id="274" r:id="rId16"/>
    <p:sldId id="262" r:id="rId17"/>
    <p:sldId id="260" r:id="rId18"/>
    <p:sldId id="268" r:id="rId19"/>
    <p:sldId id="272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45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516624"/>
            <a:ext cx="7315200" cy="2595025"/>
          </a:xfrm>
        </p:spPr>
        <p:txBody>
          <a:bodyPr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166530"/>
            <a:ext cx="7315200" cy="1144632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2906E-F3C5-4F32-A0F4-243E572F4CD8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7A7AE52-806D-4F79-9A6A-0C447542E02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2906E-F3C5-4F32-A0F4-243E572F4CD8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A7AE52-806D-4F79-9A6A-0C447542E0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017572"/>
            <a:ext cx="7315200" cy="1293592"/>
          </a:xfrm>
        </p:spPr>
        <p:txBody>
          <a:bodyPr anchor="t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3865097"/>
            <a:ext cx="7315200" cy="109843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2906E-F3C5-4F32-A0F4-243E572F4CD8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A7AE52-806D-4F79-9A6A-0C447542E0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2906E-F3C5-4F32-A0F4-243E572F4CD8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A7AE52-806D-4F79-9A6A-0C447542E02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914400" y="2743200"/>
            <a:ext cx="3566160" cy="359359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81728" y="2743200"/>
            <a:ext cx="3566160" cy="35956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6348" y="2743200"/>
            <a:ext cx="336499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85144" y="2743200"/>
            <a:ext cx="336206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2906E-F3C5-4F32-A0F4-243E572F4CD8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A7AE52-806D-4F79-9A6A-0C447542E02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914400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81727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2906E-F3C5-4F32-A0F4-243E572F4CD8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A7AE52-806D-4F79-9A6A-0C447542E0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2906E-F3C5-4F32-A0F4-243E572F4CD8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A7AE52-806D-4F79-9A6A-0C447542E0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5362"/>
            <a:ext cx="2950936" cy="2173015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1752" y="1826709"/>
            <a:ext cx="4207848" cy="4476614"/>
          </a:xfrm>
        </p:spPr>
        <p:txBody>
          <a:bodyPr anchor="ctr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61095"/>
            <a:ext cx="2950936" cy="224538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2906E-F3C5-4F32-A0F4-243E572F4CD8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A7AE52-806D-4F79-9A6A-0C447542E0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8800"/>
            <a:ext cx="2953512" cy="2176272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191000" y="2286000"/>
            <a:ext cx="4038600" cy="3352800"/>
          </a:xfrm>
          <a:solidFill>
            <a:schemeClr val="accent2"/>
          </a:solidFill>
          <a:ln w="12700">
            <a:noFill/>
          </a:ln>
          <a:effectLst>
            <a:reflection blurRad="12700" stA="30000" endPos="30000" dist="31750" dir="5400000" sy="-100000" algn="bl" rotWithShape="0"/>
          </a:effectLst>
          <a:scene3d>
            <a:camera prst="perspectiveRight" fov="2700000">
              <a:rot lat="240000" lon="900000" rev="0"/>
            </a:camera>
            <a:lightRig rig="threePt" dir="t">
              <a:rot lat="0" lon="0" rev="2700000"/>
            </a:lightRig>
          </a:scene3d>
          <a:sp3d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59936"/>
            <a:ext cx="2953512" cy="224942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2906E-F3C5-4F32-A0F4-243E572F4CD8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A7AE52-806D-4F79-9A6A-0C447542E0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2906E-F3C5-4F32-A0F4-243E572F4CD8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A7AE52-806D-4F79-9A6A-0C447542E0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48400" y="1826709"/>
            <a:ext cx="1492499" cy="4484454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4524" y="1826709"/>
            <a:ext cx="5241476" cy="448445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42906E-F3C5-4F32-A0F4-243E572F4CD8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A7AE52-806D-4F79-9A6A-0C447542E0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435268" y="573807"/>
            <a:ext cx="86236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8569419" y="573807"/>
            <a:ext cx="576072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2769833"/>
            <a:ext cx="7315200" cy="353952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07690" y="548797"/>
            <a:ext cx="1189132" cy="29791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alpha val="50000"/>
                  </a:schemeClr>
                </a:solidFill>
              </a:defRPr>
            </a:lvl1pPr>
          </a:lstStyle>
          <a:p>
            <a:fld id="{FB42906E-F3C5-4F32-A0F4-243E572F4CD8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314415" y="548797"/>
            <a:ext cx="941203" cy="30175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77A7AE52-806D-4F79-9A6A-0C447542E024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08688" y="855956"/>
            <a:ext cx="2246489" cy="301227"/>
          </a:xfrm>
          <a:prstGeom prst="rect">
            <a:avLst/>
          </a:prstGeom>
        </p:spPr>
        <p:txBody>
          <a:bodyPr vert="horz" lIns="91440" tIns="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6002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828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86547" y="3764121"/>
          <a:ext cx="5970905" cy="1981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50975"/>
                <a:gridCol w="4519930"/>
              </a:tblGrid>
              <a:tr h="1981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98376331"/>
              </p:ext>
            </p:extLst>
          </p:nvPr>
        </p:nvGraphicFramePr>
        <p:xfrm>
          <a:off x="829953" y="2492896"/>
          <a:ext cx="7560840" cy="351463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34292"/>
                <a:gridCol w="5726548"/>
              </a:tblGrid>
              <a:tr h="106099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solidFill>
                            <a:schemeClr val="bg1"/>
                          </a:solidFill>
                          <a:effectLst/>
                        </a:rPr>
                        <a:t>Název školy</a:t>
                      </a:r>
                      <a:r>
                        <a:rPr lang="en-US" sz="2000" dirty="0" smtClean="0">
                          <a:solidFill>
                            <a:schemeClr val="bg1"/>
                          </a:solidFill>
                          <a:effectLst/>
                        </a:rPr>
                        <a:t>: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effectLst/>
                        </a:rPr>
                        <a:t>ZÁKLADNÍ ŠKOLA PODBOŘANY, HUSOVA 276, OKR LOUNY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39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effectLst/>
                        </a:rPr>
                        <a:t>Autor: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effectLst/>
                        </a:rPr>
                        <a:t>MGR. OLGA FILÍPKOVÁ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39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effectLst/>
                        </a:rPr>
                        <a:t>Název</a:t>
                      </a:r>
                      <a:r>
                        <a:rPr lang="en-US" sz="2000" dirty="0">
                          <a:solidFill>
                            <a:schemeClr val="bg1"/>
                          </a:solidFill>
                          <a:effectLst/>
                        </a:rPr>
                        <a:t>: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 smtClean="0">
                          <a:solidFill>
                            <a:schemeClr val="bg1"/>
                          </a:solidFill>
                          <a:effectLst/>
                          <a:latin typeface="Arial Rounded MT Bold" pitchFamily="34" charset="0"/>
                        </a:rPr>
                        <a:t>VY_32_INOVACE_1253_TŘÍDĚNÍ_ŽIVÝCH_ORGANIZMŮ_HOUBY</a:t>
                      </a:r>
                      <a:endParaRPr lang="cs-CZ" sz="2000" b="0" dirty="0">
                        <a:solidFill>
                          <a:schemeClr val="bg1"/>
                        </a:solidFill>
                        <a:effectLst/>
                        <a:latin typeface="Arial Rounded MT Bold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8161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effectLst/>
                        </a:rPr>
                        <a:t>Téma</a:t>
                      </a:r>
                      <a:r>
                        <a:rPr lang="en-US" sz="2000" dirty="0">
                          <a:solidFill>
                            <a:schemeClr val="bg1"/>
                          </a:solidFill>
                          <a:effectLst/>
                        </a:rPr>
                        <a:t>: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Výklad – Houby</a:t>
                      </a:r>
                      <a:r>
                        <a:rPr lang="cs-CZ" sz="2000" baseline="0" dirty="0" smtClean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jedlé </a:t>
                      </a:r>
                      <a:r>
                        <a:rPr lang="cs-CZ" sz="2000" baseline="0" smtClean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a jedovaté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effectLst/>
                        </a:rPr>
                        <a:t>Číslo projektu</a:t>
                      </a:r>
                      <a:r>
                        <a:rPr lang="en-US" sz="2000" dirty="0">
                          <a:solidFill>
                            <a:schemeClr val="bg1"/>
                          </a:solidFill>
                          <a:effectLst/>
                        </a:rPr>
                        <a:t>: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000" dirty="0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effectLst/>
                        </a:rPr>
                        <a:t>CZ.1.07/1.4.00/21. 2975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2050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836712"/>
            <a:ext cx="5549354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 pole 2"/>
          <p:cNvSpPr txBox="1">
            <a:spLocks noChangeArrowheads="1"/>
          </p:cNvSpPr>
          <p:nvPr/>
        </p:nvSpPr>
        <p:spPr bwMode="auto">
          <a:xfrm>
            <a:off x="7385050" y="3467100"/>
            <a:ext cx="1508125" cy="204788"/>
          </a:xfrm>
          <a:prstGeom prst="rect">
            <a:avLst/>
          </a:prstGeom>
          <a:solidFill>
            <a:schemeClr val="accent2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800">
                <a:effectLst/>
                <a:latin typeface="Calibri"/>
                <a:ea typeface="Calibri"/>
                <a:cs typeface="Times New Roman"/>
              </a:rPr>
              <a:t>Zkopíruj si logo EU do své práce</a:t>
            </a:r>
            <a:endParaRPr lang="cs-CZ" sz="1100"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577975" y="32845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 dirty="0"/>
          </a:p>
        </p:txBody>
      </p:sp>
      <p:sp>
        <p:nvSpPr>
          <p:cNvPr id="8" name="Rectangle 5"/>
          <p:cNvSpPr>
            <a:spLocks noChangeArrowheads="1"/>
          </p:cNvSpPr>
          <p:nvPr/>
        </p:nvSpPr>
        <p:spPr bwMode="auto">
          <a:xfrm>
            <a:off x="1577975" y="37417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27358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32657"/>
            <a:ext cx="7978080" cy="1008111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12776"/>
            <a:ext cx="8640960" cy="5445223"/>
          </a:xfrm>
        </p:spPr>
        <p:txBody>
          <a:bodyPr/>
          <a:lstStyle/>
          <a:p>
            <a:r>
              <a:rPr lang="cs-CZ" sz="2400" dirty="0" smtClean="0"/>
              <a:t>Tato prezentace je určena k výkladu a opakování učiva v předmětu člověk a jeho svět pro žáky 5.tříd.</a:t>
            </a:r>
          </a:p>
          <a:p>
            <a:r>
              <a:rPr lang="cs-CZ" sz="2400" dirty="0" smtClean="0"/>
              <a:t>4.list: Třídění živých organizmů.</a:t>
            </a:r>
          </a:p>
          <a:p>
            <a:r>
              <a:rPr lang="cs-CZ" sz="2400" dirty="0" smtClean="0"/>
              <a:t>5.list: Vysvětlení pojmů bakterie a sinice.</a:t>
            </a:r>
          </a:p>
          <a:p>
            <a:r>
              <a:rPr lang="cs-CZ" sz="2400" dirty="0" smtClean="0"/>
              <a:t>6.list: Základní poznatky o houbách, části těla houby.</a:t>
            </a:r>
          </a:p>
          <a:p>
            <a:r>
              <a:rPr lang="cs-CZ" sz="2400" dirty="0" smtClean="0"/>
              <a:t>7.list: Dělení hub na jedlé a jedovaté.</a:t>
            </a:r>
          </a:p>
          <a:p>
            <a:r>
              <a:rPr lang="cs-CZ" sz="2400" dirty="0" smtClean="0"/>
              <a:t>8.list: Vysvětlení pojmu symbióza.</a:t>
            </a:r>
          </a:p>
          <a:p>
            <a:r>
              <a:rPr lang="cs-CZ" sz="2400" dirty="0" smtClean="0"/>
              <a:t>9.-12.list: Houby jedlé.</a:t>
            </a:r>
          </a:p>
          <a:p>
            <a:r>
              <a:rPr lang="cs-CZ" sz="2400" dirty="0" smtClean="0"/>
              <a:t>13.- 15.list: Houby jedovaté.</a:t>
            </a:r>
          </a:p>
          <a:p>
            <a:r>
              <a:rPr lang="cs-CZ" sz="2400" dirty="0" smtClean="0"/>
              <a:t>16.list: Zásady správného houbaře.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87162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124744"/>
            <a:ext cx="8568953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Datum vytvoření:     10.3.2013</a:t>
            </a:r>
          </a:p>
          <a:p>
            <a:endParaRPr lang="cs-CZ" sz="3200" dirty="0"/>
          </a:p>
          <a:p>
            <a:endParaRPr lang="cs-CZ" sz="3200" dirty="0" smtClean="0"/>
          </a:p>
          <a:p>
            <a:r>
              <a:rPr lang="cs-CZ" sz="3200" dirty="0" smtClean="0"/>
              <a:t>Klíčová slova: </a:t>
            </a:r>
          </a:p>
          <a:p>
            <a:r>
              <a:rPr lang="cs-CZ" sz="3200" dirty="0" smtClean="0"/>
              <a:t>bakterie a sinice, mikroorganizmy, houby jedlé a jedovaté, výtrusy, plodnice,  klobouk, třeň, podhoubí, symbióza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67415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profesor\AppData\Local\Microsoft\Windows\Temporary Internet Files\Content.IE5\WG9J8TGO\MP90040220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401886"/>
            <a:ext cx="8712968" cy="54561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33251" y="260649"/>
            <a:ext cx="7315200" cy="792088"/>
          </a:xfrm>
        </p:spPr>
        <p:txBody>
          <a:bodyPr/>
          <a:lstStyle/>
          <a:p>
            <a:r>
              <a:rPr lang="cs-CZ" dirty="0" smtClean="0"/>
              <a:t>Třídění živých organizmů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416136" y="1736824"/>
            <a:ext cx="3312368" cy="2016224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Bakterie a sinice</a:t>
            </a:r>
            <a:endParaRPr lang="cs-CZ" sz="3600" b="1" dirty="0"/>
          </a:p>
        </p:txBody>
      </p:sp>
      <p:sp>
        <p:nvSpPr>
          <p:cNvPr id="5" name="Ovál 4"/>
          <p:cNvSpPr/>
          <p:nvPr/>
        </p:nvSpPr>
        <p:spPr>
          <a:xfrm>
            <a:off x="4860032" y="1700808"/>
            <a:ext cx="3024336" cy="1872208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Houby</a:t>
            </a:r>
            <a:endParaRPr lang="cs-CZ" sz="3600" b="1" dirty="0"/>
          </a:p>
        </p:txBody>
      </p:sp>
      <p:sp>
        <p:nvSpPr>
          <p:cNvPr id="7" name="Ovál 6"/>
          <p:cNvSpPr/>
          <p:nvPr/>
        </p:nvSpPr>
        <p:spPr>
          <a:xfrm>
            <a:off x="4503948" y="4163057"/>
            <a:ext cx="4077580" cy="2434295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Živočichové</a:t>
            </a:r>
            <a:endParaRPr lang="cs-CZ" sz="3600" b="1" dirty="0"/>
          </a:p>
        </p:txBody>
      </p:sp>
      <p:sp>
        <p:nvSpPr>
          <p:cNvPr id="8" name="Ovál 7"/>
          <p:cNvSpPr/>
          <p:nvPr/>
        </p:nvSpPr>
        <p:spPr>
          <a:xfrm>
            <a:off x="416136" y="4369046"/>
            <a:ext cx="3312368" cy="201228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Rostliny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29380295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8016" y="184864"/>
            <a:ext cx="732283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/>
              <a:t>      Bakterie a sinice </a:t>
            </a:r>
            <a:endParaRPr lang="cs-CZ" sz="6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6885" y="1105194"/>
            <a:ext cx="493204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Jsou to nejjednodušší živé organizmy.</a:t>
            </a:r>
          </a:p>
          <a:p>
            <a:r>
              <a:rPr lang="cs-CZ" sz="3200" dirty="0" smtClean="0"/>
              <a:t>Obývaly planetu ze všech nejdříve.</a:t>
            </a:r>
          </a:p>
          <a:p>
            <a:r>
              <a:rPr lang="cs-CZ" sz="3200" dirty="0" smtClean="0"/>
              <a:t>Jsou to mikroorganizmy pouhým okem neviditelné.</a:t>
            </a:r>
            <a:endParaRPr lang="cs-CZ" sz="32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249088"/>
            <a:ext cx="3314565" cy="2295156"/>
          </a:xfrm>
          <a:prstGeom prst="rect">
            <a:avLst/>
          </a:prstGeom>
          <a:noFill/>
          <a:ln w="5715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019761"/>
            <a:ext cx="3578854" cy="2686383"/>
          </a:xfrm>
          <a:prstGeom prst="rect">
            <a:avLst/>
          </a:prstGeom>
          <a:noFill/>
          <a:ln w="57150">
            <a:solidFill>
              <a:srgbClr val="0070C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2006" y="1200526"/>
            <a:ext cx="3420790" cy="2300481"/>
          </a:xfrm>
          <a:prstGeom prst="rect">
            <a:avLst/>
          </a:prstGeom>
          <a:noFill/>
          <a:ln w="57150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562960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87824" y="184864"/>
            <a:ext cx="240963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/>
              <a:t>Houby</a:t>
            </a:r>
            <a:endParaRPr lang="cs-CZ" sz="6000" dirty="0"/>
          </a:p>
        </p:txBody>
      </p:sp>
      <p:pic>
        <p:nvPicPr>
          <p:cNvPr id="1026" name="Picture 2" descr="C:\Users\profesor\AppData\Local\Microsoft\Windows\Temporary Internet Files\Content.IE5\QAUKXX9H\MC9003313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5" y="3181078"/>
            <a:ext cx="3793069" cy="36769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51520" y="1052736"/>
            <a:ext cx="8518053" cy="2616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Neobsahují zeleň listovou.</a:t>
            </a:r>
          </a:p>
          <a:p>
            <a:r>
              <a:rPr lang="cs-CZ" sz="3200" dirty="0" smtClean="0"/>
              <a:t>Živí se rozkladem odumřelých těl rostlin a živočichů.</a:t>
            </a:r>
          </a:p>
          <a:p>
            <a:r>
              <a:rPr lang="cs-CZ" sz="3200" dirty="0" smtClean="0"/>
              <a:t>Rozmnožují se </a:t>
            </a:r>
            <a:r>
              <a:rPr lang="cs-CZ" sz="3200" dirty="0" smtClean="0">
                <a:solidFill>
                  <a:srgbClr val="FFC000"/>
                </a:solidFill>
              </a:rPr>
              <a:t>výtrusy.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Pravá složená závorka 4"/>
          <p:cNvSpPr/>
          <p:nvPr/>
        </p:nvSpPr>
        <p:spPr>
          <a:xfrm rot="10800000">
            <a:off x="2987824" y="3413017"/>
            <a:ext cx="504056" cy="2896303"/>
          </a:xfrm>
          <a:prstGeom prst="rightBrace">
            <a:avLst>
              <a:gd name="adj1" fmla="val 62189"/>
              <a:gd name="adj2" fmla="val 50000"/>
            </a:avLst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763350" y="4172893"/>
            <a:ext cx="272853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Tělo tvoří </a:t>
            </a:r>
            <a:r>
              <a:rPr lang="cs-CZ" sz="3600" dirty="0" smtClean="0">
                <a:solidFill>
                  <a:srgbClr val="FFC000"/>
                </a:solidFill>
              </a:rPr>
              <a:t>plodnice</a:t>
            </a:r>
            <a:endParaRPr lang="cs-CZ" sz="3600" dirty="0">
              <a:solidFill>
                <a:srgbClr val="FFC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344183" y="2670395"/>
            <a:ext cx="177484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C000"/>
                </a:solidFill>
              </a:rPr>
              <a:t>klobouk</a:t>
            </a:r>
            <a:endParaRPr lang="cs-CZ" sz="3600" dirty="0">
              <a:solidFill>
                <a:srgbClr val="FFC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870076" y="4711502"/>
            <a:ext cx="97975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C000"/>
                </a:solidFill>
              </a:rPr>
              <a:t>třeň</a:t>
            </a:r>
            <a:endParaRPr lang="cs-CZ" sz="3600" dirty="0">
              <a:solidFill>
                <a:srgbClr val="FFC000"/>
              </a:solidFill>
            </a:endParaRPr>
          </a:p>
        </p:txBody>
      </p:sp>
      <p:cxnSp>
        <p:nvCxnSpPr>
          <p:cNvPr id="13" name="Přímá spojnice se šipkou 12"/>
          <p:cNvCxnSpPr/>
          <p:nvPr/>
        </p:nvCxnSpPr>
        <p:spPr>
          <a:xfrm flipH="1">
            <a:off x="6804248" y="3151407"/>
            <a:ext cx="539935" cy="26161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>
            <a:off x="5787826" y="5019539"/>
            <a:ext cx="2082250" cy="273491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7074215" y="5662989"/>
            <a:ext cx="21082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C000"/>
                </a:solidFill>
              </a:rPr>
              <a:t>podhoubí</a:t>
            </a:r>
            <a:endParaRPr lang="cs-CZ" sz="3600" dirty="0">
              <a:solidFill>
                <a:srgbClr val="FFC000"/>
              </a:solidFill>
            </a:endParaRPr>
          </a:p>
        </p:txBody>
      </p:sp>
      <p:cxnSp>
        <p:nvCxnSpPr>
          <p:cNvPr id="21" name="Přímá spojnice se šipkou 20"/>
          <p:cNvCxnSpPr/>
          <p:nvPr/>
        </p:nvCxnSpPr>
        <p:spPr>
          <a:xfrm flipH="1">
            <a:off x="6395017" y="6117826"/>
            <a:ext cx="818461" cy="316607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731089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  <p:bldP spid="7" grpId="0"/>
      <p:bldP spid="9" grpId="0"/>
      <p:bldP spid="1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620688"/>
            <a:ext cx="3435556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/>
              <a:t>Houby </a:t>
            </a:r>
            <a:endParaRPr lang="cs-CZ" sz="8000" dirty="0"/>
          </a:p>
        </p:txBody>
      </p:sp>
      <p:sp>
        <p:nvSpPr>
          <p:cNvPr id="3" name="Ovál 2"/>
          <p:cNvSpPr/>
          <p:nvPr/>
        </p:nvSpPr>
        <p:spPr>
          <a:xfrm>
            <a:off x="107504" y="3212976"/>
            <a:ext cx="3679874" cy="2448272"/>
          </a:xfrm>
          <a:prstGeom prst="ellipse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bg2"/>
                </a:solidFill>
              </a:rPr>
              <a:t>jedlé</a:t>
            </a:r>
            <a:endParaRPr lang="cs-CZ" sz="6000" dirty="0">
              <a:solidFill>
                <a:schemeClr val="bg2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4139952" y="3703898"/>
            <a:ext cx="4365029" cy="2677430"/>
          </a:xfrm>
          <a:prstGeom prst="ellipse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bg2"/>
                </a:solidFill>
              </a:rPr>
              <a:t>jedovaté</a:t>
            </a:r>
            <a:endParaRPr lang="cs-CZ" sz="6000" dirty="0">
              <a:solidFill>
                <a:schemeClr val="bg2"/>
              </a:solidFill>
            </a:endParaRPr>
          </a:p>
        </p:txBody>
      </p:sp>
      <p:pic>
        <p:nvPicPr>
          <p:cNvPr id="3075" name="Picture 3" descr="C:\Users\profesor\AppData\Local\Microsoft\Windows\Temporary Internet Files\Content.IE5\VFE9DGW5\MC9004119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620688"/>
            <a:ext cx="3040285" cy="2756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 flipH="1">
            <a:off x="1331640" y="1999013"/>
            <a:ext cx="288032" cy="1213963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3491880" y="1944127"/>
            <a:ext cx="1512168" cy="1759771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105804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profesor\AppData\Local\Microsoft\Windows\Temporary Internet Files\Content.IE5\VFE9DGW5\MP90040948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1878" y="83292"/>
            <a:ext cx="4393514" cy="660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1521" y="523169"/>
            <a:ext cx="6120679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Podhoubí některých hub žije ve vzájemné </a:t>
            </a:r>
            <a:r>
              <a:rPr lang="cs-CZ" sz="3600" dirty="0" smtClean="0">
                <a:solidFill>
                  <a:srgbClr val="FFC000"/>
                </a:solidFill>
              </a:rPr>
              <a:t>symbióze </a:t>
            </a:r>
            <a:r>
              <a:rPr lang="cs-CZ" sz="3600" dirty="0" smtClean="0"/>
              <a:t>(výhodné soužití) s kořeny určitých stromů. </a:t>
            </a:r>
          </a:p>
          <a:p>
            <a:r>
              <a:rPr lang="cs-CZ" sz="3600" dirty="0" smtClean="0"/>
              <a:t>Strom svými kořeny dává houbě to, co vyrobil fotosyntézou. Houba zase strom zásobuje výživnými látkami potřebnými pro jeho růst.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089865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27784" y="188640"/>
            <a:ext cx="343876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Houby jedlé</a:t>
            </a:r>
            <a:endParaRPr lang="cs-CZ" sz="4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340768"/>
            <a:ext cx="3531515" cy="4729708"/>
          </a:xfrm>
          <a:prstGeom prst="rect">
            <a:avLst/>
          </a:prstGeom>
          <a:noFill/>
          <a:ln w="5715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95536" y="6158794"/>
            <a:ext cx="360066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Křemenáč březový</a:t>
            </a:r>
            <a:endParaRPr lang="cs-CZ" sz="3200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4870" y="1878483"/>
            <a:ext cx="3637671" cy="4850228"/>
          </a:xfrm>
          <a:prstGeom prst="rect">
            <a:avLst/>
          </a:prstGeom>
          <a:noFill/>
          <a:ln w="5715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899201" y="1048380"/>
            <a:ext cx="353334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Křemenáč osikový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6748876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976" y="1412776"/>
            <a:ext cx="3655293" cy="4873724"/>
          </a:xfrm>
          <a:prstGeom prst="rect">
            <a:avLst/>
          </a:prstGeom>
          <a:noFill/>
          <a:ln w="57150">
            <a:solidFill>
              <a:schemeClr val="tx2">
                <a:lumMod val="50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83568" y="620688"/>
            <a:ext cx="26228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Bedla vysoká</a:t>
            </a:r>
            <a:endParaRPr lang="cs-CZ" sz="3200" dirty="0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8806" y="2060848"/>
            <a:ext cx="4691523" cy="3958059"/>
          </a:xfrm>
          <a:prstGeom prst="rect">
            <a:avLst/>
          </a:prstGeom>
          <a:noFill/>
          <a:ln w="5715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203000" y="1219205"/>
            <a:ext cx="27831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Klouzek sličný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7936809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76672"/>
            <a:ext cx="4968027" cy="3328578"/>
          </a:xfrm>
          <a:prstGeom prst="rect">
            <a:avLst/>
          </a:prstGeom>
          <a:noFill/>
          <a:ln w="57150">
            <a:solidFill>
              <a:schemeClr val="tx2">
                <a:lumMod val="50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724128" y="1468447"/>
            <a:ext cx="25763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Hřib smrkový</a:t>
            </a:r>
            <a:endParaRPr lang="cs-CZ" sz="3200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2996952"/>
            <a:ext cx="4375200" cy="3706853"/>
          </a:xfrm>
          <a:prstGeom prst="rect">
            <a:avLst/>
          </a:prstGeom>
          <a:noFill/>
          <a:ln w="5715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547664" y="5389760"/>
            <a:ext cx="237116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Hřib dubový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0676875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188640"/>
            <a:ext cx="4578085" cy="3433564"/>
          </a:xfrm>
          <a:prstGeom prst="rect">
            <a:avLst/>
          </a:prstGeom>
          <a:noFill/>
          <a:ln w="57150">
            <a:solidFill>
              <a:srgbClr val="92D05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43608" y="395953"/>
            <a:ext cx="27590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Kozák dubový</a:t>
            </a:r>
            <a:endParaRPr lang="cs-CZ" sz="3200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946856"/>
            <a:ext cx="4866117" cy="3649588"/>
          </a:xfrm>
          <a:prstGeom prst="rect">
            <a:avLst/>
          </a:prstGeom>
          <a:noFill/>
          <a:ln w="57150">
            <a:solidFill>
              <a:srgbClr val="00B05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364088" y="4644425"/>
            <a:ext cx="287290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Kozák březový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3419397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39752" y="116632"/>
            <a:ext cx="446789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Houby jedovaté</a:t>
            </a:r>
            <a:endParaRPr lang="cs-CZ" sz="48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615" y="2292298"/>
            <a:ext cx="2733248" cy="3807478"/>
          </a:xfrm>
          <a:prstGeom prst="rect">
            <a:avLst/>
          </a:prstGeom>
          <a:noFill/>
          <a:ln w="57150">
            <a:solidFill>
              <a:schemeClr val="tx2">
                <a:lumMod val="50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124744"/>
            <a:ext cx="4095058" cy="3071293"/>
          </a:xfrm>
          <a:prstGeom prst="rect">
            <a:avLst/>
          </a:prstGeom>
          <a:noFill/>
          <a:ln w="5715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141526"/>
            <a:ext cx="2455540" cy="3683310"/>
          </a:xfrm>
          <a:prstGeom prst="rect">
            <a:avLst/>
          </a:prstGeom>
          <a:noFill/>
          <a:ln w="57150">
            <a:solidFill>
              <a:srgbClr val="92D05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0" y="6295414"/>
            <a:ext cx="34259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Muchomůrka zelená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213" y="1340768"/>
            <a:ext cx="36455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Muchomůrka červená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180173" y="5229200"/>
            <a:ext cx="32640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Muchomůrka jízlivá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405234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791" y="2328193"/>
            <a:ext cx="3277251" cy="4369668"/>
          </a:xfrm>
          <a:prstGeom prst="rect">
            <a:avLst/>
          </a:prstGeom>
          <a:noFill/>
          <a:ln w="57150">
            <a:solidFill>
              <a:schemeClr val="bg2">
                <a:lumMod val="60000"/>
                <a:lumOff val="40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45789" y="1556792"/>
            <a:ext cx="370325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Muchomůrka císařská</a:t>
            </a:r>
            <a:endParaRPr lang="cs-CZ" sz="2800" dirty="0"/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9306" y="123220"/>
            <a:ext cx="3447827" cy="3390363"/>
          </a:xfrm>
          <a:prstGeom prst="rect">
            <a:avLst/>
          </a:prstGeom>
          <a:noFill/>
          <a:ln w="57150">
            <a:solidFill>
              <a:srgbClr val="92D05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084118"/>
            <a:ext cx="3010584" cy="3588616"/>
          </a:xfrm>
          <a:prstGeom prst="rect">
            <a:avLst/>
          </a:prstGeom>
          <a:noFill/>
          <a:ln w="57150">
            <a:solidFill>
              <a:schemeClr val="accent2">
                <a:lumMod val="7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95936" y="6174641"/>
            <a:ext cx="39453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Muchomůrka tygrovaná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76256" y="1341348"/>
            <a:ext cx="226774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Muchomůrka růžovka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6262707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636912"/>
            <a:ext cx="5154149" cy="3865612"/>
          </a:xfrm>
          <a:prstGeom prst="rect">
            <a:avLst/>
          </a:prstGeom>
          <a:noFill/>
          <a:ln w="57150">
            <a:solidFill>
              <a:srgbClr val="92D05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27584" y="1916832"/>
            <a:ext cx="17347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Vláknice</a:t>
            </a:r>
            <a:endParaRPr lang="cs-CZ" sz="3200" dirty="0"/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6939" y="502498"/>
            <a:ext cx="4529986" cy="3502566"/>
          </a:xfrm>
          <a:prstGeom prst="rect">
            <a:avLst/>
          </a:prstGeom>
          <a:noFill/>
          <a:ln w="57150">
            <a:solidFill>
              <a:schemeClr val="tx2">
                <a:lumMod val="50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228184" y="4156159"/>
            <a:ext cx="20521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Hřib satan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1175123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profesor\AppData\Local\Microsoft\Windows\Temporary Internet Files\Content.IE5\VFE9DGW5\MP90040753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268760"/>
            <a:ext cx="8928992" cy="54486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403648" y="404664"/>
            <a:ext cx="643156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Zásady správného houbaře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2276872"/>
            <a:ext cx="8640960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3200" dirty="0" smtClean="0"/>
              <a:t>Sbíráme jen ty houby, které bezpečně známe.</a:t>
            </a:r>
          </a:p>
          <a:p>
            <a:pPr marL="342900" indent="-342900">
              <a:buAutoNum type="arabicPeriod"/>
            </a:pPr>
            <a:r>
              <a:rPr lang="cs-CZ" sz="3200" dirty="0" smtClean="0"/>
              <a:t>Plodnice opatrně vyjmeme a podhoubí zahrneme půdou.</a:t>
            </a:r>
          </a:p>
          <a:p>
            <a:pPr marL="342900" indent="-342900">
              <a:buAutoNum type="arabicPeriod"/>
            </a:pPr>
            <a:r>
              <a:rPr lang="cs-CZ" sz="3200" dirty="0" smtClean="0"/>
              <a:t>Houby ukládáme do košíku, nikdy do sáčku z umělé hmoty.</a:t>
            </a:r>
          </a:p>
          <a:p>
            <a:pPr marL="342900" indent="-342900">
              <a:buAutoNum type="arabicPeriod"/>
            </a:pPr>
            <a:r>
              <a:rPr lang="cs-CZ" sz="3200" dirty="0" smtClean="0"/>
              <a:t>Houby zpracujeme co nejdříve.</a:t>
            </a:r>
          </a:p>
          <a:p>
            <a:pPr marL="342900" indent="-342900">
              <a:buAutoNum type="arabicPeriod"/>
            </a:pPr>
            <a:r>
              <a:rPr lang="cs-CZ" sz="3200" dirty="0" smtClean="0"/>
              <a:t>Neničíme neznámé houby.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9110196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51520" y="836712"/>
            <a:ext cx="864096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effectLst/>
              </a:rPr>
              <a:t>MARCOTOLO. </a:t>
            </a:r>
            <a:r>
              <a:rPr lang="cs-CZ" sz="1600" dirty="0" err="1" smtClean="0">
                <a:effectLst/>
              </a:rPr>
              <a:t>Soubor:Bacteroides</a:t>
            </a:r>
            <a:r>
              <a:rPr lang="cs-CZ" sz="1600" dirty="0" smtClean="0">
                <a:effectLst/>
              </a:rPr>
              <a:t> </a:t>
            </a:r>
            <a:r>
              <a:rPr lang="cs-CZ" sz="1600" dirty="0" err="1" smtClean="0">
                <a:effectLst/>
              </a:rPr>
              <a:t>biacutis</a:t>
            </a:r>
            <a:r>
              <a:rPr lang="cs-CZ" sz="1600" dirty="0" smtClean="0">
                <a:effectLst/>
              </a:rPr>
              <a:t> 01.jpg. In: </a:t>
            </a:r>
            <a:r>
              <a:rPr lang="cs-CZ" sz="1600" i="1" dirty="0" err="1" smtClean="0">
                <a:effectLst/>
              </a:rPr>
              <a:t>Wikipedia</a:t>
            </a:r>
            <a:r>
              <a:rPr lang="cs-CZ" sz="1600" i="1" dirty="0" smtClean="0">
                <a:effectLst/>
              </a:rPr>
              <a:t>: </a:t>
            </a:r>
            <a:r>
              <a:rPr lang="cs-CZ" sz="1600" i="1" dirty="0" err="1" smtClean="0">
                <a:effectLst/>
              </a:rPr>
              <a:t>the</a:t>
            </a:r>
            <a:r>
              <a:rPr lang="cs-CZ" sz="1600" i="1" dirty="0" smtClean="0">
                <a:effectLst/>
              </a:rPr>
              <a:t> free </a:t>
            </a:r>
            <a:r>
              <a:rPr lang="cs-CZ" sz="1600" i="1" dirty="0" err="1" smtClean="0">
                <a:effectLst/>
              </a:rPr>
              <a:t>encyclopedia</a:t>
            </a:r>
            <a:r>
              <a:rPr lang="cs-CZ" sz="1600" dirty="0" smtClean="0">
                <a:effectLst/>
              </a:rPr>
              <a:t> [online]. San Francisco (CA): </a:t>
            </a:r>
            <a:r>
              <a:rPr lang="cs-CZ" sz="1600" dirty="0" err="1" smtClean="0">
                <a:effectLst/>
              </a:rPr>
              <a:t>Wikimedia</a:t>
            </a:r>
            <a:r>
              <a:rPr lang="cs-CZ" sz="1600" dirty="0" smtClean="0">
                <a:effectLst/>
              </a:rPr>
              <a:t> </a:t>
            </a:r>
            <a:r>
              <a:rPr lang="cs-CZ" sz="1600" dirty="0" err="1" smtClean="0">
                <a:effectLst/>
              </a:rPr>
              <a:t>Foundation</a:t>
            </a:r>
            <a:r>
              <a:rPr lang="cs-CZ" sz="1600" dirty="0" smtClean="0">
                <a:effectLst/>
              </a:rPr>
              <a:t>, 29. 3. 2007 [cit. 2013-03-11]. Dostupné z: http://cs.wikipedia.org/wiki/Soubor:Bacteroides_biacutis_01.jpg</a:t>
            </a:r>
            <a:endParaRPr lang="cs-CZ" sz="1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267744" y="260648"/>
            <a:ext cx="27815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Použité zdroje</a:t>
            </a:r>
            <a:endParaRPr lang="cs-CZ" sz="3200" dirty="0"/>
          </a:p>
        </p:txBody>
      </p:sp>
      <p:sp>
        <p:nvSpPr>
          <p:cNvPr id="2" name="Obdélník 1"/>
          <p:cNvSpPr/>
          <p:nvPr/>
        </p:nvSpPr>
        <p:spPr>
          <a:xfrm>
            <a:off x="251520" y="1689438"/>
            <a:ext cx="8892480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CREDIT: ROCKY MOUNTAIN LABORATORIES, NIAID, NIH. </a:t>
            </a:r>
            <a:r>
              <a:rPr lang="cs-CZ" sz="1600" dirty="0" err="1"/>
              <a:t>Soubor:EscherichiaColi</a:t>
            </a:r>
            <a:r>
              <a:rPr lang="cs-CZ" sz="1600" dirty="0"/>
              <a:t> NIAID.jpg. In: </a:t>
            </a:r>
            <a:r>
              <a:rPr lang="cs-CZ" sz="1600" i="1" dirty="0" err="1"/>
              <a:t>Wikipedia</a:t>
            </a:r>
            <a:r>
              <a:rPr lang="cs-CZ" sz="1600" i="1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10. 4. 2005 [cit. 2013-03-11]. Dostupné z: http://cs.wikipedia.org/wiki/Soubor:EscherichiaColi_NIAID.jpg</a:t>
            </a:r>
          </a:p>
        </p:txBody>
      </p:sp>
      <p:sp>
        <p:nvSpPr>
          <p:cNvPr id="3" name="Obdélník 2"/>
          <p:cNvSpPr/>
          <p:nvPr/>
        </p:nvSpPr>
        <p:spPr>
          <a:xfrm>
            <a:off x="251520" y="2766656"/>
            <a:ext cx="889248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ENVIRONMENTAL PROTECTION AGENCY. </a:t>
            </a:r>
            <a:r>
              <a:rPr lang="cs-CZ" sz="1600" dirty="0" err="1"/>
              <a:t>Soubor:Anabaenaspiroides</a:t>
            </a:r>
            <a:r>
              <a:rPr lang="cs-CZ" sz="1600" dirty="0"/>
              <a:t> EPA.jpg. In: </a:t>
            </a:r>
            <a:r>
              <a:rPr lang="cs-CZ" sz="1600" i="1" dirty="0" err="1"/>
              <a:t>Wikipedia</a:t>
            </a:r>
            <a:r>
              <a:rPr lang="cs-CZ" sz="1600" i="1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19. 9. 2007 [cit. 2013-03-11]. Dostupné z: http://cs.wikipedia.org/wiki/Soubor:Anabaenaspiroides_EPA.jpg</a:t>
            </a:r>
          </a:p>
        </p:txBody>
      </p:sp>
      <p:sp>
        <p:nvSpPr>
          <p:cNvPr id="4" name="Obdélník 3"/>
          <p:cNvSpPr/>
          <p:nvPr/>
        </p:nvSpPr>
        <p:spPr>
          <a:xfrm>
            <a:off x="251520" y="3597653"/>
            <a:ext cx="889248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W.J.PILSAK. </a:t>
            </a:r>
            <a:r>
              <a:rPr lang="cs-CZ" sz="1600" dirty="0" err="1"/>
              <a:t>Soubor:Leccinum</a:t>
            </a:r>
            <a:r>
              <a:rPr lang="cs-CZ" sz="1600" dirty="0"/>
              <a:t> versipelle.jpg. In: </a:t>
            </a:r>
            <a:r>
              <a:rPr lang="cs-CZ" sz="1600" i="1" dirty="0" err="1"/>
              <a:t>Wikipedia</a:t>
            </a:r>
            <a:r>
              <a:rPr lang="cs-CZ" sz="1600" i="1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25. 5. 2005 [cit. 2013-03-12]. Dostupné z: http://cs.wikipedia.org/wiki/Soubor:Leccinum_versipelle.jpg</a:t>
            </a:r>
          </a:p>
        </p:txBody>
      </p:sp>
      <p:sp>
        <p:nvSpPr>
          <p:cNvPr id="5" name="Obdélník 4"/>
          <p:cNvSpPr/>
          <p:nvPr/>
        </p:nvSpPr>
        <p:spPr>
          <a:xfrm>
            <a:off x="251520" y="4428650"/>
            <a:ext cx="878497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err="1"/>
              <a:t>Soubor:Leccinum</a:t>
            </a:r>
            <a:r>
              <a:rPr lang="cs-CZ" sz="1600" dirty="0"/>
              <a:t> aurantiacum.JPG. In: </a:t>
            </a:r>
            <a:r>
              <a:rPr lang="cs-CZ" sz="1600" i="1" dirty="0" err="1"/>
              <a:t>Wikipedia</a:t>
            </a:r>
            <a:r>
              <a:rPr lang="cs-CZ" sz="1600" i="1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5. 10. 2006 [cit. 2013-03-12]. Dostupné z: http://cs.wikipedia.org/wiki/Soubor:Leccinum_aurantiacum.JPG</a:t>
            </a:r>
          </a:p>
        </p:txBody>
      </p:sp>
      <p:sp>
        <p:nvSpPr>
          <p:cNvPr id="6" name="Obdélník 5"/>
          <p:cNvSpPr/>
          <p:nvPr/>
        </p:nvSpPr>
        <p:spPr>
          <a:xfrm>
            <a:off x="251520" y="5252801"/>
            <a:ext cx="878497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MARCIN USTRYCKI. </a:t>
            </a:r>
            <a:r>
              <a:rPr lang="cs-CZ" sz="1600" dirty="0" err="1"/>
              <a:t>Soubor:Czubajka</a:t>
            </a:r>
            <a:r>
              <a:rPr lang="cs-CZ" sz="1600" dirty="0"/>
              <a:t> </a:t>
            </a:r>
            <a:r>
              <a:rPr lang="cs-CZ" sz="1600" dirty="0" err="1"/>
              <a:t>kania</a:t>
            </a:r>
            <a:r>
              <a:rPr lang="cs-CZ" sz="1600" dirty="0"/>
              <a:t> 2004 10 10.JPG. In: </a:t>
            </a:r>
            <a:r>
              <a:rPr lang="cs-CZ" sz="1600" i="1" dirty="0" err="1"/>
              <a:t>Wikipedia</a:t>
            </a:r>
            <a:r>
              <a:rPr lang="cs-CZ" sz="1600" i="1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28. 9. 2006 [cit. 2013-03-12]. Dostupné z: http://cs.wikipedia.org/wiki/Soubor:Czubajka_kania_2004_10_10.JPG</a:t>
            </a:r>
          </a:p>
        </p:txBody>
      </p:sp>
    </p:spTree>
    <p:extLst>
      <p:ext uri="{BB962C8B-B14F-4D97-AF65-F5344CB8AC3E}">
        <p14:creationId xmlns:p14="http://schemas.microsoft.com/office/powerpoint/2010/main" val="710229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88715" y="332656"/>
            <a:ext cx="806489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err="1"/>
              <a:t>Soubor:Suillus</a:t>
            </a:r>
            <a:r>
              <a:rPr lang="cs-CZ" sz="1600" dirty="0"/>
              <a:t> </a:t>
            </a:r>
            <a:r>
              <a:rPr lang="cs-CZ" sz="1600" dirty="0" err="1"/>
              <a:t>grevillei</a:t>
            </a:r>
            <a:r>
              <a:rPr lang="cs-CZ" sz="1600" dirty="0"/>
              <a:t> LC0109.jpg. In: </a:t>
            </a:r>
            <a:r>
              <a:rPr lang="cs-CZ" sz="1600" i="1" dirty="0" err="1"/>
              <a:t>Wikipedia</a:t>
            </a:r>
            <a:r>
              <a:rPr lang="cs-CZ" sz="1600" i="1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17. 9. 2007 [cit. 2013-03-12]. Dostupné z: http://cs.wikipedia.org/wiki/Soubor:Suillus_grevillei_LC0109.jpg</a:t>
            </a:r>
          </a:p>
        </p:txBody>
      </p:sp>
      <p:sp>
        <p:nvSpPr>
          <p:cNvPr id="3" name="Obdélník 2"/>
          <p:cNvSpPr/>
          <p:nvPr/>
        </p:nvSpPr>
        <p:spPr>
          <a:xfrm>
            <a:off x="188715" y="1163653"/>
            <a:ext cx="877577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ERNIE. Soubor:AD2009Sep13 </a:t>
            </a:r>
            <a:r>
              <a:rPr lang="cs-CZ" sz="1600" dirty="0" err="1"/>
              <a:t>Boletus</a:t>
            </a:r>
            <a:r>
              <a:rPr lang="cs-CZ" sz="1600" dirty="0"/>
              <a:t> </a:t>
            </a:r>
            <a:r>
              <a:rPr lang="cs-CZ" sz="1600" dirty="0" err="1"/>
              <a:t>edulis</a:t>
            </a:r>
            <a:r>
              <a:rPr lang="cs-CZ" sz="1600" dirty="0"/>
              <a:t> 01.jpg. In: </a:t>
            </a:r>
            <a:r>
              <a:rPr lang="cs-CZ" sz="1600" i="1" dirty="0" err="1"/>
              <a:t>Wikipedia</a:t>
            </a:r>
            <a:r>
              <a:rPr lang="cs-CZ" sz="1600" i="1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14. 9. 2009 [cit. 2013-03-12]. Dostupné z: http://cs.wikipedia.org/wiki/Soubor:AD2009Sep13_Boletus_edulis_01.jpg</a:t>
            </a:r>
          </a:p>
        </p:txBody>
      </p:sp>
      <p:sp>
        <p:nvSpPr>
          <p:cNvPr id="4" name="Obdélník 3"/>
          <p:cNvSpPr/>
          <p:nvPr/>
        </p:nvSpPr>
        <p:spPr>
          <a:xfrm>
            <a:off x="188715" y="1994650"/>
            <a:ext cx="8775773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ARCHENZO. Soubor:2006-10-07 </a:t>
            </a:r>
            <a:r>
              <a:rPr lang="cs-CZ" sz="1600" dirty="0" err="1"/>
              <a:t>Boletus</a:t>
            </a:r>
            <a:r>
              <a:rPr lang="cs-CZ" sz="1600" dirty="0"/>
              <a:t> </a:t>
            </a:r>
            <a:r>
              <a:rPr lang="cs-CZ" sz="1600" dirty="0" err="1"/>
              <a:t>aestivalis</a:t>
            </a:r>
            <a:r>
              <a:rPr lang="cs-CZ" sz="1600" dirty="0"/>
              <a:t> cropped.jpg. In: </a:t>
            </a:r>
            <a:r>
              <a:rPr lang="cs-CZ" sz="1600" i="1" dirty="0" err="1"/>
              <a:t>Wikipedia</a:t>
            </a:r>
            <a:r>
              <a:rPr lang="cs-CZ" sz="1600" i="1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21. 7. 2011 [cit. 2013-03-12]. Dostupné z: http://cs.wikipedia.org/wiki/Soubor:2006-10-07_Boletus_aestivalis_cropped.jpg</a:t>
            </a:r>
          </a:p>
        </p:txBody>
      </p:sp>
      <p:sp>
        <p:nvSpPr>
          <p:cNvPr id="5" name="Obdélník 4"/>
          <p:cNvSpPr/>
          <p:nvPr/>
        </p:nvSpPr>
        <p:spPr>
          <a:xfrm>
            <a:off x="188715" y="3071868"/>
            <a:ext cx="877577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ADRIAN.BENKO. </a:t>
            </a:r>
            <a:r>
              <a:rPr lang="cs-CZ" sz="1600" dirty="0" err="1"/>
              <a:t>Soubor:Leccinum</a:t>
            </a:r>
            <a:r>
              <a:rPr lang="cs-CZ" sz="1600" dirty="0"/>
              <a:t> nigrescens.jpg. In: </a:t>
            </a:r>
            <a:r>
              <a:rPr lang="cs-CZ" sz="1600" i="1" dirty="0" err="1"/>
              <a:t>Wikipedia</a:t>
            </a:r>
            <a:r>
              <a:rPr lang="cs-CZ" sz="1600" i="1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22. 8. 2010 [cit. 2013-03-12]. Dostupné z: http://cs.wikipedia.org/wiki/Soubor:Leccinum_nigrescens.jpg</a:t>
            </a:r>
          </a:p>
        </p:txBody>
      </p:sp>
      <p:sp>
        <p:nvSpPr>
          <p:cNvPr id="6" name="Obdélník 5"/>
          <p:cNvSpPr/>
          <p:nvPr/>
        </p:nvSpPr>
        <p:spPr>
          <a:xfrm>
            <a:off x="188715" y="3902865"/>
            <a:ext cx="877577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PRASOPESTILENCE. </a:t>
            </a:r>
            <a:r>
              <a:rPr lang="cs-CZ" sz="1600" dirty="0" err="1"/>
              <a:t>Soubor:Kozak</a:t>
            </a:r>
            <a:r>
              <a:rPr lang="cs-CZ" sz="1600" dirty="0"/>
              <a:t> </a:t>
            </a:r>
            <a:r>
              <a:rPr lang="cs-CZ" sz="1600" dirty="0" err="1"/>
              <a:t>brezovy</a:t>
            </a:r>
            <a:r>
              <a:rPr lang="cs-CZ" sz="1600" dirty="0"/>
              <a:t> 01 - Jabkenicko.jpg. In: </a:t>
            </a:r>
            <a:r>
              <a:rPr lang="cs-CZ" sz="1600" i="1" dirty="0" err="1"/>
              <a:t>Wikipedia</a:t>
            </a:r>
            <a:r>
              <a:rPr lang="cs-CZ" sz="1600" i="1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6. 10. 2012 [cit. 2013-03-12]. Dostupné z: http://cs.wikipedia.org/wiki/Soubor:Kozak_brezovy_01_-_Jabkenicko.jpg</a:t>
            </a:r>
          </a:p>
        </p:txBody>
      </p:sp>
      <p:sp>
        <p:nvSpPr>
          <p:cNvPr id="7" name="Obdélník 6"/>
          <p:cNvSpPr/>
          <p:nvPr/>
        </p:nvSpPr>
        <p:spPr>
          <a:xfrm>
            <a:off x="188715" y="4731034"/>
            <a:ext cx="877577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USER:HANKWANG. </a:t>
            </a:r>
            <a:r>
              <a:rPr lang="cs-CZ" sz="1600" dirty="0" err="1"/>
              <a:t>Soubor:Amanita</a:t>
            </a:r>
            <a:r>
              <a:rPr lang="cs-CZ" sz="1600" dirty="0"/>
              <a:t> phalloides.jpg. In: </a:t>
            </a:r>
            <a:r>
              <a:rPr lang="cs-CZ" sz="1600" i="1" dirty="0" err="1"/>
              <a:t>Wikipedia</a:t>
            </a:r>
            <a:r>
              <a:rPr lang="cs-CZ" sz="1600" i="1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20. 5. 2005 [cit. 2013-03-12]. Dostupné z: http://cs.wikipedia.org/wiki/Soubor:Amanita_phalloides.jpg</a:t>
            </a:r>
          </a:p>
        </p:txBody>
      </p:sp>
      <p:sp>
        <p:nvSpPr>
          <p:cNvPr id="8" name="Obdélník 7"/>
          <p:cNvSpPr/>
          <p:nvPr/>
        </p:nvSpPr>
        <p:spPr>
          <a:xfrm>
            <a:off x="188713" y="5567140"/>
            <a:ext cx="8955285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ONDERWIJSGEK. </a:t>
            </a:r>
            <a:r>
              <a:rPr lang="cs-CZ" sz="1600" dirty="0" err="1"/>
              <a:t>Soubor:Amanita</a:t>
            </a:r>
            <a:r>
              <a:rPr lang="cs-CZ" sz="1600" dirty="0"/>
              <a:t> </a:t>
            </a:r>
            <a:r>
              <a:rPr lang="cs-CZ" sz="1600" dirty="0" err="1"/>
              <a:t>muscaria</a:t>
            </a:r>
            <a:r>
              <a:rPr lang="cs-CZ" sz="1600" dirty="0"/>
              <a:t> 3 </a:t>
            </a:r>
            <a:r>
              <a:rPr lang="cs-CZ" sz="1600" dirty="0" err="1"/>
              <a:t>vliegenzwammen</a:t>
            </a:r>
            <a:r>
              <a:rPr lang="cs-CZ" sz="1600" dirty="0"/>
              <a:t> op rij.jpg. In: </a:t>
            </a:r>
            <a:r>
              <a:rPr lang="cs-CZ" sz="1600" i="1" dirty="0" err="1"/>
              <a:t>Wikipedia</a:t>
            </a:r>
            <a:r>
              <a:rPr lang="cs-CZ" sz="1600" i="1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3. 12. 2006 [cit. 2013-03-12]. Dostupné z: http://cs.wikipedia.org/wiki/Soubor:Amanita_muscaria_3_vliegenzwammen_op_rij.jpg</a:t>
            </a:r>
          </a:p>
        </p:txBody>
      </p:sp>
    </p:spTree>
    <p:extLst>
      <p:ext uri="{BB962C8B-B14F-4D97-AF65-F5344CB8AC3E}">
        <p14:creationId xmlns:p14="http://schemas.microsoft.com/office/powerpoint/2010/main" val="3644612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260648"/>
            <a:ext cx="820891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JASON HOLLINGER. </a:t>
            </a:r>
            <a:r>
              <a:rPr lang="cs-CZ" sz="1600" dirty="0" err="1"/>
              <a:t>Soubor:European</a:t>
            </a:r>
            <a:r>
              <a:rPr lang="cs-CZ" sz="1600" dirty="0"/>
              <a:t> </a:t>
            </a:r>
            <a:r>
              <a:rPr lang="cs-CZ" sz="1600" dirty="0" err="1"/>
              <a:t>Destroying</a:t>
            </a:r>
            <a:r>
              <a:rPr lang="cs-CZ" sz="1600" dirty="0"/>
              <a:t> Angel.jpg. In: </a:t>
            </a:r>
            <a:r>
              <a:rPr lang="cs-CZ" sz="1600" i="1" dirty="0" err="1"/>
              <a:t>Wikipedia</a:t>
            </a:r>
            <a:r>
              <a:rPr lang="cs-CZ" sz="1600" i="1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29. 7. 2011 [cit. 2013-03-12]. Dostupné z: http://cs.wikipedia.org/wiki/Soubor:European_Destroying_Angel.jpg</a:t>
            </a:r>
          </a:p>
        </p:txBody>
      </p:sp>
      <p:sp>
        <p:nvSpPr>
          <p:cNvPr id="3" name="Obdélník 2"/>
          <p:cNvSpPr/>
          <p:nvPr/>
        </p:nvSpPr>
        <p:spPr>
          <a:xfrm>
            <a:off x="179512" y="1091645"/>
            <a:ext cx="878497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ARCHENZO. </a:t>
            </a:r>
            <a:r>
              <a:rPr lang="cs-CZ" sz="1600" dirty="0" err="1"/>
              <a:t>Soubor:Amanita</a:t>
            </a:r>
            <a:r>
              <a:rPr lang="cs-CZ" sz="1600" dirty="0"/>
              <a:t> caesarea.JPG. In: </a:t>
            </a:r>
            <a:r>
              <a:rPr lang="cs-CZ" sz="1600" i="1" dirty="0" err="1"/>
              <a:t>Wikipedia</a:t>
            </a:r>
            <a:r>
              <a:rPr lang="cs-CZ" sz="1600" i="1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25. 9. 2005 [cit. 2013-03-12]. Dostupné z: http://cs.wikipedia.org/wiki/Soubor:Amanita_caesarea.JPG</a:t>
            </a:r>
          </a:p>
        </p:txBody>
      </p:sp>
      <p:sp>
        <p:nvSpPr>
          <p:cNvPr id="4" name="Obdélník 3"/>
          <p:cNvSpPr/>
          <p:nvPr/>
        </p:nvSpPr>
        <p:spPr>
          <a:xfrm>
            <a:off x="179512" y="1922642"/>
            <a:ext cx="896448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KARELJ. </a:t>
            </a:r>
            <a:r>
              <a:rPr lang="cs-CZ" sz="1600" dirty="0" err="1"/>
              <a:t>Soubor:Muchomůrka</a:t>
            </a:r>
            <a:r>
              <a:rPr lang="cs-CZ" sz="1600" dirty="0"/>
              <a:t> růžová 1.jpg. In: </a:t>
            </a:r>
            <a:r>
              <a:rPr lang="cs-CZ" sz="1600" i="1" dirty="0" err="1"/>
              <a:t>Wikipedia</a:t>
            </a:r>
            <a:r>
              <a:rPr lang="cs-CZ" sz="1600" i="1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12. 8. 2008 [cit. 2013-03-12]. Dostupné z: http://cs.wikipedia.org/wiki/Soubor:Muchom%C5%AFrka_r%C5%AF%C5%BEov%C3%A1_1.jpg</a:t>
            </a:r>
          </a:p>
        </p:txBody>
      </p:sp>
      <p:sp>
        <p:nvSpPr>
          <p:cNvPr id="5" name="Obdélník 4"/>
          <p:cNvSpPr/>
          <p:nvPr/>
        </p:nvSpPr>
        <p:spPr>
          <a:xfrm>
            <a:off x="179512" y="2786778"/>
            <a:ext cx="878497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EUROPEAN_PANTHER. Soubor:2008-10 </a:t>
            </a:r>
            <a:r>
              <a:rPr lang="cs-CZ" sz="1600" dirty="0" err="1"/>
              <a:t>Amanita</a:t>
            </a:r>
            <a:r>
              <a:rPr lang="cs-CZ" sz="1600" dirty="0"/>
              <a:t> </a:t>
            </a:r>
            <a:r>
              <a:rPr lang="cs-CZ" sz="1600" dirty="0" err="1"/>
              <a:t>pantherina</a:t>
            </a:r>
            <a:r>
              <a:rPr lang="cs-CZ" sz="1600" dirty="0"/>
              <a:t> cropped.jpg. In: </a:t>
            </a:r>
            <a:r>
              <a:rPr lang="cs-CZ" sz="1600" i="1" dirty="0" err="1"/>
              <a:t>Wikipedia</a:t>
            </a:r>
            <a:r>
              <a:rPr lang="cs-CZ" sz="1600" i="1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1. 8. 2011 [cit. 2013-03-12]. Dostupné z: http://cs.wikipedia.org/wiki/Soubor:2008-10_Amanita_pantherina_cropped.jpg</a:t>
            </a:r>
          </a:p>
        </p:txBody>
      </p:sp>
      <p:sp>
        <p:nvSpPr>
          <p:cNvPr id="6" name="Obdélník 5"/>
          <p:cNvSpPr/>
          <p:nvPr/>
        </p:nvSpPr>
        <p:spPr>
          <a:xfrm>
            <a:off x="179512" y="3617775"/>
            <a:ext cx="878497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Soubor:2010-04-27 </a:t>
            </a:r>
            <a:r>
              <a:rPr lang="cs-CZ" sz="1600" dirty="0" err="1"/>
              <a:t>Inocybe</a:t>
            </a:r>
            <a:r>
              <a:rPr lang="cs-CZ" sz="1600" dirty="0"/>
              <a:t> erubescens.jpg. In: </a:t>
            </a:r>
            <a:r>
              <a:rPr lang="cs-CZ" sz="1600" i="1" dirty="0" err="1"/>
              <a:t>Wikipedia</a:t>
            </a:r>
            <a:r>
              <a:rPr lang="cs-CZ" sz="1600" i="1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11. 4. 2011 [cit. 2013-03-12]. Dostupné z: http://cs.wikipedia.org/wiki/Soubor:2010-04-27_Inocybe_erubescens.jpg</a:t>
            </a:r>
          </a:p>
        </p:txBody>
      </p:sp>
      <p:sp>
        <p:nvSpPr>
          <p:cNvPr id="7" name="Obdélník 6"/>
          <p:cNvSpPr/>
          <p:nvPr/>
        </p:nvSpPr>
        <p:spPr>
          <a:xfrm>
            <a:off x="179512" y="4444663"/>
            <a:ext cx="878497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ARCHENZO. </a:t>
            </a:r>
            <a:r>
              <a:rPr lang="cs-CZ" sz="1600" dirty="0" err="1"/>
              <a:t>Soubor:Boletus</a:t>
            </a:r>
            <a:r>
              <a:rPr lang="cs-CZ" sz="1600" dirty="0"/>
              <a:t> </a:t>
            </a:r>
            <a:r>
              <a:rPr lang="cs-CZ" sz="1600" dirty="0" err="1"/>
              <a:t>satanas</a:t>
            </a:r>
            <a:r>
              <a:rPr lang="cs-CZ" sz="1600" dirty="0"/>
              <a:t> cropped.jpg. In: </a:t>
            </a:r>
            <a:r>
              <a:rPr lang="cs-CZ" sz="1600" i="1" dirty="0" err="1"/>
              <a:t>Wikipedia</a:t>
            </a:r>
            <a:r>
              <a:rPr lang="cs-CZ" sz="1600" i="1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26. 1. 2011 [cit. 2013-03-12]. Dostupné z: http://cs.wikipedia.org/wiki/Soubor:Boletus_satanas_cropped.jpg</a:t>
            </a:r>
          </a:p>
        </p:txBody>
      </p:sp>
      <p:sp>
        <p:nvSpPr>
          <p:cNvPr id="8" name="Obdélník 7"/>
          <p:cNvSpPr/>
          <p:nvPr/>
        </p:nvSpPr>
        <p:spPr>
          <a:xfrm>
            <a:off x="323528" y="5445224"/>
            <a:ext cx="330956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Program Microsoft Office 2010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7673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sto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rost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100000"/>
                <a:satMod val="160000"/>
                <a:lumMod val="105000"/>
              </a:schemeClr>
            </a:gs>
            <a:gs pos="41000">
              <a:schemeClr val="phClr">
                <a:tint val="57000"/>
                <a:satMod val="180000"/>
                <a:lumMod val="99000"/>
              </a:schemeClr>
            </a:gs>
            <a:gs pos="100000">
              <a:schemeClr val="phClr">
                <a:tint val="80000"/>
                <a:satMod val="200000"/>
                <a:lumMod val="10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atMod val="130000"/>
                <a:lumMod val="114000"/>
              </a:schemeClr>
            </a:gs>
            <a:gs pos="60000">
              <a:schemeClr val="phClr">
                <a:tint val="100000"/>
                <a:satMod val="106000"/>
                <a:lumMod val="110000"/>
              </a:schemeClr>
            </a:gs>
            <a:gs pos="100000">
              <a:schemeClr val="phClr"/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47625" dist="38100" dir="5400000" sy="98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woPt" dir="br">
              <a:rot lat="0" lon="0" rev="8700000"/>
            </a:lightRig>
          </a:scene3d>
          <a:sp3d prstMaterial="matte">
            <a:bevelT w="25400" h="53975"/>
          </a:sp3d>
        </a:effectStyle>
        <a:effectStyle>
          <a:effectLst>
            <a:reflection blurRad="12700" stA="24000" endPos="28000" dist="50800" dir="5400000" sy="-100000" rotWithShape="0"/>
          </a:effectLst>
          <a:scene3d>
            <a:camera prst="orthographicFront">
              <a:rot lat="0" lon="0" rev="0"/>
            </a:camera>
            <a:lightRig rig="threePt" dir="t">
              <a:rot lat="0" lon="0" rev="4800000"/>
            </a:lightRig>
          </a:scene3d>
          <a:sp3d>
            <a:bevelT w="69850" h="317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80000"/>
                <a:satMod val="100000"/>
                <a:lumMod val="100000"/>
              </a:schemeClr>
            </a:gs>
            <a:gs pos="65000">
              <a:schemeClr val="phClr">
                <a:tint val="100000"/>
                <a:shade val="95000"/>
                <a:satMod val="100000"/>
                <a:lumMod val="100000"/>
              </a:schemeClr>
            </a:gs>
            <a:gs pos="100000">
              <a:schemeClr val="phClr">
                <a:tint val="88000"/>
                <a:shade val="100000"/>
                <a:satMod val="400000"/>
                <a:lumMod val="1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  <a:satMod val="90000"/>
              </a:schemeClr>
              <a:schemeClr val="phClr">
                <a:shade val="92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</Template>
  <TotalTime>216</TotalTime>
  <Words>1103</Words>
  <Application>Microsoft Office PowerPoint</Application>
  <PresentationFormat>Předvádění na obrazovce (4:3)</PresentationFormat>
  <Paragraphs>97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Prostor</vt:lpstr>
      <vt:lpstr>Prezentace aplikace PowerPoint</vt:lpstr>
      <vt:lpstr>Anotace</vt:lpstr>
      <vt:lpstr>Prezentace aplikace PowerPoint</vt:lpstr>
      <vt:lpstr>Třídění živých organizmů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profesor</cp:lastModifiedBy>
  <cp:revision>23</cp:revision>
  <dcterms:created xsi:type="dcterms:W3CDTF">2013-03-11T15:58:58Z</dcterms:created>
  <dcterms:modified xsi:type="dcterms:W3CDTF">2013-03-12T16:05:51Z</dcterms:modified>
</cp:coreProperties>
</file>