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7" r:id="rId2"/>
    <p:sldId id="258" r:id="rId3"/>
    <p:sldId id="259" r:id="rId4"/>
    <p:sldId id="260" r:id="rId5"/>
    <p:sldId id="263" r:id="rId6"/>
    <p:sldId id="262" r:id="rId7"/>
    <p:sldId id="264" r:id="rId8"/>
    <p:sldId id="265" r:id="rId9"/>
    <p:sldId id="281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6" r:id="rId18"/>
    <p:sldId id="277" r:id="rId19"/>
    <p:sldId id="278" r:id="rId20"/>
    <p:sldId id="279" r:id="rId21"/>
    <p:sldId id="266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458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94EC6-154E-4EC1-8B8A-54A1159F27EF}" type="datetimeFigureOut">
              <a:rPr lang="cs-CZ" smtClean="0"/>
              <a:t>30.4.2013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7E4444-BEBF-41CA-8958-9360D487970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94EC6-154E-4EC1-8B8A-54A1159F27EF}" type="datetimeFigureOut">
              <a:rPr lang="cs-CZ" smtClean="0"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7E4444-BEBF-41CA-8958-9360D48797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94EC6-154E-4EC1-8B8A-54A1159F27EF}" type="datetimeFigureOut">
              <a:rPr lang="cs-CZ" smtClean="0"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BC7E4444-BEBF-41CA-8958-9360D48797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94EC6-154E-4EC1-8B8A-54A1159F27EF}" type="datetimeFigureOut">
              <a:rPr lang="cs-CZ" smtClean="0"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7E4444-BEBF-41CA-8958-9360D48797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94EC6-154E-4EC1-8B8A-54A1159F27EF}" type="datetimeFigureOut">
              <a:rPr lang="cs-CZ" smtClean="0"/>
              <a:t>30.4.2013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7E4444-BEBF-41CA-8958-9360D48797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94EC6-154E-4EC1-8B8A-54A1159F27EF}" type="datetimeFigureOut">
              <a:rPr lang="cs-CZ" smtClean="0"/>
              <a:t>30.4.2013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7E4444-BEBF-41CA-8958-9360D48797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94EC6-154E-4EC1-8B8A-54A1159F27EF}" type="datetimeFigureOut">
              <a:rPr lang="cs-CZ" smtClean="0"/>
              <a:t>30.4.2013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7E4444-BEBF-41CA-8958-9360D48797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94EC6-154E-4EC1-8B8A-54A1159F27EF}" type="datetimeFigureOut">
              <a:rPr lang="cs-CZ" smtClean="0"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7E4444-BEBF-41CA-8958-9360D48797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94EC6-154E-4EC1-8B8A-54A1159F27EF}" type="datetimeFigureOut">
              <a:rPr lang="cs-CZ" smtClean="0"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7E4444-BEBF-41CA-8958-9360D48797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94EC6-154E-4EC1-8B8A-54A1159F27EF}" type="datetimeFigureOut">
              <a:rPr lang="cs-CZ" smtClean="0"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7E4444-BEBF-41CA-8958-9360D48797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94EC6-154E-4EC1-8B8A-54A1159F27EF}" type="datetimeFigureOut">
              <a:rPr lang="cs-CZ" smtClean="0"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7E4444-BEBF-41CA-8958-9360D48797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C2394EC6-154E-4EC1-8B8A-54A1159F27EF}" type="datetimeFigureOut">
              <a:rPr lang="cs-CZ" smtClean="0"/>
              <a:t>30.4.2013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BC7E4444-BEBF-41CA-8958-9360D4879703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w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jpeg"/><Relationship Id="rId3" Type="http://schemas.openxmlformats.org/officeDocument/2006/relationships/image" Target="../media/image23.jpeg"/><Relationship Id="rId7" Type="http://schemas.openxmlformats.org/officeDocument/2006/relationships/image" Target="../media/image27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jpeg"/><Relationship Id="rId5" Type="http://schemas.openxmlformats.org/officeDocument/2006/relationships/image" Target="../media/image25.jpeg"/><Relationship Id="rId10" Type="http://schemas.openxmlformats.org/officeDocument/2006/relationships/image" Target="../media/image30.jpeg"/><Relationship Id="rId4" Type="http://schemas.openxmlformats.org/officeDocument/2006/relationships/image" Target="../media/image24.wmf"/><Relationship Id="rId9" Type="http://schemas.openxmlformats.org/officeDocument/2006/relationships/image" Target="../media/image29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3.jpe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86547" y="3764121"/>
          <a:ext cx="5970905" cy="19812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450975"/>
                <a:gridCol w="4519930"/>
              </a:tblGrid>
              <a:tr h="1981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27910894"/>
              </p:ext>
            </p:extLst>
          </p:nvPr>
        </p:nvGraphicFramePr>
        <p:xfrm>
          <a:off x="829953" y="2492896"/>
          <a:ext cx="7560840" cy="342586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34292"/>
                <a:gridCol w="5726548"/>
              </a:tblGrid>
              <a:tr h="106099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solidFill>
                            <a:schemeClr val="bg1"/>
                          </a:solidFill>
                          <a:effectLst/>
                        </a:rPr>
                        <a:t>Název školy</a:t>
                      </a:r>
                      <a:r>
                        <a:rPr lang="en-US" sz="2000" dirty="0" smtClean="0">
                          <a:solidFill>
                            <a:schemeClr val="bg1"/>
                          </a:solidFill>
                          <a:effectLst/>
                        </a:rPr>
                        <a:t>: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effectLst/>
                        </a:rPr>
                        <a:t>ZÁKLADNÍ ŠKOLA PODBOŘANY, HUSOVA 276, OKR LOUNY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39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effectLst/>
                        </a:rPr>
                        <a:t>Autor: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effectLst/>
                        </a:rPr>
                        <a:t>MGR. OLGA FILÍPKOVÁ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39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effectLst/>
                        </a:rPr>
                        <a:t>Název</a:t>
                      </a:r>
                      <a:r>
                        <a:rPr lang="en-US" sz="2000" dirty="0">
                          <a:solidFill>
                            <a:schemeClr val="bg1"/>
                          </a:solidFill>
                          <a:effectLst/>
                        </a:rPr>
                        <a:t>: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 smtClean="0">
                          <a:solidFill>
                            <a:schemeClr val="bg1"/>
                          </a:solidFill>
                          <a:effectLst/>
                          <a:latin typeface="Arial Rounded MT Bold" pitchFamily="34" charset="0"/>
                        </a:rPr>
                        <a:t>VY_32_INOVACE_1254_TŘÍDĚNÍ_ŽIVÝCH_ORGANIZMŮ_ROSTLINY</a:t>
                      </a:r>
                      <a:endParaRPr lang="cs-CZ" sz="2000" b="0" dirty="0">
                        <a:solidFill>
                          <a:schemeClr val="bg1"/>
                        </a:solidFill>
                        <a:effectLst/>
                        <a:latin typeface="Arial Rounded MT Bold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8161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effectLst/>
                        </a:rPr>
                        <a:t>Téma</a:t>
                      </a:r>
                      <a:r>
                        <a:rPr lang="en-US" sz="2000" dirty="0">
                          <a:solidFill>
                            <a:schemeClr val="bg1"/>
                          </a:solidFill>
                          <a:effectLst/>
                        </a:rPr>
                        <a:t>: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Výklad – rostliny - jejich dělení a význam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effectLst/>
                        </a:rPr>
                        <a:t>Číslo projektu</a:t>
                      </a:r>
                      <a:r>
                        <a:rPr lang="en-US" sz="2000" dirty="0">
                          <a:solidFill>
                            <a:schemeClr val="bg1"/>
                          </a:solidFill>
                          <a:effectLst/>
                        </a:rPr>
                        <a:t>: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2000" dirty="0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effectLst/>
                        </a:rPr>
                        <a:t>CZ.1.07/1.4.00/21. 2975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2050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836712"/>
            <a:ext cx="5549354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 pole 2"/>
          <p:cNvSpPr txBox="1">
            <a:spLocks noChangeArrowheads="1"/>
          </p:cNvSpPr>
          <p:nvPr/>
        </p:nvSpPr>
        <p:spPr bwMode="auto">
          <a:xfrm>
            <a:off x="7385050" y="3467100"/>
            <a:ext cx="1508125" cy="204788"/>
          </a:xfrm>
          <a:prstGeom prst="rect">
            <a:avLst/>
          </a:prstGeom>
          <a:solidFill>
            <a:schemeClr val="accent2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800">
                <a:effectLst/>
                <a:latin typeface="Calibri"/>
                <a:ea typeface="Calibri"/>
                <a:cs typeface="Times New Roman"/>
              </a:rPr>
              <a:t>Zkopíruj si logo EU do své práce</a:t>
            </a:r>
            <a:endParaRPr lang="cs-CZ" sz="1100"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577975" y="32845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 dirty="0"/>
          </a:p>
        </p:txBody>
      </p:sp>
      <p:sp>
        <p:nvSpPr>
          <p:cNvPr id="8" name="Rectangle 5"/>
          <p:cNvSpPr>
            <a:spLocks noChangeArrowheads="1"/>
          </p:cNvSpPr>
          <p:nvPr/>
        </p:nvSpPr>
        <p:spPr bwMode="auto">
          <a:xfrm>
            <a:off x="1577975" y="37417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833869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  <a:latin typeface="Comic Sans MS" pitchFamily="66" charset="0"/>
              </a:rPr>
              <a:t>Anotace</a:t>
            </a:r>
            <a:endParaRPr lang="cs-CZ" sz="4800" b="1" dirty="0">
              <a:solidFill>
                <a:srgbClr val="C00000"/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124744"/>
            <a:ext cx="9036496" cy="5616624"/>
          </a:xfrm>
        </p:spPr>
        <p:txBody>
          <a:bodyPr>
            <a:normAutofit/>
          </a:bodyPr>
          <a:lstStyle/>
          <a:p>
            <a:r>
              <a:rPr lang="cs-CZ" sz="2000" dirty="0" smtClean="0">
                <a:solidFill>
                  <a:srgbClr val="C00000"/>
                </a:solidFill>
              </a:rPr>
              <a:t>Tato prezentace slouží k výuce v předmětu člověk a jeho svět pro žáky 5. tříd.</a:t>
            </a:r>
          </a:p>
          <a:p>
            <a:r>
              <a:rPr lang="cs-CZ" sz="2000" dirty="0" smtClean="0">
                <a:solidFill>
                  <a:srgbClr val="C00000"/>
                </a:solidFill>
              </a:rPr>
              <a:t>4.list: Třídění živých organizmů.</a:t>
            </a:r>
          </a:p>
          <a:p>
            <a:r>
              <a:rPr lang="cs-CZ" sz="2000" dirty="0" smtClean="0">
                <a:solidFill>
                  <a:srgbClr val="C00000"/>
                </a:solidFill>
              </a:rPr>
              <a:t>5.list: Dělení rostlin.</a:t>
            </a:r>
          </a:p>
          <a:p>
            <a:r>
              <a:rPr lang="cs-CZ" sz="2000" dirty="0" smtClean="0">
                <a:solidFill>
                  <a:srgbClr val="C00000"/>
                </a:solidFill>
              </a:rPr>
              <a:t>6.list: Dělení podle délky života.</a:t>
            </a:r>
          </a:p>
          <a:p>
            <a:r>
              <a:rPr lang="cs-CZ" sz="2000" dirty="0" smtClean="0">
                <a:solidFill>
                  <a:srgbClr val="C00000"/>
                </a:solidFill>
              </a:rPr>
              <a:t>7.list: Jednoleté byliny.</a:t>
            </a:r>
          </a:p>
          <a:p>
            <a:r>
              <a:rPr lang="cs-CZ" sz="2000" dirty="0" smtClean="0">
                <a:solidFill>
                  <a:srgbClr val="C00000"/>
                </a:solidFill>
              </a:rPr>
              <a:t>8.list: Vytrvalé rostliny.</a:t>
            </a:r>
          </a:p>
          <a:p>
            <a:r>
              <a:rPr lang="cs-CZ" sz="2000" dirty="0" smtClean="0">
                <a:solidFill>
                  <a:srgbClr val="C00000"/>
                </a:solidFill>
              </a:rPr>
              <a:t>9.list: Dělení podle vlastností stonku.</a:t>
            </a:r>
          </a:p>
          <a:p>
            <a:r>
              <a:rPr lang="cs-CZ" sz="2000" dirty="0" smtClean="0">
                <a:solidFill>
                  <a:srgbClr val="C00000"/>
                </a:solidFill>
              </a:rPr>
              <a:t>10.-11.list:Byliny</a:t>
            </a:r>
          </a:p>
          <a:p>
            <a:r>
              <a:rPr lang="cs-CZ" sz="2000" dirty="0" smtClean="0">
                <a:solidFill>
                  <a:srgbClr val="C00000"/>
                </a:solidFill>
              </a:rPr>
              <a:t>12.list: Dělení podle způsobu rozmnožování.</a:t>
            </a:r>
          </a:p>
          <a:p>
            <a:r>
              <a:rPr lang="cs-CZ" sz="2000" dirty="0" smtClean="0">
                <a:solidFill>
                  <a:srgbClr val="C00000"/>
                </a:solidFill>
              </a:rPr>
              <a:t>13.-14.list: Výtrusné rostliny.</a:t>
            </a:r>
          </a:p>
          <a:p>
            <a:r>
              <a:rPr lang="cs-CZ" sz="2000" dirty="0" smtClean="0">
                <a:solidFill>
                  <a:srgbClr val="C00000"/>
                </a:solidFill>
              </a:rPr>
              <a:t>15.list: Semenné rostliny.</a:t>
            </a:r>
          </a:p>
          <a:p>
            <a:r>
              <a:rPr lang="cs-CZ" sz="2200" dirty="0" smtClean="0">
                <a:solidFill>
                  <a:srgbClr val="C00000"/>
                </a:solidFill>
              </a:rPr>
              <a:t>16. Funkce jednotlivých částí rostliny.</a:t>
            </a:r>
          </a:p>
          <a:p>
            <a:r>
              <a:rPr lang="cs-CZ" sz="2200" dirty="0" smtClean="0">
                <a:solidFill>
                  <a:srgbClr val="C00000"/>
                </a:solidFill>
              </a:rPr>
              <a:t>17.-19.list: Rostliny plané, užitkové a okrasné.</a:t>
            </a:r>
          </a:p>
          <a:p>
            <a:r>
              <a:rPr lang="cs-CZ" sz="2200" dirty="0" smtClean="0">
                <a:solidFill>
                  <a:srgbClr val="C00000"/>
                </a:solidFill>
              </a:rPr>
              <a:t>20.list: Význam rostlin</a:t>
            </a:r>
          </a:p>
        </p:txBody>
      </p:sp>
    </p:spTree>
    <p:extLst>
      <p:ext uri="{BB962C8B-B14F-4D97-AF65-F5344CB8AC3E}">
        <p14:creationId xmlns:p14="http://schemas.microsoft.com/office/powerpoint/2010/main" val="5803479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620688"/>
            <a:ext cx="8424937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  <a:latin typeface="Comic Sans MS" pitchFamily="66" charset="0"/>
              </a:rPr>
              <a:t>Datum vytvoření</a:t>
            </a:r>
            <a:r>
              <a:rPr lang="cs-CZ" sz="3600" smtClean="0">
                <a:solidFill>
                  <a:srgbClr val="C00000"/>
                </a:solidFill>
                <a:latin typeface="Comic Sans MS" pitchFamily="66" charset="0"/>
              </a:rPr>
              <a:t>:  </a:t>
            </a:r>
            <a:r>
              <a:rPr lang="cs-CZ" sz="3600" smtClean="0">
                <a:solidFill>
                  <a:srgbClr val="C00000"/>
                </a:solidFill>
                <a:latin typeface="Comic Sans MS" pitchFamily="66" charset="0"/>
              </a:rPr>
              <a:t>10.3</a:t>
            </a:r>
            <a:r>
              <a:rPr lang="cs-CZ" sz="3600" smtClean="0">
                <a:solidFill>
                  <a:srgbClr val="C00000"/>
                </a:solidFill>
                <a:latin typeface="Comic Sans MS" pitchFamily="66" charset="0"/>
              </a:rPr>
              <a:t>.2013</a:t>
            </a:r>
            <a:endParaRPr lang="cs-CZ" sz="3600" dirty="0" smtClean="0">
              <a:solidFill>
                <a:srgbClr val="C00000"/>
              </a:solidFill>
              <a:latin typeface="Comic Sans MS" pitchFamily="66" charset="0"/>
            </a:endParaRPr>
          </a:p>
          <a:p>
            <a:endParaRPr lang="cs-CZ" sz="3600" dirty="0">
              <a:solidFill>
                <a:srgbClr val="C00000"/>
              </a:solidFill>
              <a:latin typeface="Comic Sans MS" pitchFamily="66" charset="0"/>
            </a:endParaRPr>
          </a:p>
          <a:p>
            <a:endParaRPr lang="cs-CZ" sz="3600" dirty="0" smtClean="0">
              <a:solidFill>
                <a:srgbClr val="C00000"/>
              </a:solidFill>
              <a:latin typeface="Comic Sans MS" pitchFamily="66" charset="0"/>
            </a:endParaRPr>
          </a:p>
          <a:p>
            <a:r>
              <a:rPr lang="cs-CZ" sz="3600" b="1" dirty="0" smtClean="0">
                <a:solidFill>
                  <a:srgbClr val="C00000"/>
                </a:solidFill>
                <a:latin typeface="Comic Sans MS" pitchFamily="66" charset="0"/>
              </a:rPr>
              <a:t>Klíčová slova</a:t>
            </a:r>
            <a:r>
              <a:rPr lang="cs-CZ" sz="3600" dirty="0" smtClean="0">
                <a:solidFill>
                  <a:srgbClr val="C00000"/>
                </a:solidFill>
                <a:latin typeface="Comic Sans MS" pitchFamily="66" charset="0"/>
              </a:rPr>
              <a:t>: </a:t>
            </a:r>
          </a:p>
          <a:p>
            <a:r>
              <a:rPr lang="cs-CZ" sz="3600" dirty="0" smtClean="0">
                <a:solidFill>
                  <a:srgbClr val="C00000"/>
                </a:solidFill>
                <a:latin typeface="Comic Sans MS" pitchFamily="66" charset="0"/>
              </a:rPr>
              <a:t>živé organizmy, chlorofyl, byliny, dřeviny, jednoleté r., vytrvalé r., stonek dužnatý, lodyha, stéblo, stvol, r. semenné, r. výtrusné, r. plané, užitkové a okrasné</a:t>
            </a:r>
            <a:endParaRPr lang="cs-CZ" sz="3600" dirty="0">
              <a:solidFill>
                <a:srgbClr val="C000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453740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profesor\AppData\Local\Microsoft\Windows\Temporary Internet Files\Content.IE5\I58QBG8X\MP90018520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96752"/>
            <a:ext cx="9144000" cy="5661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33251" y="260649"/>
            <a:ext cx="7315200" cy="792088"/>
          </a:xfrm>
        </p:spPr>
        <p:txBody>
          <a:bodyPr/>
          <a:lstStyle/>
          <a:p>
            <a:r>
              <a:rPr lang="cs-CZ" b="1" dirty="0" smtClean="0">
                <a:solidFill>
                  <a:schemeClr val="tx2"/>
                </a:solidFill>
                <a:latin typeface="Comic Sans MS" pitchFamily="66" charset="0"/>
              </a:rPr>
              <a:t>Třídění živých organizmů</a:t>
            </a:r>
            <a:endParaRPr lang="cs-CZ" b="1" dirty="0">
              <a:solidFill>
                <a:schemeClr val="tx2"/>
              </a:solidFill>
              <a:latin typeface="Comic Sans MS" pitchFamily="66" charset="0"/>
            </a:endParaRPr>
          </a:p>
        </p:txBody>
      </p:sp>
      <p:sp>
        <p:nvSpPr>
          <p:cNvPr id="4" name="Ovál 3"/>
          <p:cNvSpPr/>
          <p:nvPr/>
        </p:nvSpPr>
        <p:spPr>
          <a:xfrm>
            <a:off x="416136" y="1736824"/>
            <a:ext cx="3312368" cy="2016224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75000"/>
                  </a:schemeClr>
                </a:solidFill>
                <a:latin typeface="Comic Sans MS" pitchFamily="66" charset="0"/>
              </a:rPr>
              <a:t>Bakterie a sinice</a:t>
            </a:r>
            <a:endParaRPr lang="cs-CZ" sz="3600" b="1" dirty="0">
              <a:solidFill>
                <a:schemeClr val="bg2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5" name="Ovál 4"/>
          <p:cNvSpPr/>
          <p:nvPr/>
        </p:nvSpPr>
        <p:spPr>
          <a:xfrm>
            <a:off x="4860032" y="1672208"/>
            <a:ext cx="3024336" cy="1872208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75000"/>
                  </a:schemeClr>
                </a:solidFill>
                <a:latin typeface="Comic Sans MS" pitchFamily="66" charset="0"/>
              </a:rPr>
              <a:t>Houby</a:t>
            </a:r>
            <a:endParaRPr lang="cs-CZ" sz="3600" b="1" dirty="0">
              <a:solidFill>
                <a:schemeClr val="bg2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7" name="Ovál 6"/>
          <p:cNvSpPr/>
          <p:nvPr/>
        </p:nvSpPr>
        <p:spPr>
          <a:xfrm>
            <a:off x="4503948" y="4163057"/>
            <a:ext cx="4077580" cy="2434295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75000"/>
                  </a:schemeClr>
                </a:solidFill>
                <a:latin typeface="Comic Sans MS" pitchFamily="66" charset="0"/>
              </a:rPr>
              <a:t>Živočichové</a:t>
            </a:r>
            <a:endParaRPr lang="cs-CZ" sz="3600" b="1" dirty="0">
              <a:solidFill>
                <a:schemeClr val="bg2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8" name="Ovál 7"/>
          <p:cNvSpPr/>
          <p:nvPr/>
        </p:nvSpPr>
        <p:spPr>
          <a:xfrm>
            <a:off x="416136" y="4340446"/>
            <a:ext cx="3312368" cy="2012282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75000"/>
                  </a:schemeClr>
                </a:solidFill>
                <a:latin typeface="Comic Sans MS" pitchFamily="66" charset="0"/>
              </a:rPr>
              <a:t>Rostliny</a:t>
            </a:r>
            <a:endParaRPr lang="cs-CZ" sz="3600" b="1" dirty="0">
              <a:solidFill>
                <a:schemeClr val="bg2">
                  <a:lumMod val="75000"/>
                </a:schemeClr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550594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C00000"/>
                </a:solidFill>
                <a:latin typeface="Comic Sans MS" pitchFamily="66" charset="0"/>
              </a:rPr>
              <a:t>Rostliny</a:t>
            </a:r>
            <a:endParaRPr lang="cs-CZ" sz="6000" dirty="0">
              <a:solidFill>
                <a:srgbClr val="C00000"/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901528" y="1528152"/>
            <a:ext cx="6228184" cy="4709160"/>
          </a:xfrm>
        </p:spPr>
        <p:txBody>
          <a:bodyPr>
            <a:noAutofit/>
          </a:bodyPr>
          <a:lstStyle/>
          <a:p>
            <a:pPr marL="137160" indent="0">
              <a:buNone/>
            </a:pPr>
            <a:r>
              <a:rPr lang="cs-CZ" sz="3200" dirty="0" smtClean="0">
                <a:solidFill>
                  <a:srgbClr val="C00000"/>
                </a:solidFill>
                <a:latin typeface="Comic Sans MS" pitchFamily="66" charset="0"/>
              </a:rPr>
              <a:t>Obsahují zelené barvivo </a:t>
            </a:r>
          </a:p>
          <a:p>
            <a:pPr marL="137160" indent="0">
              <a:buNone/>
            </a:pPr>
            <a:r>
              <a:rPr lang="cs-CZ" sz="3200" dirty="0" smtClean="0">
                <a:solidFill>
                  <a:srgbClr val="C00000"/>
                </a:solidFill>
                <a:latin typeface="Comic Sans MS" pitchFamily="66" charset="0"/>
              </a:rPr>
              <a:t>tzv. </a:t>
            </a:r>
            <a:r>
              <a:rPr lang="cs-CZ" sz="3200" b="1" dirty="0" smtClean="0">
                <a:solidFill>
                  <a:srgbClr val="C00000"/>
                </a:solidFill>
                <a:latin typeface="Comic Sans MS" pitchFamily="66" charset="0"/>
              </a:rPr>
              <a:t>chlorofyl</a:t>
            </a:r>
            <a:r>
              <a:rPr lang="cs-CZ" sz="3200" dirty="0" smtClean="0">
                <a:solidFill>
                  <a:srgbClr val="C00000"/>
                </a:solidFill>
                <a:latin typeface="Comic Sans MS" pitchFamily="66" charset="0"/>
              </a:rPr>
              <a:t>.</a:t>
            </a:r>
          </a:p>
          <a:p>
            <a:pPr marL="137160" indent="0">
              <a:buNone/>
            </a:pPr>
            <a:r>
              <a:rPr lang="cs-CZ" sz="3200" dirty="0" smtClean="0">
                <a:solidFill>
                  <a:srgbClr val="C00000"/>
                </a:solidFill>
                <a:latin typeface="Comic Sans MS" pitchFamily="66" charset="0"/>
              </a:rPr>
              <a:t>Nepohybují se z místa</a:t>
            </a:r>
          </a:p>
          <a:p>
            <a:pPr marL="137160" indent="0">
              <a:buNone/>
            </a:pPr>
            <a:r>
              <a:rPr lang="cs-CZ" sz="3200" dirty="0" smtClean="0">
                <a:solidFill>
                  <a:srgbClr val="C00000"/>
                </a:solidFill>
                <a:latin typeface="Comic Sans MS" pitchFamily="66" charset="0"/>
              </a:rPr>
              <a:t>na místo.</a:t>
            </a:r>
          </a:p>
          <a:p>
            <a:pPr marL="137160" indent="0">
              <a:buNone/>
            </a:pPr>
            <a:r>
              <a:rPr lang="cs-CZ" sz="3200" b="1" dirty="0" smtClean="0">
                <a:solidFill>
                  <a:srgbClr val="C00000"/>
                </a:solidFill>
                <a:latin typeface="Comic Sans MS" pitchFamily="66" charset="0"/>
              </a:rPr>
              <a:t>Dělíme je : </a:t>
            </a:r>
          </a:p>
          <a:p>
            <a:pPr marL="651510" indent="-514350">
              <a:buAutoNum type="arabicPeriod"/>
            </a:pPr>
            <a:r>
              <a:rPr lang="cs-CZ" sz="3200" dirty="0" smtClean="0">
                <a:solidFill>
                  <a:srgbClr val="C00000"/>
                </a:solidFill>
                <a:latin typeface="Comic Sans MS" pitchFamily="66" charset="0"/>
              </a:rPr>
              <a:t>podle délky života</a:t>
            </a:r>
          </a:p>
          <a:p>
            <a:pPr marL="651510" indent="-514350">
              <a:buAutoNum type="arabicPeriod"/>
            </a:pPr>
            <a:r>
              <a:rPr lang="cs-CZ" sz="3200" dirty="0" smtClean="0">
                <a:solidFill>
                  <a:srgbClr val="C00000"/>
                </a:solidFill>
                <a:latin typeface="Comic Sans MS" pitchFamily="66" charset="0"/>
              </a:rPr>
              <a:t>podle vlastností stonku</a:t>
            </a:r>
          </a:p>
          <a:p>
            <a:pPr marL="651510" indent="-514350">
              <a:buAutoNum type="arabicPeriod"/>
            </a:pPr>
            <a:r>
              <a:rPr lang="cs-CZ" sz="3200" dirty="0" smtClean="0">
                <a:solidFill>
                  <a:srgbClr val="C00000"/>
                </a:solidFill>
                <a:latin typeface="Comic Sans MS" pitchFamily="66" charset="0"/>
              </a:rPr>
              <a:t>Podle způsobu rozmnožování</a:t>
            </a:r>
          </a:p>
          <a:p>
            <a:endParaRPr lang="cs-CZ" sz="3200" dirty="0">
              <a:latin typeface="Comic Sans MS" pitchFamily="66" charset="0"/>
            </a:endParaRPr>
          </a:p>
        </p:txBody>
      </p:sp>
      <p:pic>
        <p:nvPicPr>
          <p:cNvPr id="2054" name="Picture 6" descr="C:\Users\profesor\AppData\Local\Microsoft\Windows\Temporary Internet Files\Content.IE5\QAUKXX9H\MP90039994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44" y="1916832"/>
            <a:ext cx="2877399" cy="4320480"/>
          </a:xfrm>
          <a:prstGeom prst="rect">
            <a:avLst/>
          </a:prstGeom>
          <a:noFill/>
          <a:ln w="57150">
            <a:solidFill>
              <a:schemeClr val="accent2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089060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16632"/>
            <a:ext cx="756083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C00000"/>
                </a:solidFill>
                <a:latin typeface="Comic Sans MS" pitchFamily="66" charset="0"/>
              </a:rPr>
              <a:t>1. Podle délky života</a:t>
            </a:r>
            <a:endParaRPr lang="cs-CZ" sz="4400" b="1" dirty="0">
              <a:solidFill>
                <a:srgbClr val="C00000"/>
              </a:solidFill>
              <a:latin typeface="Comic Sans MS" pitchFamily="66" charset="0"/>
            </a:endParaRPr>
          </a:p>
        </p:txBody>
      </p:sp>
      <p:sp>
        <p:nvSpPr>
          <p:cNvPr id="4" name="Ovál 3"/>
          <p:cNvSpPr/>
          <p:nvPr/>
        </p:nvSpPr>
        <p:spPr>
          <a:xfrm>
            <a:off x="251520" y="2691779"/>
            <a:ext cx="3312368" cy="1371003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Comic Sans MS" pitchFamily="66" charset="0"/>
              </a:rPr>
              <a:t>jednoleté</a:t>
            </a:r>
            <a:endParaRPr lang="cs-CZ" sz="3600" b="1" dirty="0">
              <a:solidFill>
                <a:srgbClr val="C00000"/>
              </a:solidFill>
              <a:latin typeface="Comic Sans MS" pitchFamily="66" charset="0"/>
            </a:endParaRPr>
          </a:p>
        </p:txBody>
      </p:sp>
      <p:sp>
        <p:nvSpPr>
          <p:cNvPr id="5" name="Ovál 4"/>
          <p:cNvSpPr/>
          <p:nvPr/>
        </p:nvSpPr>
        <p:spPr>
          <a:xfrm>
            <a:off x="1907704" y="4347102"/>
            <a:ext cx="2969443" cy="1332148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Comic Sans MS" pitchFamily="66" charset="0"/>
              </a:rPr>
              <a:t>vytrvalé</a:t>
            </a:r>
            <a:endParaRPr lang="cs-CZ" sz="3600" b="1" dirty="0">
              <a:solidFill>
                <a:srgbClr val="C00000"/>
              </a:solidFill>
              <a:latin typeface="Comic Sans MS" pitchFamily="66" charset="0"/>
            </a:endParaRPr>
          </a:p>
        </p:txBody>
      </p:sp>
      <p:sp>
        <p:nvSpPr>
          <p:cNvPr id="6" name="Ovál 5"/>
          <p:cNvSpPr/>
          <p:nvPr/>
        </p:nvSpPr>
        <p:spPr>
          <a:xfrm>
            <a:off x="5940153" y="3285236"/>
            <a:ext cx="2880318" cy="1180703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Comic Sans MS" pitchFamily="66" charset="0"/>
              </a:rPr>
              <a:t>byliny</a:t>
            </a:r>
            <a:endParaRPr lang="cs-CZ" sz="3600" b="1" dirty="0">
              <a:solidFill>
                <a:srgbClr val="C00000"/>
              </a:solidFill>
              <a:latin typeface="Comic Sans MS" pitchFamily="66" charset="0"/>
            </a:endParaRPr>
          </a:p>
        </p:txBody>
      </p:sp>
      <p:sp>
        <p:nvSpPr>
          <p:cNvPr id="7" name="Ovál 6"/>
          <p:cNvSpPr/>
          <p:nvPr/>
        </p:nvSpPr>
        <p:spPr>
          <a:xfrm>
            <a:off x="5940152" y="5013176"/>
            <a:ext cx="2880319" cy="122413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Comic Sans MS" pitchFamily="66" charset="0"/>
              </a:rPr>
              <a:t>dřeviny</a:t>
            </a:r>
            <a:endParaRPr lang="cs-CZ" sz="3600" b="1" dirty="0">
              <a:solidFill>
                <a:srgbClr val="C00000"/>
              </a:solidFill>
              <a:latin typeface="Comic Sans MS" pitchFamily="66" charset="0"/>
            </a:endParaRPr>
          </a:p>
        </p:txBody>
      </p:sp>
      <p:sp>
        <p:nvSpPr>
          <p:cNvPr id="9" name="Ovál 8"/>
          <p:cNvSpPr/>
          <p:nvPr/>
        </p:nvSpPr>
        <p:spPr>
          <a:xfrm>
            <a:off x="2159733" y="886073"/>
            <a:ext cx="3780420" cy="1296144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Comic Sans MS" pitchFamily="66" charset="0"/>
              </a:rPr>
              <a:t>ROSTLINY</a:t>
            </a:r>
            <a:endParaRPr lang="cs-CZ" sz="3600" b="1" dirty="0">
              <a:solidFill>
                <a:srgbClr val="C00000"/>
              </a:solidFill>
              <a:latin typeface="Comic Sans MS" pitchFamily="66" charset="0"/>
            </a:endParaRPr>
          </a:p>
        </p:txBody>
      </p:sp>
      <p:cxnSp>
        <p:nvCxnSpPr>
          <p:cNvPr id="12" name="Přímá spojnice se šipkou 11"/>
          <p:cNvCxnSpPr/>
          <p:nvPr/>
        </p:nvCxnSpPr>
        <p:spPr>
          <a:xfrm flipH="1">
            <a:off x="1835696" y="1844824"/>
            <a:ext cx="576064" cy="792088"/>
          </a:xfrm>
          <a:prstGeom prst="straightConnector1">
            <a:avLst/>
          </a:prstGeom>
          <a:ln w="57150"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>
            <a:off x="3635896" y="2266020"/>
            <a:ext cx="144016" cy="1943993"/>
          </a:xfrm>
          <a:prstGeom prst="straightConnector1">
            <a:avLst/>
          </a:prstGeom>
          <a:ln w="57150"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V="1">
            <a:off x="4877147" y="4293097"/>
            <a:ext cx="1063005" cy="432047"/>
          </a:xfrm>
          <a:prstGeom prst="straightConnector1">
            <a:avLst/>
          </a:prstGeom>
          <a:ln w="57150"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>
            <a:endCxn id="7" idx="2"/>
          </p:cNvCxnSpPr>
          <p:nvPr/>
        </p:nvCxnSpPr>
        <p:spPr>
          <a:xfrm>
            <a:off x="4860032" y="5229200"/>
            <a:ext cx="1080120" cy="396044"/>
          </a:xfrm>
          <a:prstGeom prst="straightConnector1">
            <a:avLst/>
          </a:prstGeom>
          <a:ln w="57150"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61444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187983" y="188640"/>
            <a:ext cx="413927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  <a:latin typeface="Comic Sans MS" pitchFamily="66" charset="0"/>
              </a:rPr>
              <a:t>Jednoleté byliny</a:t>
            </a:r>
            <a:endParaRPr lang="cs-CZ" sz="4000" dirty="0">
              <a:solidFill>
                <a:srgbClr val="C00000"/>
              </a:solidFill>
              <a:latin typeface="Comic Sans MS" pitchFamily="66" charset="0"/>
            </a:endParaRPr>
          </a:p>
        </p:txBody>
      </p:sp>
      <p:pic>
        <p:nvPicPr>
          <p:cNvPr id="3074" name="Picture 2" descr="C:\Users\profesor\AppData\Local\Microsoft\Windows\Temporary Internet Files\Content.IE5\VFE9DGW5\MP90040203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599853"/>
            <a:ext cx="2495550" cy="3121025"/>
          </a:xfrm>
          <a:prstGeom prst="rect">
            <a:avLst/>
          </a:prstGeom>
          <a:noFill/>
          <a:ln w="38100">
            <a:solidFill>
              <a:srgbClr val="FFFF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profesor\AppData\Local\Microsoft\Windows\Temporary Internet Files\Content.IE5\I58QBG8X\MP90040056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574" y="888539"/>
            <a:ext cx="2016224" cy="2521563"/>
          </a:xfrm>
          <a:prstGeom prst="rect">
            <a:avLst/>
          </a:prstGeom>
          <a:noFill/>
          <a:ln w="38100">
            <a:solidFill>
              <a:srgbClr val="FFFF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profesor\AppData\Local\Microsoft\Windows\Temporary Internet Files\Content.IE5\VFE9DGW5\MC900436879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658765"/>
            <a:ext cx="2123381" cy="21233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22809" y="1556792"/>
            <a:ext cx="6011813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Comic Sans MS" pitchFamily="66" charset="0"/>
              </a:rPr>
              <a:t>Na jaře vyklíčí ze semen, vyrostou, vykvetou, přinesou plody se semeny. </a:t>
            </a:r>
          </a:p>
          <a:p>
            <a:r>
              <a:rPr lang="cs-CZ" sz="3600" dirty="0" smtClean="0">
                <a:latin typeface="Comic Sans MS" pitchFamily="66" charset="0"/>
              </a:rPr>
              <a:t>Na podzim celá rostlina hyne. </a:t>
            </a:r>
          </a:p>
          <a:p>
            <a:r>
              <a:rPr lang="cs-CZ" sz="3600" dirty="0" smtClean="0">
                <a:latin typeface="Comic Sans MS" pitchFamily="66" charset="0"/>
              </a:rPr>
              <a:t>Zimu přečkávají jen semena.</a:t>
            </a:r>
            <a:endParaRPr lang="cs-CZ" sz="36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882978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07779" y="188640"/>
            <a:ext cx="391645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  <a:latin typeface="Comic Sans MS" pitchFamily="66" charset="0"/>
              </a:rPr>
              <a:t>Vytrvalé byliny</a:t>
            </a:r>
            <a:endParaRPr lang="cs-CZ" sz="4000" b="1" dirty="0">
              <a:solidFill>
                <a:srgbClr val="C00000"/>
              </a:solidFill>
              <a:latin typeface="Comic Sans MS" pitchFamily="66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4365104"/>
            <a:ext cx="3492946" cy="2328631"/>
          </a:xfrm>
          <a:prstGeom prst="rect">
            <a:avLst/>
          </a:prstGeom>
          <a:noFill/>
          <a:ln w="57150">
            <a:solidFill>
              <a:srgbClr val="FFFF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2017754"/>
            <a:ext cx="2727819" cy="3668811"/>
          </a:xfrm>
          <a:prstGeom prst="rect">
            <a:avLst/>
          </a:prstGeom>
          <a:noFill/>
          <a:ln w="57150">
            <a:solidFill>
              <a:srgbClr val="FFFF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948264" y="5686565"/>
            <a:ext cx="1649811" cy="954107"/>
          </a:xfrm>
          <a:prstGeom prst="rect">
            <a:avLst/>
          </a:prstGeom>
          <a:solidFill>
            <a:schemeClr val="accent1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tx2"/>
                </a:solidFill>
                <a:latin typeface="Comic Sans MS" pitchFamily="66" charset="0"/>
              </a:rPr>
              <a:t>Sasanka </a:t>
            </a:r>
          </a:p>
          <a:p>
            <a:r>
              <a:rPr lang="cs-CZ" sz="2800" dirty="0" smtClean="0">
                <a:solidFill>
                  <a:schemeClr val="tx2"/>
                </a:solidFill>
                <a:latin typeface="Comic Sans MS" pitchFamily="66" charset="0"/>
              </a:rPr>
              <a:t>hajní</a:t>
            </a:r>
            <a:endParaRPr lang="cs-CZ" sz="2800" dirty="0">
              <a:solidFill>
                <a:schemeClr val="tx2"/>
              </a:solidFill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01140" y="5955013"/>
            <a:ext cx="2706190" cy="523220"/>
          </a:xfrm>
          <a:prstGeom prst="rect">
            <a:avLst/>
          </a:prstGeom>
          <a:solidFill>
            <a:schemeClr val="accent1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Comic Sans MS" pitchFamily="66" charset="0"/>
              </a:rPr>
              <a:t>Prvosenka vyšší</a:t>
            </a:r>
            <a:endParaRPr lang="cs-CZ" sz="2800" dirty="0"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167336" y="1242298"/>
            <a:ext cx="5976664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Comic Sans MS" pitchFamily="66" charset="0"/>
              </a:rPr>
              <a:t>Vyraší na jaře z oddenků (hlíz, cibulí aj.) Vyrostou, vykvetou a přinesou plody se semeny. </a:t>
            </a:r>
          </a:p>
          <a:p>
            <a:endParaRPr lang="cs-CZ" sz="2800" dirty="0">
              <a:latin typeface="Comic Sans MS" pitchFamily="66" charset="0"/>
            </a:endParaRPr>
          </a:p>
          <a:p>
            <a:r>
              <a:rPr lang="cs-CZ" sz="2800" dirty="0" smtClean="0">
                <a:latin typeface="Comic Sans MS" pitchFamily="66" charset="0"/>
              </a:rPr>
              <a:t>Nadzemní části rostlin hynou. Přetrvávají v půdě pouze  oddenky (hlízy, cibule aj.)</a:t>
            </a:r>
            <a:endParaRPr lang="cs-CZ" sz="28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856893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04664"/>
            <a:ext cx="871296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C00000"/>
                </a:solidFill>
                <a:latin typeface="Comic Sans MS" pitchFamily="66" charset="0"/>
              </a:rPr>
              <a:t>2.Podle stonku  dělíme rostliny na:</a:t>
            </a:r>
            <a:endParaRPr lang="cs-CZ" sz="4400" b="1" dirty="0">
              <a:solidFill>
                <a:srgbClr val="C00000"/>
              </a:solidFill>
              <a:latin typeface="Comic Sans MS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828304" y="1497271"/>
            <a:ext cx="1611339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  <a:latin typeface="Comic Sans MS" pitchFamily="66" charset="0"/>
              </a:rPr>
              <a:t>byliny</a:t>
            </a:r>
            <a:endParaRPr lang="cs-CZ" sz="4000" b="1" dirty="0">
              <a:solidFill>
                <a:srgbClr val="C00000"/>
              </a:solidFill>
              <a:latin typeface="Comic Sans MS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325689" y="1497271"/>
            <a:ext cx="1967205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  <a:latin typeface="Comic Sans MS" pitchFamily="66" charset="0"/>
              </a:rPr>
              <a:t>dřeviny</a:t>
            </a:r>
            <a:endParaRPr lang="cs-CZ" sz="4000" b="1" dirty="0">
              <a:solidFill>
                <a:srgbClr val="C00000"/>
              </a:solidFill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616920" y="1497271"/>
            <a:ext cx="47000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  <a:latin typeface="Comic Sans MS" pitchFamily="66" charset="0"/>
              </a:rPr>
              <a:t>a</a:t>
            </a:r>
            <a:endParaRPr lang="cs-CZ" sz="4000" b="1" dirty="0">
              <a:solidFill>
                <a:srgbClr val="C00000"/>
              </a:solidFill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990031" y="3184390"/>
            <a:ext cx="1859805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  <a:latin typeface="Comic Sans MS" pitchFamily="66" charset="0"/>
              </a:rPr>
              <a:t>stromy</a:t>
            </a:r>
            <a:endParaRPr lang="cs-CZ" sz="4000" dirty="0">
              <a:solidFill>
                <a:srgbClr val="C00000"/>
              </a:solidFill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292895" y="3184390"/>
            <a:ext cx="1735490" cy="707886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  <a:latin typeface="Comic Sans MS" pitchFamily="66" charset="0"/>
              </a:rPr>
              <a:t>keře</a:t>
            </a:r>
            <a:endParaRPr lang="cs-CZ" sz="4000" dirty="0">
              <a:solidFill>
                <a:srgbClr val="C00000"/>
              </a:solidFill>
              <a:latin typeface="Comic Sans MS" pitchFamily="66" charset="0"/>
            </a:endParaRPr>
          </a:p>
        </p:txBody>
      </p:sp>
      <p:cxnSp>
        <p:nvCxnSpPr>
          <p:cNvPr id="10" name="Přímá spojnice se šipkou 9"/>
          <p:cNvCxnSpPr/>
          <p:nvPr/>
        </p:nvCxnSpPr>
        <p:spPr>
          <a:xfrm flipH="1">
            <a:off x="4154934" y="2205157"/>
            <a:ext cx="694902" cy="913353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5675109" y="2220982"/>
            <a:ext cx="648072" cy="881702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7" name="Picture 3" descr="C:\Users\profesor\AppData\Local\Microsoft\Windows\Temporary Internet Files\Content.IE5\QAUKXX9H\MC90044179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80528" y="2511872"/>
            <a:ext cx="3797448" cy="4085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rofesor\AppData\Local\Microsoft\Windows\Temporary Internet Files\Content.IE5\QAUKXX9H\MC90029599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9514" y="4359398"/>
            <a:ext cx="2770188" cy="222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profesor\AppData\Local\Microsoft\Windows\Temporary Internet Files\Content.IE5\I58QBG8X\MC90033130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5270312"/>
            <a:ext cx="1398611" cy="1225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439499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347864" y="188640"/>
            <a:ext cx="213231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C00000"/>
                </a:solidFill>
                <a:latin typeface="Comic Sans MS" pitchFamily="66" charset="0"/>
              </a:rPr>
              <a:t>Byliny</a:t>
            </a:r>
            <a:endParaRPr lang="cs-CZ" sz="5400" b="1" dirty="0">
              <a:solidFill>
                <a:srgbClr val="C00000"/>
              </a:solidFill>
              <a:latin typeface="Comic Sans MS" pitchFamily="66" charset="0"/>
            </a:endParaRPr>
          </a:p>
        </p:txBody>
      </p:sp>
      <p:sp>
        <p:nvSpPr>
          <p:cNvPr id="6" name="Ovál 5"/>
          <p:cNvSpPr/>
          <p:nvPr/>
        </p:nvSpPr>
        <p:spPr>
          <a:xfrm>
            <a:off x="365324" y="3789040"/>
            <a:ext cx="2664296" cy="1080120"/>
          </a:xfrm>
          <a:prstGeom prst="ellipse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bg2">
                    <a:lumMod val="75000"/>
                  </a:schemeClr>
                </a:solidFill>
                <a:latin typeface="Comic Sans MS" pitchFamily="66" charset="0"/>
              </a:rPr>
              <a:t>l</a:t>
            </a:r>
            <a:r>
              <a:rPr lang="cs-CZ" sz="4000" b="1" dirty="0" smtClean="0">
                <a:solidFill>
                  <a:schemeClr val="bg2">
                    <a:lumMod val="75000"/>
                  </a:schemeClr>
                </a:solidFill>
                <a:latin typeface="Comic Sans MS" pitchFamily="66" charset="0"/>
              </a:rPr>
              <a:t>odyha</a:t>
            </a:r>
            <a:endParaRPr lang="cs-CZ" sz="4000" b="1" dirty="0">
              <a:solidFill>
                <a:schemeClr val="bg2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7" name="Ovál 6"/>
          <p:cNvSpPr/>
          <p:nvPr/>
        </p:nvSpPr>
        <p:spPr>
          <a:xfrm>
            <a:off x="3203848" y="4725144"/>
            <a:ext cx="2664296" cy="1080120"/>
          </a:xfrm>
          <a:prstGeom prst="ellipse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bg2">
                    <a:lumMod val="75000"/>
                  </a:schemeClr>
                </a:solidFill>
                <a:latin typeface="Comic Sans MS" pitchFamily="66" charset="0"/>
              </a:rPr>
              <a:t>stvol</a:t>
            </a:r>
            <a:endParaRPr lang="cs-CZ" sz="4400" b="1" dirty="0">
              <a:solidFill>
                <a:schemeClr val="bg2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8" name="Ovál 7"/>
          <p:cNvSpPr/>
          <p:nvPr/>
        </p:nvSpPr>
        <p:spPr>
          <a:xfrm>
            <a:off x="5964188" y="3861048"/>
            <a:ext cx="2664296" cy="1080120"/>
          </a:xfrm>
          <a:prstGeom prst="ellipse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bg2">
                    <a:lumMod val="75000"/>
                  </a:schemeClr>
                </a:solidFill>
                <a:latin typeface="Comic Sans MS" pitchFamily="66" charset="0"/>
              </a:rPr>
              <a:t>stéblo</a:t>
            </a:r>
            <a:endParaRPr lang="cs-CZ" sz="4400" b="1" dirty="0">
              <a:solidFill>
                <a:schemeClr val="bg2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1697472" y="1484784"/>
            <a:ext cx="5898864" cy="1152128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bg2">
                    <a:lumMod val="75000"/>
                  </a:schemeClr>
                </a:solidFill>
                <a:latin typeface="Comic Sans MS" pitchFamily="66" charset="0"/>
              </a:rPr>
              <a:t>Mají dužnatý stonek</a:t>
            </a:r>
            <a:endParaRPr lang="cs-CZ" sz="4000" b="1" dirty="0">
              <a:solidFill>
                <a:schemeClr val="bg2">
                  <a:lumMod val="75000"/>
                </a:schemeClr>
              </a:solidFill>
              <a:latin typeface="Comic Sans MS" pitchFamily="66" charset="0"/>
            </a:endParaRPr>
          </a:p>
        </p:txBody>
      </p:sp>
      <p:cxnSp>
        <p:nvCxnSpPr>
          <p:cNvPr id="13" name="Přímá spojnice se šipkou 12"/>
          <p:cNvCxnSpPr/>
          <p:nvPr/>
        </p:nvCxnSpPr>
        <p:spPr>
          <a:xfrm flipH="1">
            <a:off x="2246190" y="2709491"/>
            <a:ext cx="480020" cy="1079549"/>
          </a:xfrm>
          <a:prstGeom prst="straightConnector1">
            <a:avLst/>
          </a:prstGeom>
          <a:ln w="38100"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>
            <a:endCxn id="7" idx="0"/>
          </p:cNvCxnSpPr>
          <p:nvPr/>
        </p:nvCxnSpPr>
        <p:spPr>
          <a:xfrm flipH="1">
            <a:off x="4535996" y="2636912"/>
            <a:ext cx="48459" cy="2088232"/>
          </a:xfrm>
          <a:prstGeom prst="straightConnector1">
            <a:avLst/>
          </a:prstGeom>
          <a:ln w="38100"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6758658" y="2636912"/>
            <a:ext cx="576064" cy="1224136"/>
          </a:xfrm>
          <a:prstGeom prst="straightConnector1">
            <a:avLst/>
          </a:prstGeom>
          <a:ln w="38100"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581052" y="4938614"/>
            <a:ext cx="187262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chemeClr val="tx2"/>
                </a:solidFill>
              </a:rPr>
              <a:t>n</a:t>
            </a:r>
            <a:r>
              <a:rPr lang="cs-CZ" sz="3200" dirty="0" smtClean="0">
                <a:solidFill>
                  <a:schemeClr val="tx2"/>
                </a:solidFill>
              </a:rPr>
              <a:t>ese listy</a:t>
            </a:r>
            <a:endParaRPr lang="cs-CZ" sz="3200" dirty="0">
              <a:solidFill>
                <a:schemeClr val="tx2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788403" y="5872916"/>
            <a:ext cx="15921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bezlistý</a:t>
            </a:r>
            <a:endParaRPr lang="cs-CZ" sz="32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248234" y="4977147"/>
            <a:ext cx="28568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d</a:t>
            </a:r>
            <a:r>
              <a:rPr lang="cs-CZ" sz="3200" dirty="0" smtClean="0"/>
              <a:t>uté s </a:t>
            </a:r>
            <a:r>
              <a:rPr lang="cs-CZ" sz="3200" dirty="0" err="1" smtClean="0"/>
              <a:t>kolénky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4759481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21" grpId="0"/>
      <p:bldP spid="22" grpId="0"/>
      <p:bldP spid="2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569358" y="5421262"/>
            <a:ext cx="191911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>
                <a:solidFill>
                  <a:srgbClr val="C00000"/>
                </a:solidFill>
                <a:latin typeface="Comic Sans MS" pitchFamily="66" charset="0"/>
              </a:rPr>
              <a:t>l</a:t>
            </a:r>
            <a:r>
              <a:rPr lang="cs-CZ" sz="4400" b="1" dirty="0" smtClean="0">
                <a:solidFill>
                  <a:srgbClr val="C00000"/>
                </a:solidFill>
                <a:latin typeface="Comic Sans MS" pitchFamily="66" charset="0"/>
              </a:rPr>
              <a:t>odyha</a:t>
            </a:r>
            <a:endParaRPr lang="cs-CZ" sz="4400" b="1" dirty="0">
              <a:solidFill>
                <a:srgbClr val="C00000"/>
              </a:solidFill>
              <a:latin typeface="Comic Sans MS" pitchFamily="66" charset="0"/>
            </a:endParaRPr>
          </a:p>
        </p:txBody>
      </p:sp>
      <p:pic>
        <p:nvPicPr>
          <p:cNvPr id="5127" name="Picture 7" descr="C:\Users\profesor\AppData\Local\Microsoft\Windows\Temporary Internet Files\Content.IE5\QAUKXX9H\MP90044864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760" y="764704"/>
            <a:ext cx="2764055" cy="4248472"/>
          </a:xfrm>
          <a:prstGeom prst="rect">
            <a:avLst/>
          </a:prstGeom>
          <a:noFill/>
          <a:ln w="57150">
            <a:solidFill>
              <a:schemeClr val="accent2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980728"/>
            <a:ext cx="2457450" cy="4295775"/>
          </a:xfrm>
          <a:prstGeom prst="rect">
            <a:avLst/>
          </a:prstGeom>
          <a:noFill/>
          <a:ln w="57150">
            <a:solidFill>
              <a:schemeClr val="accent2">
                <a:lumMod val="75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9" name="Picture 9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9965" y="1412776"/>
            <a:ext cx="2718022" cy="4393207"/>
          </a:xfrm>
          <a:prstGeom prst="rect">
            <a:avLst/>
          </a:prstGeom>
          <a:noFill/>
          <a:ln w="57150">
            <a:solidFill>
              <a:schemeClr val="accent2">
                <a:lumMod val="75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779912" y="5988739"/>
            <a:ext cx="155206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  <a:latin typeface="Comic Sans MS" pitchFamily="66" charset="0"/>
              </a:rPr>
              <a:t>stvol</a:t>
            </a:r>
            <a:endParaRPr lang="cs-CZ" sz="4000" b="1" dirty="0">
              <a:solidFill>
                <a:srgbClr val="C00000"/>
              </a:solidFill>
              <a:latin typeface="Comic Sans MS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5163289"/>
            <a:ext cx="167866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  <a:latin typeface="Comic Sans MS" pitchFamily="66" charset="0"/>
              </a:rPr>
              <a:t>stéblo</a:t>
            </a:r>
            <a:endParaRPr lang="cs-CZ" sz="4000" b="1" dirty="0">
              <a:solidFill>
                <a:srgbClr val="C000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3157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18443" y="260648"/>
            <a:ext cx="854753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C00000"/>
                </a:solidFill>
                <a:latin typeface="Comic Sans MS" pitchFamily="66" charset="0"/>
              </a:rPr>
              <a:t>3. Podle způsobu rozmnožování</a:t>
            </a:r>
            <a:endParaRPr lang="cs-CZ" sz="4400" b="1" dirty="0">
              <a:solidFill>
                <a:srgbClr val="C00000"/>
              </a:solidFill>
              <a:latin typeface="Comic Sans MS" pitchFamily="66" charset="0"/>
            </a:endParaRPr>
          </a:p>
        </p:txBody>
      </p:sp>
      <p:sp>
        <p:nvSpPr>
          <p:cNvPr id="3" name="Ovál 2"/>
          <p:cNvSpPr/>
          <p:nvPr/>
        </p:nvSpPr>
        <p:spPr>
          <a:xfrm>
            <a:off x="2725160" y="1672257"/>
            <a:ext cx="3744416" cy="144016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rgbClr val="7030A0"/>
                </a:solidFill>
                <a:latin typeface="Comic Sans MS" pitchFamily="66" charset="0"/>
              </a:rPr>
              <a:t>rostliny</a:t>
            </a:r>
            <a:endParaRPr lang="cs-CZ" sz="4800" b="1" dirty="0">
              <a:solidFill>
                <a:srgbClr val="7030A0"/>
              </a:solidFill>
              <a:latin typeface="Comic Sans MS" pitchFamily="66" charset="0"/>
            </a:endParaRPr>
          </a:p>
        </p:txBody>
      </p:sp>
      <p:sp>
        <p:nvSpPr>
          <p:cNvPr id="4" name="Ovál 3"/>
          <p:cNvSpPr/>
          <p:nvPr/>
        </p:nvSpPr>
        <p:spPr>
          <a:xfrm>
            <a:off x="604143" y="4149080"/>
            <a:ext cx="3744416" cy="144016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7030A0"/>
                </a:solidFill>
                <a:latin typeface="Comic Sans MS" pitchFamily="66" charset="0"/>
              </a:rPr>
              <a:t>výtrusné</a:t>
            </a:r>
            <a:endParaRPr lang="cs-CZ" sz="4000" b="1" dirty="0">
              <a:solidFill>
                <a:srgbClr val="7030A0"/>
              </a:solidFill>
              <a:latin typeface="Comic Sans MS" pitchFamily="66" charset="0"/>
            </a:endParaRPr>
          </a:p>
        </p:txBody>
      </p:sp>
      <p:sp>
        <p:nvSpPr>
          <p:cNvPr id="5" name="Ovál 4"/>
          <p:cNvSpPr/>
          <p:nvPr/>
        </p:nvSpPr>
        <p:spPr>
          <a:xfrm>
            <a:off x="5121560" y="4149080"/>
            <a:ext cx="3744416" cy="144016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7030A0"/>
                </a:solidFill>
                <a:latin typeface="Comic Sans MS" pitchFamily="66" charset="0"/>
              </a:rPr>
              <a:t>semenné</a:t>
            </a:r>
            <a:endParaRPr lang="cs-CZ" sz="4400" b="1" dirty="0">
              <a:solidFill>
                <a:srgbClr val="7030A0"/>
              </a:solidFill>
              <a:latin typeface="Comic Sans MS" pitchFamily="66" charset="0"/>
            </a:endParaRPr>
          </a:p>
        </p:txBody>
      </p:sp>
      <p:cxnSp>
        <p:nvCxnSpPr>
          <p:cNvPr id="10" name="Přímá spojnice se šipkou 9"/>
          <p:cNvCxnSpPr/>
          <p:nvPr/>
        </p:nvCxnSpPr>
        <p:spPr>
          <a:xfrm flipH="1">
            <a:off x="2720001" y="3068960"/>
            <a:ext cx="648072" cy="1080120"/>
          </a:xfrm>
          <a:prstGeom prst="straightConnector1">
            <a:avLst/>
          </a:prstGeom>
          <a:ln w="38100"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5733460" y="3038103"/>
            <a:ext cx="648072" cy="1080120"/>
          </a:xfrm>
          <a:prstGeom prst="straightConnector1">
            <a:avLst/>
          </a:prstGeom>
          <a:ln w="38100"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691615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8" name="Picture 4" descr="C:\Users\profesor\AppData\Local\Microsoft\Windows\Temporary Internet Files\Content.IE5\I58QBG8X\MP90040753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628800"/>
            <a:ext cx="5486400" cy="5085184"/>
          </a:xfrm>
          <a:prstGeom prst="rect">
            <a:avLst/>
          </a:prstGeom>
          <a:noFill/>
          <a:ln w="57150">
            <a:solidFill>
              <a:srgbClr val="00B05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900883" y="332656"/>
            <a:ext cx="529503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  <a:latin typeface="Comic Sans MS" pitchFamily="66" charset="0"/>
              </a:rPr>
              <a:t>Výtrusné rostliny</a:t>
            </a:r>
            <a:endParaRPr lang="cs-CZ" sz="4800" b="1" dirty="0">
              <a:solidFill>
                <a:srgbClr val="C00000"/>
              </a:solidFill>
              <a:latin typeface="Comic Sans MS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80949" y="1004143"/>
            <a:ext cx="6686446" cy="5078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C00000"/>
                </a:solidFill>
                <a:latin typeface="Comic Sans MS" pitchFamily="66" charset="0"/>
              </a:rPr>
              <a:t>Rozmnožují se pomocí výtrusů.</a:t>
            </a:r>
          </a:p>
          <a:p>
            <a:endParaRPr lang="cs-CZ" sz="3600" dirty="0" smtClean="0">
              <a:solidFill>
                <a:srgbClr val="C00000"/>
              </a:solidFill>
              <a:latin typeface="Comic Sans MS" pitchFamily="66" charset="0"/>
            </a:endParaRPr>
          </a:p>
          <a:p>
            <a:pPr marL="742950" indent="-742950">
              <a:buAutoNum type="alphaLcParenR"/>
            </a:pPr>
            <a:r>
              <a:rPr lang="cs-CZ" sz="3600" b="1" dirty="0">
                <a:solidFill>
                  <a:srgbClr val="C00000"/>
                </a:solidFill>
                <a:latin typeface="Comic Sans MS" pitchFamily="66" charset="0"/>
              </a:rPr>
              <a:t>m</a:t>
            </a:r>
            <a:r>
              <a:rPr lang="cs-CZ" sz="3600" b="1" dirty="0" smtClean="0">
                <a:solidFill>
                  <a:srgbClr val="C00000"/>
                </a:solidFill>
                <a:latin typeface="Comic Sans MS" pitchFamily="66" charset="0"/>
              </a:rPr>
              <a:t>echy</a:t>
            </a:r>
          </a:p>
          <a:p>
            <a:pPr marL="742950" indent="-742950">
              <a:buAutoNum type="alphaLcParenR"/>
            </a:pPr>
            <a:endParaRPr lang="cs-CZ" sz="3600" dirty="0" smtClean="0">
              <a:solidFill>
                <a:srgbClr val="C00000"/>
              </a:solidFill>
              <a:latin typeface="Comic Sans MS" pitchFamily="66" charset="0"/>
            </a:endParaRPr>
          </a:p>
          <a:p>
            <a:pPr marL="742950" indent="-742950">
              <a:buAutoNum type="alphaLcParenR"/>
            </a:pPr>
            <a:r>
              <a:rPr lang="cs-CZ" sz="3600" b="1" dirty="0">
                <a:solidFill>
                  <a:srgbClr val="C00000"/>
                </a:solidFill>
                <a:latin typeface="Comic Sans MS" pitchFamily="66" charset="0"/>
              </a:rPr>
              <a:t>p</a:t>
            </a:r>
            <a:r>
              <a:rPr lang="cs-CZ" sz="3600" b="1" dirty="0" smtClean="0">
                <a:solidFill>
                  <a:srgbClr val="C00000"/>
                </a:solidFill>
                <a:latin typeface="Comic Sans MS" pitchFamily="66" charset="0"/>
              </a:rPr>
              <a:t>lavuně</a:t>
            </a:r>
          </a:p>
          <a:p>
            <a:pPr marL="742950" indent="-742950">
              <a:buAutoNum type="alphaLcParenR"/>
            </a:pPr>
            <a:endParaRPr lang="cs-CZ" sz="3600" dirty="0" smtClean="0">
              <a:solidFill>
                <a:srgbClr val="C00000"/>
              </a:solidFill>
              <a:latin typeface="Comic Sans MS" pitchFamily="66" charset="0"/>
            </a:endParaRPr>
          </a:p>
          <a:p>
            <a:pPr marL="742950" indent="-742950">
              <a:buAutoNum type="alphaLcParenR"/>
            </a:pPr>
            <a:r>
              <a:rPr lang="cs-CZ" sz="3600" b="1" dirty="0">
                <a:solidFill>
                  <a:srgbClr val="C00000"/>
                </a:solidFill>
                <a:latin typeface="Comic Sans MS" pitchFamily="66" charset="0"/>
              </a:rPr>
              <a:t>p</a:t>
            </a:r>
            <a:r>
              <a:rPr lang="cs-CZ" sz="3600" b="1" dirty="0" smtClean="0">
                <a:solidFill>
                  <a:srgbClr val="C00000"/>
                </a:solidFill>
                <a:latin typeface="Comic Sans MS" pitchFamily="66" charset="0"/>
              </a:rPr>
              <a:t>řesličky</a:t>
            </a:r>
          </a:p>
          <a:p>
            <a:pPr marL="742950" indent="-742950">
              <a:buAutoNum type="alphaLcParenR"/>
            </a:pPr>
            <a:endParaRPr lang="cs-CZ" sz="3600" dirty="0" smtClean="0">
              <a:solidFill>
                <a:srgbClr val="C00000"/>
              </a:solidFill>
              <a:latin typeface="Comic Sans MS" pitchFamily="66" charset="0"/>
            </a:endParaRPr>
          </a:p>
          <a:p>
            <a:pPr marL="742950" indent="-742950">
              <a:buAutoNum type="alphaLcParenR"/>
            </a:pPr>
            <a:r>
              <a:rPr lang="cs-CZ" sz="3600" b="1" dirty="0" smtClean="0">
                <a:solidFill>
                  <a:srgbClr val="C00000"/>
                </a:solidFill>
                <a:latin typeface="Comic Sans MS" pitchFamily="66" charset="0"/>
              </a:rPr>
              <a:t>kapradiny</a:t>
            </a:r>
            <a:endParaRPr lang="cs-CZ" sz="3600" b="1" dirty="0">
              <a:solidFill>
                <a:srgbClr val="C000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668218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428" y="188640"/>
            <a:ext cx="3705799" cy="2369988"/>
          </a:xfrm>
          <a:prstGeom prst="rect">
            <a:avLst/>
          </a:prstGeom>
          <a:noFill/>
          <a:ln w="57150">
            <a:solidFill>
              <a:srgbClr val="00B05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428" y="2708413"/>
            <a:ext cx="2952328" cy="3341394"/>
          </a:xfrm>
          <a:prstGeom prst="rect">
            <a:avLst/>
          </a:prstGeom>
          <a:noFill/>
          <a:ln w="57150">
            <a:solidFill>
              <a:srgbClr val="00B05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173343" y="254158"/>
            <a:ext cx="3296095" cy="646331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  <a:latin typeface="Comic Sans MS" pitchFamily="66" charset="0"/>
              </a:rPr>
              <a:t>Přeslička rolní</a:t>
            </a:r>
            <a:endParaRPr lang="cs-CZ" sz="3600" b="1" dirty="0">
              <a:solidFill>
                <a:srgbClr val="C00000"/>
              </a:solidFill>
              <a:latin typeface="Comic Sans MS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6110009"/>
            <a:ext cx="3780656" cy="646331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  <a:latin typeface="Comic Sans MS" pitchFamily="66" charset="0"/>
              </a:rPr>
              <a:t>Plavuň vidlačka</a:t>
            </a:r>
            <a:endParaRPr lang="cs-CZ" sz="3600" b="1" dirty="0">
              <a:solidFill>
                <a:srgbClr val="C00000"/>
              </a:solidFill>
              <a:latin typeface="Comic Sans MS" pitchFamily="66" charset="0"/>
            </a:endParaRPr>
          </a:p>
        </p:txBody>
      </p:sp>
      <p:pic>
        <p:nvPicPr>
          <p:cNvPr id="7172" name="Picture 4" descr="C:\Users\profesor\AppData\Local\Microsoft\Windows\Temporary Internet Files\Content.IE5\QAUKXX9H\MP900182658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5601" y="3739852"/>
            <a:ext cx="4019050" cy="2693322"/>
          </a:xfrm>
          <a:prstGeom prst="rect">
            <a:avLst/>
          </a:prstGeom>
          <a:noFill/>
          <a:ln w="38100">
            <a:solidFill>
              <a:srgbClr val="00B05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Users\profesor\AppData\Local\Microsoft\Windows\Temporary Internet Files\Content.IE5\WG9J8TGO\MP900406959[2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0864" y="1124744"/>
            <a:ext cx="3629678" cy="2419785"/>
          </a:xfrm>
          <a:prstGeom prst="rect">
            <a:avLst/>
          </a:prstGeom>
          <a:noFill/>
          <a:ln w="38100">
            <a:solidFill>
              <a:srgbClr val="00B05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063033" y="2708413"/>
            <a:ext cx="1348446" cy="646331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  <a:latin typeface="Comic Sans MS" pitchFamily="66" charset="0"/>
              </a:rPr>
              <a:t>Mech</a:t>
            </a:r>
            <a:endParaRPr lang="cs-CZ" sz="3600" b="1" dirty="0">
              <a:solidFill>
                <a:srgbClr val="C00000"/>
              </a:solidFill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738972" y="6110009"/>
            <a:ext cx="2345514" cy="646331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  <a:latin typeface="Comic Sans MS" pitchFamily="66" charset="0"/>
              </a:rPr>
              <a:t>Kapradiny</a:t>
            </a:r>
            <a:endParaRPr lang="cs-CZ" sz="3600" b="1" dirty="0">
              <a:solidFill>
                <a:srgbClr val="C000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598865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6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profesor\AppData\Local\Microsoft\Windows\Temporary Internet Files\Content.IE5\QAUKXX9H\MP90034169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057525"/>
            <a:ext cx="2609850" cy="3657600"/>
          </a:xfrm>
          <a:prstGeom prst="rect">
            <a:avLst/>
          </a:prstGeom>
          <a:noFill/>
          <a:ln w="57150"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86378" y="2492894"/>
            <a:ext cx="5953874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itchFamily="2" charset="2"/>
              <a:buChar char="§"/>
            </a:pPr>
            <a:r>
              <a:rPr lang="cs-CZ" sz="4000" dirty="0">
                <a:solidFill>
                  <a:srgbClr val="C00000"/>
                </a:solidFill>
                <a:latin typeface="Comic Sans MS" pitchFamily="66" charset="0"/>
              </a:rPr>
              <a:t>k</a:t>
            </a:r>
            <a:r>
              <a:rPr lang="cs-CZ" sz="4000" dirty="0" smtClean="0">
                <a:solidFill>
                  <a:srgbClr val="C00000"/>
                </a:solidFill>
                <a:latin typeface="Comic Sans MS" pitchFamily="66" charset="0"/>
              </a:rPr>
              <a:t>ořen</a:t>
            </a:r>
          </a:p>
          <a:p>
            <a:pPr marL="571500" indent="-571500">
              <a:buFont typeface="Wingdings" pitchFamily="2" charset="2"/>
              <a:buChar char="§"/>
            </a:pPr>
            <a:r>
              <a:rPr lang="cs-CZ" sz="4000" dirty="0">
                <a:solidFill>
                  <a:srgbClr val="C00000"/>
                </a:solidFill>
                <a:latin typeface="Comic Sans MS" pitchFamily="66" charset="0"/>
              </a:rPr>
              <a:t>s</a:t>
            </a:r>
            <a:r>
              <a:rPr lang="cs-CZ" sz="4000" dirty="0" smtClean="0">
                <a:solidFill>
                  <a:srgbClr val="C00000"/>
                </a:solidFill>
                <a:latin typeface="Comic Sans MS" pitchFamily="66" charset="0"/>
              </a:rPr>
              <a:t>tonek</a:t>
            </a:r>
          </a:p>
          <a:p>
            <a:pPr marL="571500" indent="-571500">
              <a:buFont typeface="Wingdings" pitchFamily="2" charset="2"/>
              <a:buChar char="§"/>
            </a:pPr>
            <a:r>
              <a:rPr lang="cs-CZ" sz="4000" dirty="0" smtClean="0">
                <a:solidFill>
                  <a:srgbClr val="C00000"/>
                </a:solidFill>
                <a:latin typeface="Comic Sans MS" pitchFamily="66" charset="0"/>
              </a:rPr>
              <a:t>listy</a:t>
            </a:r>
          </a:p>
          <a:p>
            <a:pPr marL="571500" indent="-571500">
              <a:buFont typeface="Wingdings" pitchFamily="2" charset="2"/>
              <a:buChar char="§"/>
            </a:pPr>
            <a:r>
              <a:rPr lang="cs-CZ" sz="4000" dirty="0">
                <a:solidFill>
                  <a:srgbClr val="C00000"/>
                </a:solidFill>
                <a:latin typeface="Comic Sans MS" pitchFamily="66" charset="0"/>
              </a:rPr>
              <a:t>k</a:t>
            </a:r>
            <a:r>
              <a:rPr lang="cs-CZ" sz="4000" dirty="0" smtClean="0">
                <a:solidFill>
                  <a:srgbClr val="C00000"/>
                </a:solidFill>
                <a:latin typeface="Comic Sans MS" pitchFamily="66" charset="0"/>
              </a:rPr>
              <a:t>vět a plod se semeny</a:t>
            </a:r>
            <a:endParaRPr lang="cs-CZ" sz="4000" dirty="0">
              <a:solidFill>
                <a:srgbClr val="C00000"/>
              </a:solidFill>
              <a:latin typeface="Comic Sans MS" pitchFamily="66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907704" y="127421"/>
            <a:ext cx="524855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  <a:latin typeface="Comic Sans MS" pitchFamily="66" charset="0"/>
              </a:rPr>
              <a:t>Semenné rostliny</a:t>
            </a:r>
            <a:endParaRPr lang="cs-CZ" sz="4800" b="1" dirty="0">
              <a:solidFill>
                <a:srgbClr val="C00000"/>
              </a:solidFill>
              <a:latin typeface="Comic Sans MS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125528"/>
            <a:ext cx="754405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  <a:latin typeface="Comic Sans MS" pitchFamily="66" charset="0"/>
              </a:rPr>
              <a:t>Stavba těla semenných rostlin:</a:t>
            </a:r>
            <a:endParaRPr lang="cs-CZ" sz="4000" dirty="0">
              <a:solidFill>
                <a:srgbClr val="C000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8893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980728"/>
            <a:ext cx="8568952" cy="60631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bg2"/>
                </a:solidFill>
                <a:latin typeface="Comic Sans MS" pitchFamily="66" charset="0"/>
              </a:rPr>
              <a:t>Kořen</a:t>
            </a:r>
            <a:r>
              <a:rPr lang="cs-CZ" sz="3600" b="1" dirty="0" smtClean="0">
                <a:solidFill>
                  <a:srgbClr val="C00000"/>
                </a:solidFill>
                <a:latin typeface="Comic Sans MS" pitchFamily="66" charset="0"/>
              </a:rPr>
              <a:t> – </a:t>
            </a:r>
            <a:r>
              <a:rPr lang="cs-CZ" sz="3200" dirty="0" smtClean="0">
                <a:solidFill>
                  <a:srgbClr val="C00000"/>
                </a:solidFill>
                <a:latin typeface="Comic Sans MS" pitchFamily="66" charset="0"/>
              </a:rPr>
              <a:t>upevňuje rostlinu v půdě</a:t>
            </a:r>
          </a:p>
          <a:p>
            <a:r>
              <a:rPr lang="cs-CZ" sz="3200" b="1" dirty="0">
                <a:solidFill>
                  <a:srgbClr val="C00000"/>
                </a:solidFill>
                <a:latin typeface="Comic Sans MS" pitchFamily="66" charset="0"/>
              </a:rPr>
              <a:t> </a:t>
            </a:r>
            <a:r>
              <a:rPr lang="cs-CZ" sz="3200" b="1" dirty="0" smtClean="0">
                <a:solidFill>
                  <a:srgbClr val="C00000"/>
                </a:solidFill>
                <a:latin typeface="Comic Sans MS" pitchFamily="66" charset="0"/>
              </a:rPr>
              <a:t>      - </a:t>
            </a:r>
            <a:r>
              <a:rPr lang="cs-CZ" sz="3200" dirty="0" smtClean="0">
                <a:solidFill>
                  <a:srgbClr val="C00000"/>
                </a:solidFill>
                <a:latin typeface="Comic Sans MS" pitchFamily="66" charset="0"/>
              </a:rPr>
              <a:t>přijímá z půdy vodu a živiny</a:t>
            </a:r>
          </a:p>
          <a:p>
            <a:r>
              <a:rPr lang="cs-CZ" sz="3200" b="1" dirty="0" smtClean="0">
                <a:solidFill>
                  <a:schemeClr val="bg2"/>
                </a:solidFill>
                <a:latin typeface="Comic Sans MS" pitchFamily="66" charset="0"/>
              </a:rPr>
              <a:t>Stonek</a:t>
            </a:r>
            <a:r>
              <a:rPr lang="cs-CZ" sz="3200" dirty="0" smtClean="0">
                <a:solidFill>
                  <a:srgbClr val="C00000"/>
                </a:solidFill>
                <a:latin typeface="Comic Sans MS" pitchFamily="66" charset="0"/>
              </a:rPr>
              <a:t> – vyrůstají z něho listy, květ a </a:t>
            </a:r>
          </a:p>
          <a:p>
            <a:r>
              <a:rPr lang="cs-CZ" sz="3200" dirty="0">
                <a:solidFill>
                  <a:srgbClr val="C00000"/>
                </a:solidFill>
                <a:latin typeface="Comic Sans MS" pitchFamily="66" charset="0"/>
              </a:rPr>
              <a:t> </a:t>
            </a:r>
            <a:r>
              <a:rPr lang="cs-CZ" sz="3200" dirty="0" smtClean="0">
                <a:solidFill>
                  <a:srgbClr val="C00000"/>
                </a:solidFill>
                <a:latin typeface="Comic Sans MS" pitchFamily="66" charset="0"/>
              </a:rPr>
              <a:t>             plod</a:t>
            </a:r>
          </a:p>
          <a:p>
            <a:r>
              <a:rPr lang="cs-CZ" sz="3200" dirty="0">
                <a:solidFill>
                  <a:srgbClr val="C00000"/>
                </a:solidFill>
                <a:latin typeface="Comic Sans MS" pitchFamily="66" charset="0"/>
              </a:rPr>
              <a:t> </a:t>
            </a:r>
            <a:r>
              <a:rPr lang="cs-CZ" sz="3200" dirty="0" smtClean="0">
                <a:solidFill>
                  <a:srgbClr val="C00000"/>
                </a:solidFill>
                <a:latin typeface="Comic Sans MS" pitchFamily="66" charset="0"/>
              </a:rPr>
              <a:t>           - vede vodu a živiny z kořene do </a:t>
            </a:r>
          </a:p>
          <a:p>
            <a:r>
              <a:rPr lang="cs-CZ" sz="3200" dirty="0">
                <a:solidFill>
                  <a:srgbClr val="C00000"/>
                </a:solidFill>
                <a:latin typeface="Comic Sans MS" pitchFamily="66" charset="0"/>
              </a:rPr>
              <a:t> </a:t>
            </a:r>
            <a:r>
              <a:rPr lang="cs-CZ" sz="3200" dirty="0" smtClean="0">
                <a:solidFill>
                  <a:srgbClr val="C00000"/>
                </a:solidFill>
                <a:latin typeface="Comic Sans MS" pitchFamily="66" charset="0"/>
              </a:rPr>
              <a:t>             listů….</a:t>
            </a:r>
          </a:p>
          <a:p>
            <a:r>
              <a:rPr lang="cs-CZ" sz="3200" dirty="0">
                <a:solidFill>
                  <a:srgbClr val="C00000"/>
                </a:solidFill>
                <a:latin typeface="Comic Sans MS" pitchFamily="66" charset="0"/>
              </a:rPr>
              <a:t> </a:t>
            </a:r>
            <a:r>
              <a:rPr lang="cs-CZ" sz="3200" dirty="0" smtClean="0">
                <a:solidFill>
                  <a:srgbClr val="C00000"/>
                </a:solidFill>
                <a:latin typeface="Comic Sans MS" pitchFamily="66" charset="0"/>
              </a:rPr>
              <a:t>           - umožňuje růst rostliny</a:t>
            </a:r>
          </a:p>
          <a:p>
            <a:r>
              <a:rPr lang="cs-CZ" sz="3200" b="1" dirty="0" smtClean="0">
                <a:solidFill>
                  <a:schemeClr val="bg2"/>
                </a:solidFill>
                <a:latin typeface="Comic Sans MS" pitchFamily="66" charset="0"/>
              </a:rPr>
              <a:t>Listy</a:t>
            </a:r>
            <a:r>
              <a:rPr lang="cs-CZ" sz="3200" dirty="0" smtClean="0">
                <a:solidFill>
                  <a:srgbClr val="C00000"/>
                </a:solidFill>
                <a:latin typeface="Comic Sans MS" pitchFamily="66" charset="0"/>
              </a:rPr>
              <a:t> – obsahují zelené barvivo (chlorofyl), </a:t>
            </a:r>
          </a:p>
          <a:p>
            <a:r>
              <a:rPr lang="cs-CZ" sz="3200" dirty="0" smtClean="0">
                <a:solidFill>
                  <a:srgbClr val="C00000"/>
                </a:solidFill>
                <a:latin typeface="Comic Sans MS" pitchFamily="66" charset="0"/>
              </a:rPr>
              <a:t>         - v  listech si rostlina vytváří výživu -   </a:t>
            </a:r>
          </a:p>
          <a:p>
            <a:r>
              <a:rPr lang="cs-CZ" sz="3200" dirty="0">
                <a:solidFill>
                  <a:srgbClr val="FFC000"/>
                </a:solidFill>
                <a:latin typeface="Comic Sans MS" pitchFamily="66" charset="0"/>
              </a:rPr>
              <a:t> </a:t>
            </a:r>
            <a:r>
              <a:rPr lang="cs-CZ" sz="3200" dirty="0" smtClean="0">
                <a:solidFill>
                  <a:srgbClr val="FFC000"/>
                </a:solidFill>
                <a:latin typeface="Comic Sans MS" pitchFamily="66" charset="0"/>
              </a:rPr>
              <a:t>          fotosyntéza</a:t>
            </a:r>
          </a:p>
          <a:p>
            <a:r>
              <a:rPr lang="cs-CZ" sz="3200" b="1" dirty="0" smtClean="0">
                <a:solidFill>
                  <a:schemeClr val="accent1"/>
                </a:solidFill>
                <a:latin typeface="Comic Sans MS" pitchFamily="66" charset="0"/>
              </a:rPr>
              <a:t>Květy</a:t>
            </a:r>
            <a:r>
              <a:rPr lang="cs-CZ" sz="3200" dirty="0" smtClean="0">
                <a:solidFill>
                  <a:srgbClr val="FFC000"/>
                </a:solidFill>
                <a:latin typeface="Comic Sans MS" pitchFamily="66" charset="0"/>
              </a:rPr>
              <a:t> </a:t>
            </a:r>
            <a:r>
              <a:rPr lang="cs-CZ" sz="3200" dirty="0" smtClean="0">
                <a:solidFill>
                  <a:srgbClr val="C00000"/>
                </a:solidFill>
                <a:latin typeface="Comic Sans MS" pitchFamily="66" charset="0"/>
              </a:rPr>
              <a:t>–</a:t>
            </a:r>
            <a:r>
              <a:rPr lang="cs-CZ" sz="3200" dirty="0" smtClean="0">
                <a:solidFill>
                  <a:srgbClr val="FFC000"/>
                </a:solidFill>
                <a:latin typeface="Comic Sans MS" pitchFamily="66" charset="0"/>
              </a:rPr>
              <a:t> </a:t>
            </a:r>
            <a:r>
              <a:rPr lang="cs-CZ" sz="3200" dirty="0" smtClean="0">
                <a:solidFill>
                  <a:srgbClr val="C00000"/>
                </a:solidFill>
                <a:latin typeface="Comic Sans MS" pitchFamily="66" charset="0"/>
              </a:rPr>
              <a:t>slouží k rozmnožování</a:t>
            </a:r>
          </a:p>
          <a:p>
            <a:r>
              <a:rPr lang="cs-CZ" sz="3200" dirty="0" smtClean="0">
                <a:solidFill>
                  <a:srgbClr val="C00000"/>
                </a:solidFill>
                <a:latin typeface="Comic Sans MS" pitchFamily="66" charset="0"/>
              </a:rPr>
              <a:t>  </a:t>
            </a:r>
            <a:endParaRPr lang="cs-CZ" sz="3200" dirty="0">
              <a:solidFill>
                <a:srgbClr val="C00000"/>
              </a:solidFill>
              <a:latin typeface="Comic Sans MS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36197" y="83211"/>
            <a:ext cx="8512267" cy="707886"/>
          </a:xfrm>
          <a:prstGeom prst="rect">
            <a:avLst/>
          </a:prstGeom>
          <a:solidFill>
            <a:schemeClr val="tx1">
              <a:lumMod val="75000"/>
            </a:schemeClr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bg2"/>
                </a:solidFill>
                <a:latin typeface="Comic Sans MS" pitchFamily="66" charset="0"/>
              </a:rPr>
              <a:t>Funkce jednotlivých částí rostliny</a:t>
            </a:r>
            <a:endParaRPr lang="cs-CZ" sz="4000" b="1" dirty="0">
              <a:solidFill>
                <a:schemeClr val="bg2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008696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41921" y="332656"/>
            <a:ext cx="680667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C00000"/>
                </a:solidFill>
                <a:latin typeface="Comic Sans MS" pitchFamily="66" charset="0"/>
              </a:rPr>
              <a:t>Rostliny také dělíme na:</a:t>
            </a:r>
            <a:endParaRPr lang="cs-CZ" sz="4400" b="1" dirty="0">
              <a:solidFill>
                <a:srgbClr val="C00000"/>
              </a:solidFill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560" y="1556792"/>
            <a:ext cx="1317990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  <a:latin typeface="Comic Sans MS" pitchFamily="66" charset="0"/>
              </a:rPr>
              <a:t>plané</a:t>
            </a:r>
            <a:endParaRPr lang="cs-CZ" sz="3600" b="1" dirty="0">
              <a:solidFill>
                <a:srgbClr val="C00000"/>
              </a:solidFill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82280" y="3122057"/>
            <a:ext cx="1991251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  <a:latin typeface="Comic Sans MS" pitchFamily="66" charset="0"/>
              </a:rPr>
              <a:t>užitkové</a:t>
            </a:r>
            <a:endParaRPr lang="cs-CZ" sz="3600" b="1" dirty="0">
              <a:solidFill>
                <a:srgbClr val="C00000"/>
              </a:solidFill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38386" y="4776851"/>
            <a:ext cx="1879041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  <a:latin typeface="Comic Sans MS" pitchFamily="66" charset="0"/>
              </a:rPr>
              <a:t>okrasné</a:t>
            </a:r>
            <a:endParaRPr lang="cs-CZ" sz="3600" b="1" dirty="0">
              <a:solidFill>
                <a:srgbClr val="C00000"/>
              </a:solidFill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516258" y="1556792"/>
            <a:ext cx="621676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  <a:latin typeface="Comic Sans MS" pitchFamily="66" charset="0"/>
              </a:rPr>
              <a:t>Rostou volně  v lese, na loukách.</a:t>
            </a:r>
            <a:endParaRPr lang="cs-CZ" sz="3200" dirty="0">
              <a:solidFill>
                <a:srgbClr val="C00000"/>
              </a:solidFill>
              <a:latin typeface="Comic Sans M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757537" y="2906613"/>
            <a:ext cx="613494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  <a:latin typeface="Comic Sans MS" pitchFamily="66" charset="0"/>
              </a:rPr>
              <a:t>Pěstují se na polích, v sadech a zahradách.</a:t>
            </a:r>
            <a:endParaRPr lang="cs-CZ" sz="3200" dirty="0">
              <a:solidFill>
                <a:srgbClr val="C00000"/>
              </a:solidFill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714724" y="4653136"/>
            <a:ext cx="610574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  <a:latin typeface="Comic Sans MS" pitchFamily="66" charset="0"/>
              </a:rPr>
              <a:t>Pěstují se v zahradách, parcích, u lidských obydlí.</a:t>
            </a:r>
            <a:endParaRPr lang="cs-CZ" sz="3200" dirty="0">
              <a:solidFill>
                <a:srgbClr val="C000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572148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8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62" name="Picture 14" descr="C:\Users\profesor\AppData\Local\Microsoft\Windows\Temporary Internet Files\Content.IE5\WG9J8TGO\MP90040251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37" y="56694"/>
            <a:ext cx="9097189" cy="6801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907704" y="260648"/>
            <a:ext cx="479169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C00000"/>
                </a:solidFill>
                <a:latin typeface="Comic Sans MS" pitchFamily="66" charset="0"/>
              </a:rPr>
              <a:t>Užitkové rostliny</a:t>
            </a:r>
            <a:endParaRPr lang="cs-CZ" sz="4400" b="1" dirty="0">
              <a:solidFill>
                <a:srgbClr val="C00000"/>
              </a:solidFill>
              <a:latin typeface="Comic Sans MS" pitchFamily="66" charset="0"/>
            </a:endParaRPr>
          </a:p>
        </p:txBody>
      </p:sp>
      <p:pic>
        <p:nvPicPr>
          <p:cNvPr id="2050" name="Picture 2" descr="C:\Users\profesor\AppData\Local\Microsoft\Windows\Temporary Internet Files\Content.IE5\QAUKXX9H\MP90018523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80" y="1242792"/>
            <a:ext cx="3131790" cy="2087860"/>
          </a:xfrm>
          <a:prstGeom prst="rect">
            <a:avLst/>
          </a:prstGeom>
          <a:noFill/>
          <a:ln w="381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rofesor\AppData\Local\Microsoft\Windows\Temporary Internet Files\Content.IE5\WG9J8TGO\MC90014954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37" y="4476599"/>
            <a:ext cx="1866900" cy="2355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profesor\AppData\Local\Microsoft\Windows\Temporary Internet Files\Content.IE5\WG9J8TGO\MP90040712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8421" y="908720"/>
            <a:ext cx="2484189" cy="1655479"/>
          </a:xfrm>
          <a:prstGeom prst="rect">
            <a:avLst/>
          </a:prstGeom>
          <a:noFill/>
          <a:ln w="381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profesor\AppData\Local\Microsoft\Windows\Temporary Internet Files\Content.IE5\VFE9DGW5\MP90040061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541520"/>
            <a:ext cx="1191716" cy="1490404"/>
          </a:xfrm>
          <a:prstGeom prst="rect">
            <a:avLst/>
          </a:prstGeom>
          <a:noFill/>
          <a:ln w="381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profesor\AppData\Local\Microsoft\Windows\Temporary Internet Files\Content.IE5\VFE9DGW5\MP900402527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8421" y="2959100"/>
            <a:ext cx="2417968" cy="2355850"/>
          </a:xfrm>
          <a:prstGeom prst="rect">
            <a:avLst/>
          </a:prstGeom>
          <a:noFill/>
          <a:ln w="381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profesor\AppData\Local\Microsoft\Windows\Temporary Internet Files\Content.IE5\WG9J8TGO\MP900178071[1]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3913" y="4839201"/>
            <a:ext cx="2722643" cy="1815095"/>
          </a:xfrm>
          <a:prstGeom prst="rect">
            <a:avLst/>
          </a:prstGeom>
          <a:noFill/>
          <a:ln w="381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profesor\AppData\Local\Microsoft\Windows\Temporary Internet Files\Content.IE5\WG9J8TGO\MP900400566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2331" y="1628800"/>
            <a:ext cx="1676343" cy="2096495"/>
          </a:xfrm>
          <a:prstGeom prst="rect">
            <a:avLst/>
          </a:prstGeom>
          <a:noFill/>
          <a:ln w="381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profesor\AppData\Local\Microsoft\Windows\Temporary Internet Files\Content.IE5\QAUKXX9H\MP900313729[1].jp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868528"/>
            <a:ext cx="2799597" cy="1848171"/>
          </a:xfrm>
          <a:prstGeom prst="rect">
            <a:avLst/>
          </a:prstGeom>
          <a:noFill/>
          <a:ln w="381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819365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500"/>
                            </p:stCondLst>
                            <p:childTnLst>
                              <p:par>
                                <p:cTn id="26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4500"/>
                            </p:stCondLst>
                            <p:childTnLst>
                              <p:par>
                                <p:cTn id="3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500"/>
                            </p:stCondLst>
                            <p:childTnLst>
                              <p:par>
                                <p:cTn id="36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000"/>
                            </p:stCondLst>
                            <p:childTnLst>
                              <p:par>
                                <p:cTn id="4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0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80" name="Picture 8" descr="C:\Users\profesor\AppData\Local\Microsoft\Windows\Temporary Internet Files\Content.IE5\QAUKXX9H\MP90044828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82" y="116632"/>
            <a:ext cx="9106818" cy="6741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051720" y="116632"/>
            <a:ext cx="468269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C00000"/>
                </a:solidFill>
                <a:latin typeface="Comic Sans MS" pitchFamily="66" charset="0"/>
              </a:rPr>
              <a:t>Okrasné rostliny</a:t>
            </a:r>
            <a:endParaRPr lang="cs-CZ" sz="4400" b="1" dirty="0">
              <a:solidFill>
                <a:srgbClr val="C00000"/>
              </a:solidFill>
              <a:latin typeface="Comic Sans MS" pitchFamily="66" charset="0"/>
            </a:endParaRPr>
          </a:p>
        </p:txBody>
      </p:sp>
      <p:pic>
        <p:nvPicPr>
          <p:cNvPr id="3076" name="Picture 4" descr="C:\Users\profesor\AppData\Local\Microsoft\Windows\Temporary Internet Files\Content.IE5\I58QBG8X\MP90039963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487316"/>
            <a:ext cx="2495550" cy="3121025"/>
          </a:xfrm>
          <a:prstGeom prst="rect">
            <a:avLst/>
          </a:prstGeom>
          <a:noFill/>
          <a:ln w="381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profesor\AppData\Local\Microsoft\Windows\Temporary Internet Files\Content.IE5\VFE9DGW5\MP900426480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124744"/>
            <a:ext cx="3019836" cy="4392488"/>
          </a:xfrm>
          <a:prstGeom prst="rect">
            <a:avLst/>
          </a:prstGeom>
          <a:noFill/>
          <a:ln w="381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571495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profesor\AppData\Local\Microsoft\Windows\Temporary Internet Files\Content.IE5\QAUKXX9H\MP90014513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915" y="1039812"/>
            <a:ext cx="8716833" cy="57544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339752" y="116632"/>
            <a:ext cx="418896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latin typeface="Comic Sans MS" pitchFamily="66" charset="0"/>
              </a:rPr>
              <a:t>Význam rostlin</a:t>
            </a:r>
            <a:endParaRPr lang="cs-CZ" sz="4400" b="1" dirty="0">
              <a:latin typeface="Comic Sans MS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1556792"/>
            <a:ext cx="8640961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000" dirty="0" smtClean="0">
              <a:solidFill>
                <a:srgbClr val="C00000"/>
              </a:solidFill>
              <a:latin typeface="Comic Sans MS" pitchFamily="66" charset="0"/>
            </a:endParaRPr>
          </a:p>
          <a:p>
            <a:endParaRPr lang="cs-CZ" sz="4000" dirty="0">
              <a:solidFill>
                <a:srgbClr val="C00000"/>
              </a:solidFill>
              <a:latin typeface="Comic Sans MS" pitchFamily="66" charset="0"/>
            </a:endParaRPr>
          </a:p>
          <a:p>
            <a:r>
              <a:rPr lang="cs-CZ" sz="4000" dirty="0" smtClean="0">
                <a:latin typeface="Comic Sans MS" pitchFamily="66" charset="0"/>
              </a:rPr>
              <a:t>Rostliny jsou hlavním zdrojem kyslíku pro všechny živé organizmy na Zemi.</a:t>
            </a:r>
          </a:p>
          <a:p>
            <a:r>
              <a:rPr lang="cs-CZ" sz="4000" dirty="0" smtClean="0">
                <a:latin typeface="Comic Sans MS" pitchFamily="66" charset="0"/>
              </a:rPr>
              <a:t>Většinu kyslíku vytvářejí </a:t>
            </a:r>
            <a:r>
              <a:rPr lang="cs-CZ" sz="4000" b="1" dirty="0" smtClean="0">
                <a:solidFill>
                  <a:srgbClr val="FFFF00"/>
                </a:solidFill>
                <a:latin typeface="Comic Sans MS" pitchFamily="66" charset="0"/>
              </a:rPr>
              <a:t>tropické</a:t>
            </a:r>
            <a:r>
              <a:rPr lang="cs-CZ" sz="4000" b="1" dirty="0" smtClean="0">
                <a:latin typeface="Comic Sans MS" pitchFamily="66" charset="0"/>
              </a:rPr>
              <a:t> </a:t>
            </a:r>
            <a:r>
              <a:rPr lang="cs-CZ" sz="4000" b="1" dirty="0" smtClean="0">
                <a:solidFill>
                  <a:srgbClr val="FFFF00"/>
                </a:solidFill>
                <a:latin typeface="Comic Sans MS" pitchFamily="66" charset="0"/>
              </a:rPr>
              <a:t>deštné lesy.</a:t>
            </a:r>
            <a:endParaRPr lang="cs-CZ" sz="40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478004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39752" y="153505"/>
            <a:ext cx="339387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  <a:latin typeface="Comic Sans MS" pitchFamily="66" charset="0"/>
              </a:rPr>
              <a:t>Použité zdroje</a:t>
            </a:r>
            <a:endParaRPr lang="cs-CZ" sz="3600" b="1" dirty="0">
              <a:solidFill>
                <a:srgbClr val="C00000"/>
              </a:solidFill>
              <a:latin typeface="Comic Sans MS" pitchFamily="66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79512" y="818059"/>
            <a:ext cx="8964488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>
                <a:solidFill>
                  <a:schemeClr val="bg1"/>
                </a:solidFill>
                <a:effectLst/>
              </a:rPr>
              <a:t>OLIVIER PICHARD. </a:t>
            </a:r>
            <a:r>
              <a:rPr lang="cs-CZ" sz="1600" dirty="0" err="1" smtClean="0">
                <a:solidFill>
                  <a:schemeClr val="bg1"/>
                </a:solidFill>
                <a:effectLst/>
              </a:rPr>
              <a:t>Soubor:Primula</a:t>
            </a:r>
            <a:r>
              <a:rPr lang="cs-CZ" sz="1600" dirty="0" smtClean="0">
                <a:solidFill>
                  <a:schemeClr val="bg1"/>
                </a:solidFill>
                <a:effectLst/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  <a:effectLst/>
              </a:rPr>
              <a:t>elatior</a:t>
            </a:r>
            <a:r>
              <a:rPr lang="cs-CZ" sz="1600" dirty="0" smtClean="0">
                <a:solidFill>
                  <a:schemeClr val="bg1"/>
                </a:solidFill>
                <a:effectLst/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  <a:effectLst/>
              </a:rPr>
              <a:t>foret</a:t>
            </a:r>
            <a:r>
              <a:rPr lang="cs-CZ" sz="1600" dirty="0" smtClean="0">
                <a:solidFill>
                  <a:schemeClr val="bg1"/>
                </a:solidFill>
                <a:effectLst/>
              </a:rPr>
              <a:t>-</a:t>
            </a:r>
            <a:r>
              <a:rPr lang="cs-CZ" sz="1600" dirty="0" err="1" smtClean="0">
                <a:solidFill>
                  <a:schemeClr val="bg1"/>
                </a:solidFill>
                <a:effectLst/>
              </a:rPr>
              <a:t>domaniale</a:t>
            </a:r>
            <a:r>
              <a:rPr lang="cs-CZ" sz="1600" dirty="0" smtClean="0">
                <a:solidFill>
                  <a:schemeClr val="bg1"/>
                </a:solidFill>
                <a:effectLst/>
              </a:rPr>
              <a:t>-</a:t>
            </a:r>
            <a:r>
              <a:rPr lang="cs-CZ" sz="1600" dirty="0" err="1" smtClean="0">
                <a:solidFill>
                  <a:schemeClr val="bg1"/>
                </a:solidFill>
                <a:effectLst/>
              </a:rPr>
              <a:t>koeur</a:t>
            </a:r>
            <a:r>
              <a:rPr lang="cs-CZ" sz="1600" dirty="0" smtClean="0">
                <a:solidFill>
                  <a:schemeClr val="bg1"/>
                </a:solidFill>
                <a:effectLst/>
              </a:rPr>
              <a:t>-la-grande 55 07042007 2.jpg. In: </a:t>
            </a:r>
            <a:r>
              <a:rPr lang="cs-CZ" sz="1600" i="1" dirty="0" err="1" smtClean="0">
                <a:solidFill>
                  <a:schemeClr val="bg1"/>
                </a:solidFill>
                <a:effectLst/>
              </a:rPr>
              <a:t>Wikipedia</a:t>
            </a:r>
            <a:r>
              <a:rPr lang="cs-CZ" sz="1600" i="1" dirty="0" smtClean="0">
                <a:solidFill>
                  <a:schemeClr val="bg1"/>
                </a:solidFill>
                <a:effectLst/>
              </a:rPr>
              <a:t>: </a:t>
            </a:r>
            <a:r>
              <a:rPr lang="cs-CZ" sz="1600" i="1" dirty="0" err="1" smtClean="0">
                <a:solidFill>
                  <a:schemeClr val="bg1"/>
                </a:solidFill>
                <a:effectLst/>
              </a:rPr>
              <a:t>the</a:t>
            </a:r>
            <a:r>
              <a:rPr lang="cs-CZ" sz="1600" i="1" dirty="0" smtClean="0">
                <a:solidFill>
                  <a:schemeClr val="bg1"/>
                </a:solidFill>
                <a:effectLst/>
              </a:rPr>
              <a:t> free </a:t>
            </a:r>
            <a:r>
              <a:rPr lang="cs-CZ" sz="1600" i="1" dirty="0" err="1" smtClean="0">
                <a:solidFill>
                  <a:schemeClr val="bg1"/>
                </a:solidFill>
                <a:effectLst/>
              </a:rPr>
              <a:t>encyclopedia</a:t>
            </a:r>
            <a:r>
              <a:rPr lang="cs-CZ" sz="1600" dirty="0" smtClean="0">
                <a:solidFill>
                  <a:schemeClr val="bg1"/>
                </a:solidFill>
                <a:effectLst/>
              </a:rPr>
              <a:t> [online]. San Francisco (CA): </a:t>
            </a:r>
            <a:r>
              <a:rPr lang="cs-CZ" sz="1600" dirty="0" err="1" smtClean="0">
                <a:solidFill>
                  <a:schemeClr val="bg1"/>
                </a:solidFill>
                <a:effectLst/>
              </a:rPr>
              <a:t>Wikimedia</a:t>
            </a:r>
            <a:r>
              <a:rPr lang="cs-CZ" sz="1600" dirty="0" smtClean="0">
                <a:solidFill>
                  <a:schemeClr val="bg1"/>
                </a:solidFill>
                <a:effectLst/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  <a:effectLst/>
              </a:rPr>
              <a:t>Foundation</a:t>
            </a:r>
            <a:r>
              <a:rPr lang="cs-CZ" sz="1600" dirty="0" smtClean="0">
                <a:solidFill>
                  <a:schemeClr val="bg1"/>
                </a:solidFill>
                <a:effectLst/>
              </a:rPr>
              <a:t>, 18. 4. 2007 [cit. 2013-03-29]. Dostupné z: http://cs.wikipedia.org/wiki/Soubor:Primula_elatior_foret-domaniale-koeur-la-grande_55_07042007_2.jpg</a:t>
            </a:r>
            <a:endParaRPr lang="cs-CZ" sz="1600" dirty="0">
              <a:solidFill>
                <a:schemeClr val="bg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87574" y="1888431"/>
            <a:ext cx="878497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>
                <a:solidFill>
                  <a:schemeClr val="bg1"/>
                </a:solidFill>
                <a:effectLst/>
              </a:rPr>
              <a:t>LILLY M. </a:t>
            </a:r>
            <a:r>
              <a:rPr lang="cs-CZ" sz="1600" dirty="0" err="1" smtClean="0">
                <a:solidFill>
                  <a:schemeClr val="bg1"/>
                </a:solidFill>
                <a:effectLst/>
              </a:rPr>
              <a:t>Soubor:Anemone</a:t>
            </a:r>
            <a:r>
              <a:rPr lang="cs-CZ" sz="1600" dirty="0" smtClean="0">
                <a:solidFill>
                  <a:schemeClr val="bg1"/>
                </a:solidFill>
                <a:effectLst/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  <a:effectLst/>
              </a:rPr>
              <a:t>nemorosa</a:t>
            </a:r>
            <a:r>
              <a:rPr lang="cs-CZ" sz="1600" dirty="0" smtClean="0">
                <a:solidFill>
                  <a:schemeClr val="bg1"/>
                </a:solidFill>
                <a:effectLst/>
              </a:rPr>
              <a:t> 001.JPG. In: </a:t>
            </a:r>
            <a:r>
              <a:rPr lang="cs-CZ" sz="1600" i="1" dirty="0" err="1" smtClean="0">
                <a:solidFill>
                  <a:schemeClr val="bg1"/>
                </a:solidFill>
                <a:effectLst/>
              </a:rPr>
              <a:t>Wikipedia</a:t>
            </a:r>
            <a:r>
              <a:rPr lang="cs-CZ" sz="1600" i="1" dirty="0" smtClean="0">
                <a:solidFill>
                  <a:schemeClr val="bg1"/>
                </a:solidFill>
                <a:effectLst/>
              </a:rPr>
              <a:t>: </a:t>
            </a:r>
            <a:r>
              <a:rPr lang="cs-CZ" sz="1600" i="1" dirty="0" err="1" smtClean="0">
                <a:solidFill>
                  <a:schemeClr val="bg1"/>
                </a:solidFill>
                <a:effectLst/>
              </a:rPr>
              <a:t>the</a:t>
            </a:r>
            <a:r>
              <a:rPr lang="cs-CZ" sz="1600" i="1" dirty="0" smtClean="0">
                <a:solidFill>
                  <a:schemeClr val="bg1"/>
                </a:solidFill>
                <a:effectLst/>
              </a:rPr>
              <a:t> free </a:t>
            </a:r>
            <a:r>
              <a:rPr lang="cs-CZ" sz="1600" i="1" dirty="0" err="1" smtClean="0">
                <a:solidFill>
                  <a:schemeClr val="bg1"/>
                </a:solidFill>
                <a:effectLst/>
              </a:rPr>
              <a:t>encyclopedia</a:t>
            </a:r>
            <a:r>
              <a:rPr lang="cs-CZ" sz="1600" dirty="0" smtClean="0">
                <a:solidFill>
                  <a:schemeClr val="bg1"/>
                </a:solidFill>
                <a:effectLst/>
              </a:rPr>
              <a:t> [online]. San Francisco (CA): </a:t>
            </a:r>
            <a:r>
              <a:rPr lang="cs-CZ" sz="1600" dirty="0" err="1" smtClean="0">
                <a:solidFill>
                  <a:schemeClr val="bg1"/>
                </a:solidFill>
                <a:effectLst/>
              </a:rPr>
              <a:t>Wikimedia</a:t>
            </a:r>
            <a:r>
              <a:rPr lang="cs-CZ" sz="1600" dirty="0" smtClean="0">
                <a:solidFill>
                  <a:schemeClr val="bg1"/>
                </a:solidFill>
                <a:effectLst/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  <a:effectLst/>
              </a:rPr>
              <a:t>Foundation</a:t>
            </a:r>
            <a:r>
              <a:rPr lang="cs-CZ" sz="1600" dirty="0" smtClean="0">
                <a:solidFill>
                  <a:schemeClr val="bg1"/>
                </a:solidFill>
                <a:effectLst/>
              </a:rPr>
              <a:t>, 29. 4. 2007 [cit. 2013-03-29]. Dostupné z: http://cs.wikipedia.org/wiki/Soubor:Anemone_nemorosa_001.JPG</a:t>
            </a:r>
            <a:endParaRPr lang="cs-CZ" sz="1600" dirty="0">
              <a:solidFill>
                <a:schemeClr val="bg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87574" y="2716005"/>
            <a:ext cx="878497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>
                <a:solidFill>
                  <a:schemeClr val="bg1"/>
                </a:solidFill>
                <a:effectLst/>
              </a:rPr>
              <a:t>STARABLAZKOVA. </a:t>
            </a:r>
            <a:r>
              <a:rPr lang="cs-CZ" sz="1600" dirty="0" err="1" smtClean="0">
                <a:solidFill>
                  <a:schemeClr val="bg1"/>
                </a:solidFill>
                <a:effectLst/>
              </a:rPr>
              <a:t>Soubor:Plantago</a:t>
            </a:r>
            <a:r>
              <a:rPr lang="cs-CZ" sz="1600" dirty="0" smtClean="0">
                <a:solidFill>
                  <a:schemeClr val="bg1"/>
                </a:solidFill>
                <a:effectLst/>
              </a:rPr>
              <a:t> lanceolata3.jpg. In: </a:t>
            </a:r>
            <a:r>
              <a:rPr lang="cs-CZ" sz="1600" i="1" dirty="0" err="1" smtClean="0">
                <a:solidFill>
                  <a:schemeClr val="bg1"/>
                </a:solidFill>
                <a:effectLst/>
              </a:rPr>
              <a:t>Wikipedia</a:t>
            </a:r>
            <a:r>
              <a:rPr lang="cs-CZ" sz="1600" i="1" dirty="0" smtClean="0">
                <a:solidFill>
                  <a:schemeClr val="bg1"/>
                </a:solidFill>
                <a:effectLst/>
              </a:rPr>
              <a:t>: </a:t>
            </a:r>
            <a:r>
              <a:rPr lang="cs-CZ" sz="1600" i="1" dirty="0" err="1" smtClean="0">
                <a:solidFill>
                  <a:schemeClr val="bg1"/>
                </a:solidFill>
                <a:effectLst/>
              </a:rPr>
              <a:t>the</a:t>
            </a:r>
            <a:r>
              <a:rPr lang="cs-CZ" sz="1600" i="1" dirty="0" smtClean="0">
                <a:solidFill>
                  <a:schemeClr val="bg1"/>
                </a:solidFill>
                <a:effectLst/>
              </a:rPr>
              <a:t> free </a:t>
            </a:r>
            <a:r>
              <a:rPr lang="cs-CZ" sz="1600" i="1" dirty="0" err="1" smtClean="0">
                <a:solidFill>
                  <a:schemeClr val="bg1"/>
                </a:solidFill>
                <a:effectLst/>
              </a:rPr>
              <a:t>encyclopedia</a:t>
            </a:r>
            <a:r>
              <a:rPr lang="cs-CZ" sz="1600" dirty="0" smtClean="0">
                <a:solidFill>
                  <a:schemeClr val="bg1"/>
                </a:solidFill>
                <a:effectLst/>
              </a:rPr>
              <a:t> [online]. San Francisco (CA): </a:t>
            </a:r>
            <a:r>
              <a:rPr lang="cs-CZ" sz="1600" dirty="0" err="1" smtClean="0">
                <a:solidFill>
                  <a:schemeClr val="bg1"/>
                </a:solidFill>
                <a:effectLst/>
              </a:rPr>
              <a:t>Wikimedia</a:t>
            </a:r>
            <a:r>
              <a:rPr lang="cs-CZ" sz="1600" dirty="0" smtClean="0">
                <a:solidFill>
                  <a:schemeClr val="bg1"/>
                </a:solidFill>
                <a:effectLst/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  <a:effectLst/>
              </a:rPr>
              <a:t>Foundation</a:t>
            </a:r>
            <a:r>
              <a:rPr lang="cs-CZ" sz="1600" dirty="0" smtClean="0">
                <a:solidFill>
                  <a:schemeClr val="bg1"/>
                </a:solidFill>
                <a:effectLst/>
              </a:rPr>
              <a:t>, 8. 2. 2008 [cit. 2013-03-29]. Dostupné z: http://cs.wikipedia.org/wiki/Soubor:Plantago_lanceolata3.jpg</a:t>
            </a:r>
            <a:endParaRPr lang="cs-CZ" sz="1600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87574" y="3547002"/>
            <a:ext cx="878497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>
                <a:solidFill>
                  <a:schemeClr val="bg1"/>
                </a:solidFill>
                <a:effectLst/>
              </a:rPr>
              <a:t>CARL AXEL MAGNUS LINDMAN. </a:t>
            </a:r>
            <a:r>
              <a:rPr lang="cs-CZ" sz="1600" dirty="0" err="1" smtClean="0">
                <a:solidFill>
                  <a:schemeClr val="bg1"/>
                </a:solidFill>
                <a:effectLst/>
              </a:rPr>
              <a:t>Soubor:Chrysanthemum</a:t>
            </a:r>
            <a:r>
              <a:rPr lang="cs-CZ" sz="1600" dirty="0" smtClean="0">
                <a:solidFill>
                  <a:schemeClr val="bg1"/>
                </a:solidFill>
                <a:effectLst/>
              </a:rPr>
              <a:t> leucanthemum.jpg. In: </a:t>
            </a:r>
            <a:r>
              <a:rPr lang="cs-CZ" sz="1600" i="1" dirty="0" err="1" smtClean="0">
                <a:solidFill>
                  <a:schemeClr val="bg1"/>
                </a:solidFill>
                <a:effectLst/>
              </a:rPr>
              <a:t>Wikipedia</a:t>
            </a:r>
            <a:r>
              <a:rPr lang="cs-CZ" sz="1600" i="1" dirty="0" smtClean="0">
                <a:solidFill>
                  <a:schemeClr val="bg1"/>
                </a:solidFill>
                <a:effectLst/>
              </a:rPr>
              <a:t>: </a:t>
            </a:r>
            <a:r>
              <a:rPr lang="cs-CZ" sz="1600" i="1" dirty="0" err="1" smtClean="0">
                <a:solidFill>
                  <a:schemeClr val="bg1"/>
                </a:solidFill>
                <a:effectLst/>
              </a:rPr>
              <a:t>the</a:t>
            </a:r>
            <a:r>
              <a:rPr lang="cs-CZ" sz="1600" i="1" dirty="0" smtClean="0">
                <a:solidFill>
                  <a:schemeClr val="bg1"/>
                </a:solidFill>
                <a:effectLst/>
              </a:rPr>
              <a:t> free </a:t>
            </a:r>
            <a:r>
              <a:rPr lang="cs-CZ" sz="1600" i="1" dirty="0" err="1" smtClean="0">
                <a:solidFill>
                  <a:schemeClr val="bg1"/>
                </a:solidFill>
                <a:effectLst/>
              </a:rPr>
              <a:t>encyclopedia</a:t>
            </a:r>
            <a:r>
              <a:rPr lang="cs-CZ" sz="1600" dirty="0" smtClean="0">
                <a:solidFill>
                  <a:schemeClr val="bg1"/>
                </a:solidFill>
                <a:effectLst/>
              </a:rPr>
              <a:t> [online]. San Francisco (CA): </a:t>
            </a:r>
            <a:r>
              <a:rPr lang="cs-CZ" sz="1600" dirty="0" err="1" smtClean="0">
                <a:solidFill>
                  <a:schemeClr val="bg1"/>
                </a:solidFill>
                <a:effectLst/>
              </a:rPr>
              <a:t>Wikimedia</a:t>
            </a:r>
            <a:r>
              <a:rPr lang="cs-CZ" sz="1600" dirty="0" smtClean="0">
                <a:solidFill>
                  <a:schemeClr val="bg1"/>
                </a:solidFill>
                <a:effectLst/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  <a:effectLst/>
              </a:rPr>
              <a:t>Foundation</a:t>
            </a:r>
            <a:r>
              <a:rPr lang="cs-CZ" sz="1600" dirty="0" smtClean="0">
                <a:solidFill>
                  <a:schemeClr val="bg1"/>
                </a:solidFill>
                <a:effectLst/>
              </a:rPr>
              <a:t>, 8. 5. 2005 [cit. 2013-03-29]. Dostupné z: http://cs.wikipedia.org/wiki/Soubor:Chrysanthemum_leucanthemum.jpg</a:t>
            </a:r>
            <a:endParaRPr lang="cs-CZ" sz="1600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69268" y="4377999"/>
            <a:ext cx="878497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>
                <a:solidFill>
                  <a:schemeClr val="bg1"/>
                </a:solidFill>
                <a:effectLst/>
              </a:rPr>
              <a:t>BERND HAYNOLD. </a:t>
            </a:r>
            <a:r>
              <a:rPr lang="cs-CZ" sz="1600" dirty="0" err="1" smtClean="0">
                <a:solidFill>
                  <a:schemeClr val="bg1"/>
                </a:solidFill>
                <a:effectLst/>
              </a:rPr>
              <a:t>Soubor:Lycopodium</a:t>
            </a:r>
            <a:r>
              <a:rPr lang="cs-CZ" sz="1600" dirty="0" smtClean="0">
                <a:solidFill>
                  <a:schemeClr val="bg1"/>
                </a:solidFill>
                <a:effectLst/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  <a:effectLst/>
              </a:rPr>
              <a:t>clavatum</a:t>
            </a:r>
            <a:r>
              <a:rPr lang="cs-CZ" sz="1600" dirty="0" smtClean="0">
                <a:solidFill>
                  <a:schemeClr val="bg1"/>
                </a:solidFill>
                <a:effectLst/>
              </a:rPr>
              <a:t> 151207.jpg. In: </a:t>
            </a:r>
            <a:r>
              <a:rPr lang="cs-CZ" sz="1600" i="1" dirty="0" err="1" smtClean="0">
                <a:solidFill>
                  <a:schemeClr val="bg1"/>
                </a:solidFill>
                <a:effectLst/>
              </a:rPr>
              <a:t>Wikipedia</a:t>
            </a:r>
            <a:r>
              <a:rPr lang="cs-CZ" sz="1600" i="1" dirty="0" smtClean="0">
                <a:solidFill>
                  <a:schemeClr val="bg1"/>
                </a:solidFill>
                <a:effectLst/>
              </a:rPr>
              <a:t>: </a:t>
            </a:r>
            <a:r>
              <a:rPr lang="cs-CZ" sz="1600" i="1" dirty="0" err="1" smtClean="0">
                <a:solidFill>
                  <a:schemeClr val="bg1"/>
                </a:solidFill>
                <a:effectLst/>
              </a:rPr>
              <a:t>the</a:t>
            </a:r>
            <a:r>
              <a:rPr lang="cs-CZ" sz="1600" i="1" dirty="0" smtClean="0">
                <a:solidFill>
                  <a:schemeClr val="bg1"/>
                </a:solidFill>
                <a:effectLst/>
              </a:rPr>
              <a:t> free </a:t>
            </a:r>
            <a:r>
              <a:rPr lang="cs-CZ" sz="1600" i="1" dirty="0" err="1" smtClean="0">
                <a:solidFill>
                  <a:schemeClr val="bg1"/>
                </a:solidFill>
                <a:effectLst/>
              </a:rPr>
              <a:t>encyclopedia</a:t>
            </a:r>
            <a:r>
              <a:rPr lang="cs-CZ" sz="1600" dirty="0" smtClean="0">
                <a:solidFill>
                  <a:schemeClr val="bg1"/>
                </a:solidFill>
                <a:effectLst/>
              </a:rPr>
              <a:t> [online]. San Francisco (CA): </a:t>
            </a:r>
            <a:r>
              <a:rPr lang="cs-CZ" sz="1600" dirty="0" err="1" smtClean="0">
                <a:solidFill>
                  <a:schemeClr val="bg1"/>
                </a:solidFill>
                <a:effectLst/>
              </a:rPr>
              <a:t>Wikimedia</a:t>
            </a:r>
            <a:r>
              <a:rPr lang="cs-CZ" sz="1600" dirty="0" smtClean="0">
                <a:solidFill>
                  <a:schemeClr val="bg1"/>
                </a:solidFill>
                <a:effectLst/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  <a:effectLst/>
              </a:rPr>
              <a:t>Foundation</a:t>
            </a:r>
            <a:r>
              <a:rPr lang="cs-CZ" sz="1600" dirty="0" smtClean="0">
                <a:solidFill>
                  <a:schemeClr val="bg1"/>
                </a:solidFill>
                <a:effectLst/>
              </a:rPr>
              <a:t>, 15. 12. 2007 [cit. 2013-03-29]. Dostupné z: http://cs.wikipedia.org/wiki/Soubor:Lycopodium_clavatum_151207.jpg</a:t>
            </a:r>
            <a:endParaRPr lang="cs-CZ" sz="16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69268" y="5208996"/>
            <a:ext cx="878497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>
                <a:solidFill>
                  <a:schemeClr val="bg1"/>
                </a:solidFill>
                <a:effectLst/>
              </a:rPr>
              <a:t>STEN PORSE. </a:t>
            </a:r>
            <a:r>
              <a:rPr lang="cs-CZ" sz="1600" dirty="0" err="1" smtClean="0">
                <a:solidFill>
                  <a:schemeClr val="bg1"/>
                </a:solidFill>
                <a:effectLst/>
              </a:rPr>
              <a:t>Soubor:Equisetum-arvense-vegetative.JPG</a:t>
            </a:r>
            <a:r>
              <a:rPr lang="cs-CZ" sz="1600" dirty="0" smtClean="0">
                <a:solidFill>
                  <a:schemeClr val="bg1"/>
                </a:solidFill>
                <a:effectLst/>
              </a:rPr>
              <a:t>. In: </a:t>
            </a:r>
            <a:r>
              <a:rPr lang="cs-CZ" sz="1600" i="1" dirty="0" err="1" smtClean="0">
                <a:solidFill>
                  <a:schemeClr val="bg1"/>
                </a:solidFill>
                <a:effectLst/>
              </a:rPr>
              <a:t>Wikipedia</a:t>
            </a:r>
            <a:r>
              <a:rPr lang="cs-CZ" sz="1600" i="1" dirty="0" smtClean="0">
                <a:solidFill>
                  <a:schemeClr val="bg1"/>
                </a:solidFill>
                <a:effectLst/>
              </a:rPr>
              <a:t>: </a:t>
            </a:r>
            <a:r>
              <a:rPr lang="cs-CZ" sz="1600" i="1" dirty="0" err="1" smtClean="0">
                <a:solidFill>
                  <a:schemeClr val="bg1"/>
                </a:solidFill>
                <a:effectLst/>
              </a:rPr>
              <a:t>the</a:t>
            </a:r>
            <a:r>
              <a:rPr lang="cs-CZ" sz="1600" i="1" dirty="0" smtClean="0">
                <a:solidFill>
                  <a:schemeClr val="bg1"/>
                </a:solidFill>
                <a:effectLst/>
              </a:rPr>
              <a:t> free </a:t>
            </a:r>
            <a:r>
              <a:rPr lang="cs-CZ" sz="1600" i="1" dirty="0" err="1" smtClean="0">
                <a:solidFill>
                  <a:schemeClr val="bg1"/>
                </a:solidFill>
                <a:effectLst/>
              </a:rPr>
              <a:t>encyclopedia</a:t>
            </a:r>
            <a:r>
              <a:rPr lang="cs-CZ" sz="1600" dirty="0" smtClean="0">
                <a:solidFill>
                  <a:schemeClr val="bg1"/>
                </a:solidFill>
                <a:effectLst/>
              </a:rPr>
              <a:t> [online]. San Francisco (CA): </a:t>
            </a:r>
            <a:r>
              <a:rPr lang="cs-CZ" sz="1600" dirty="0" err="1" smtClean="0">
                <a:solidFill>
                  <a:schemeClr val="bg1"/>
                </a:solidFill>
                <a:effectLst/>
              </a:rPr>
              <a:t>Wikimedia</a:t>
            </a:r>
            <a:r>
              <a:rPr lang="cs-CZ" sz="1600" dirty="0" smtClean="0">
                <a:solidFill>
                  <a:schemeClr val="bg1"/>
                </a:solidFill>
                <a:effectLst/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  <a:effectLst/>
              </a:rPr>
              <a:t>Foundation</a:t>
            </a:r>
            <a:r>
              <a:rPr lang="cs-CZ" sz="1600" dirty="0" smtClean="0">
                <a:solidFill>
                  <a:schemeClr val="bg1"/>
                </a:solidFill>
                <a:effectLst/>
              </a:rPr>
              <a:t>, Sten </a:t>
            </a:r>
            <a:r>
              <a:rPr lang="cs-CZ" sz="1600" dirty="0" err="1" smtClean="0">
                <a:solidFill>
                  <a:schemeClr val="bg1"/>
                </a:solidFill>
                <a:effectLst/>
              </a:rPr>
              <a:t>Porse</a:t>
            </a:r>
            <a:r>
              <a:rPr lang="cs-CZ" sz="1600" dirty="0" smtClean="0">
                <a:solidFill>
                  <a:schemeClr val="bg1"/>
                </a:solidFill>
                <a:effectLst/>
              </a:rPr>
              <a:t> [cit. 2013-03-29]. Dostupné z: http://cs.wikipedia.org/wiki/Soubor:Equisetum-arvense-vegetative.JPG</a:t>
            </a:r>
            <a:endParaRPr lang="cs-CZ" sz="1600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69268" y="6237312"/>
            <a:ext cx="331372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Program Microsoft Office 2010</a:t>
            </a:r>
          </a:p>
        </p:txBody>
      </p:sp>
    </p:spTree>
    <p:extLst>
      <p:ext uri="{BB962C8B-B14F-4D97-AF65-F5344CB8AC3E}">
        <p14:creationId xmlns:p14="http://schemas.microsoft.com/office/powerpoint/2010/main" val="13948204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303</TotalTime>
  <Words>754</Words>
  <Application>Microsoft Office PowerPoint</Application>
  <PresentationFormat>Předvádění na obrazovce (4:3)</PresentationFormat>
  <Paragraphs>141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Vrchol</vt:lpstr>
      <vt:lpstr>Prezentace aplikace PowerPoint</vt:lpstr>
      <vt:lpstr>Anotace</vt:lpstr>
      <vt:lpstr>Prezentace aplikace PowerPoint</vt:lpstr>
      <vt:lpstr>Třídění živých organizmů</vt:lpstr>
      <vt:lpstr>Rostliny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profesor</dc:creator>
  <cp:lastModifiedBy>profesor</cp:lastModifiedBy>
  <cp:revision>33</cp:revision>
  <dcterms:created xsi:type="dcterms:W3CDTF">2013-03-29T19:23:23Z</dcterms:created>
  <dcterms:modified xsi:type="dcterms:W3CDTF">2013-04-30T12:01:07Z</dcterms:modified>
</cp:coreProperties>
</file>