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5"/>
  </p:notesMasterIdLst>
  <p:sldIdLst>
    <p:sldId id="263" r:id="rId2"/>
    <p:sldId id="264" r:id="rId3"/>
    <p:sldId id="256" r:id="rId4"/>
    <p:sldId id="272" r:id="rId5"/>
    <p:sldId id="273" r:id="rId6"/>
    <p:sldId id="274" r:id="rId7"/>
    <p:sldId id="275" r:id="rId8"/>
    <p:sldId id="277" r:id="rId9"/>
    <p:sldId id="276" r:id="rId10"/>
    <p:sldId id="278" r:id="rId11"/>
    <p:sldId id="270" r:id="rId12"/>
    <p:sldId id="271" r:id="rId13"/>
    <p:sldId id="265" r:id="rId14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39C7AA-7C20-4699-B6A4-78EB372240CA}">
          <p14:sldIdLst>
            <p14:sldId id="263"/>
            <p14:sldId id="264"/>
            <p14:sldId id="256"/>
            <p14:sldId id="272"/>
            <p14:sldId id="273"/>
            <p14:sldId id="274"/>
            <p14:sldId id="275"/>
            <p14:sldId id="277"/>
            <p14:sldId id="276"/>
            <p14:sldId id="278"/>
            <p14:sldId id="270"/>
            <p14:sldId id="271"/>
            <p14:sldId id="26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FF66"/>
    <a:srgbClr val="FF99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610" y="72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7593710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 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VY_32_INOVACE_08C_05_grafika_zakladni_pojmy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Multimédia a grafika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5.8.2013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771945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</a:t>
            </a:r>
            <a:r>
              <a:rPr lang="cs-CZ" sz="2400" dirty="0" smtClean="0"/>
              <a:t>IKT a slouží </a:t>
            </a:r>
            <a:br>
              <a:rPr lang="cs-CZ" sz="2400" dirty="0" smtClean="0"/>
            </a:br>
            <a:r>
              <a:rPr lang="cs-CZ" sz="2400" dirty="0" smtClean="0"/>
              <a:t>k vysvětlení pojmu Grafika – základní pojmy. </a:t>
            </a:r>
          </a:p>
          <a:p>
            <a:pPr marL="0" indent="0">
              <a:buNone/>
            </a:pPr>
            <a:r>
              <a:rPr lang="cs-CZ" sz="2400" dirty="0" smtClean="0"/>
              <a:t>Je určen pro </a:t>
            </a:r>
            <a:r>
              <a:rPr lang="cs-CZ" sz="2400" dirty="0"/>
              <a:t>2</a:t>
            </a:r>
            <a:r>
              <a:rPr lang="cs-CZ" sz="2400" dirty="0" smtClean="0"/>
              <a:t>. ročník čtyřletého studia a 4. 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učitele.</a:t>
            </a:r>
          </a:p>
          <a:p>
            <a:pPr marL="0" indent="0">
              <a:buNone/>
            </a:pPr>
            <a:r>
              <a:rPr lang="cs-CZ" sz="2400" dirty="0" smtClean="0"/>
              <a:t>Závěrečná část obsahuje otázky k procvičení</a:t>
            </a:r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477531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Grafika – </a:t>
            </a:r>
            <a:r>
              <a:rPr lang="cs-CZ" smtClean="0"/>
              <a:t>základní pojmy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23478"/>
            <a:ext cx="7924800" cy="857250"/>
          </a:xfrm>
        </p:spPr>
        <p:txBody>
          <a:bodyPr/>
          <a:lstStyle/>
          <a:p>
            <a:r>
              <a:rPr lang="cs-CZ" dirty="0" smtClean="0"/>
              <a:t>Pixel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059582"/>
            <a:ext cx="4093839" cy="3505275"/>
          </a:xfrm>
        </p:spPr>
        <p:txBody>
          <a:bodyPr/>
          <a:lstStyle/>
          <a:p>
            <a:r>
              <a:rPr lang="cs-CZ" dirty="0" smtClean="0"/>
              <a:t>Pixel = bod obrázku</a:t>
            </a:r>
          </a:p>
          <a:p>
            <a:r>
              <a:rPr lang="cs-CZ" dirty="0" smtClean="0"/>
              <a:t>nejmenší díl rastrové grafiky</a:t>
            </a:r>
          </a:p>
          <a:p>
            <a:r>
              <a:rPr lang="cs-CZ" dirty="0" smtClean="0"/>
              <a:t>jednobarevná ploška</a:t>
            </a:r>
          </a:p>
          <a:p>
            <a:r>
              <a:rPr lang="cs-CZ" dirty="0" smtClean="0"/>
              <a:t>nemá konstantní rozměr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/>
          <a:srcRect r="58390" b="51961"/>
          <a:stretch/>
        </p:blipFill>
        <p:spPr>
          <a:xfrm>
            <a:off x="5328084" y="1065668"/>
            <a:ext cx="3453116" cy="2880320"/>
          </a:xfrm>
          <a:prstGeom prst="rect">
            <a:avLst/>
          </a:prstGeom>
        </p:spPr>
      </p:pic>
      <p:cxnSp>
        <p:nvCxnSpPr>
          <p:cNvPr id="6" name="Přímá spojnice se šipkou 5"/>
          <p:cNvCxnSpPr/>
          <p:nvPr/>
        </p:nvCxnSpPr>
        <p:spPr>
          <a:xfrm flipV="1">
            <a:off x="4644008" y="2499742"/>
            <a:ext cx="1368152" cy="31247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176285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Rozměr rastrového obrázku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491631"/>
            <a:ext cx="7693025" cy="6480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je určen počtem pixelů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5776" y="2355726"/>
            <a:ext cx="3810000" cy="2143125"/>
          </a:xfrm>
          <a:prstGeom prst="rect">
            <a:avLst/>
          </a:prstGeom>
        </p:spPr>
      </p:pic>
      <p:cxnSp>
        <p:nvCxnSpPr>
          <p:cNvPr id="6" name="Přímá spojnice se šipkou 5"/>
          <p:cNvCxnSpPr/>
          <p:nvPr/>
        </p:nvCxnSpPr>
        <p:spPr>
          <a:xfrm>
            <a:off x="2555776" y="4803998"/>
            <a:ext cx="3816424" cy="0"/>
          </a:xfrm>
          <a:prstGeom prst="straightConnector1">
            <a:avLst/>
          </a:prstGeom>
          <a:ln>
            <a:headEnd type="arrow" w="med" len="med"/>
            <a:tailEnd type="arrow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176082" y="4475493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400 </a:t>
            </a:r>
            <a:r>
              <a:rPr lang="cs-CZ" dirty="0" err="1" smtClean="0"/>
              <a:t>px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6876256" y="2355726"/>
            <a:ext cx="0" cy="2143125"/>
          </a:xfrm>
          <a:prstGeom prst="straightConnector1">
            <a:avLst/>
          </a:prstGeom>
          <a:ln>
            <a:headEnd type="arrow" w="med" len="med"/>
            <a:tailEnd type="arrow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 rot="16200000">
            <a:off x="6201819" y="3242621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225 </a:t>
            </a:r>
            <a:r>
              <a:rPr lang="cs-CZ" dirty="0" err="1" smtClean="0"/>
              <a:t>px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200607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Rozlišení - DPI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563638"/>
            <a:ext cx="7693025" cy="3001219"/>
          </a:xfrm>
        </p:spPr>
        <p:txBody>
          <a:bodyPr/>
          <a:lstStyle/>
          <a:p>
            <a:r>
              <a:rPr lang="cs-CZ" dirty="0" smtClean="0"/>
              <a:t>počet obrazových bodů na jednotku délky</a:t>
            </a:r>
          </a:p>
          <a:p>
            <a:r>
              <a:rPr lang="cs-CZ" dirty="0" smtClean="0"/>
              <a:t>DPI – </a:t>
            </a:r>
            <a:r>
              <a:rPr lang="cs-CZ" b="1" dirty="0" err="1" smtClean="0"/>
              <a:t>D</a:t>
            </a:r>
            <a:r>
              <a:rPr lang="cs-CZ" dirty="0" err="1" smtClean="0"/>
              <a:t>ots</a:t>
            </a:r>
            <a:r>
              <a:rPr lang="cs-CZ" dirty="0" smtClean="0"/>
              <a:t> </a:t>
            </a:r>
            <a:r>
              <a:rPr lang="cs-CZ" b="1" dirty="0" smtClean="0"/>
              <a:t>P</a:t>
            </a:r>
            <a:r>
              <a:rPr lang="cs-CZ" dirty="0" smtClean="0"/>
              <a:t>er </a:t>
            </a:r>
            <a:r>
              <a:rPr lang="cs-CZ" b="1" dirty="0" err="1" smtClean="0"/>
              <a:t>I</a:t>
            </a:r>
            <a:r>
              <a:rPr lang="cs-CZ" dirty="0" err="1" smtClean="0"/>
              <a:t>nch</a:t>
            </a:r>
            <a:r>
              <a:rPr lang="cs-CZ" dirty="0" smtClean="0"/>
              <a:t> = počet bodů na palec</a:t>
            </a:r>
          </a:p>
          <a:p>
            <a:r>
              <a:rPr lang="cs-CZ" dirty="0" smtClean="0"/>
              <a:t>jeden palec = 2,54 cm</a:t>
            </a:r>
          </a:p>
          <a:p>
            <a:r>
              <a:rPr lang="cs-CZ" dirty="0" smtClean="0"/>
              <a:t>300 DPI znamená, že obrázek má 300 pixelů na vzdálenosti 1“ = 2,54 cm</a:t>
            </a:r>
          </a:p>
          <a:p>
            <a:r>
              <a:rPr lang="cs-CZ" dirty="0" smtClean="0"/>
              <a:t>čím větší počet DPI, tím větší rozlišení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159744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arevná hloubka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491630"/>
            <a:ext cx="7693025" cy="3073227"/>
          </a:xfrm>
        </p:spPr>
        <p:txBody>
          <a:bodyPr/>
          <a:lstStyle/>
          <a:p>
            <a:r>
              <a:rPr lang="cs-CZ" dirty="0" smtClean="0"/>
              <a:t>počet barev, které můžeme přiřadit jednomu obrazovému bodu</a:t>
            </a:r>
          </a:p>
          <a:p>
            <a:r>
              <a:rPr lang="cs-CZ" dirty="0" smtClean="0"/>
              <a:t>udává se v bitech (b) na jeden bod</a:t>
            </a:r>
          </a:p>
          <a:p>
            <a:r>
              <a:rPr lang="cs-CZ" dirty="0" smtClean="0"/>
              <a:t>1b barevná hloubka – 2 barvy (černá, bílá)</a:t>
            </a:r>
          </a:p>
          <a:p>
            <a:r>
              <a:rPr lang="cs-CZ" dirty="0" smtClean="0"/>
              <a:t>8b – 256 barev nebo 256 odstínů šedi</a:t>
            </a:r>
          </a:p>
          <a:p>
            <a:r>
              <a:rPr lang="cs-CZ" dirty="0" smtClean="0"/>
              <a:t>24b – 16,8 miliónu barev – </a:t>
            </a:r>
            <a:r>
              <a:rPr lang="cs-CZ" dirty="0" err="1" smtClean="0"/>
              <a:t>true</a:t>
            </a:r>
            <a:r>
              <a:rPr lang="cs-CZ" dirty="0" smtClean="0"/>
              <a:t> </a:t>
            </a:r>
            <a:r>
              <a:rPr lang="cs-CZ" dirty="0" err="1" smtClean="0"/>
              <a:t>color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83906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Barevná hloubka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4</a:t>
            </a:r>
            <a:r>
              <a:rPr lang="cs-CZ" dirty="0" smtClean="0"/>
              <a:t> bitová – 16 barev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24 bitová – 16,8 milionu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760912" y="1683544"/>
            <a:ext cx="3810000" cy="2857500"/>
          </a:xfrm>
          <a:prstGeom prst="rect">
            <a:avLst/>
          </a:prstGeom>
        </p:spPr>
      </p:pic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72294" y="1683544"/>
            <a:ext cx="3810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19625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Grafické výpočty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Velikost obrázku v paměti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Obrázek o rozměru 400 </a:t>
            </a:r>
            <a:r>
              <a:rPr lang="cs-CZ" dirty="0" err="1" smtClean="0"/>
              <a:t>px</a:t>
            </a:r>
            <a:r>
              <a:rPr lang="cs-CZ" dirty="0" smtClean="0"/>
              <a:t> x 200 </a:t>
            </a:r>
            <a:r>
              <a:rPr lang="cs-CZ" dirty="0" err="1" smtClean="0"/>
              <a:t>px</a:t>
            </a:r>
            <a:r>
              <a:rPr lang="cs-CZ" dirty="0" smtClean="0"/>
              <a:t>, barevná hloubka 16b</a:t>
            </a:r>
          </a:p>
          <a:p>
            <a:pPr marL="0" indent="0">
              <a:buNone/>
            </a:pPr>
            <a:r>
              <a:rPr lang="cs-CZ" dirty="0" smtClean="0"/>
              <a:t>400 x 200 x 16 = 1 280 000 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902600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95486"/>
            <a:ext cx="7924800" cy="792088"/>
          </a:xfrm>
        </p:spPr>
        <p:txBody>
          <a:bodyPr/>
          <a:lstStyle/>
          <a:p>
            <a:r>
              <a:rPr lang="cs-CZ" dirty="0" smtClean="0"/>
              <a:t>Přepočet </a:t>
            </a:r>
            <a:r>
              <a:rPr lang="cs-CZ" dirty="0" err="1"/>
              <a:t>p</a:t>
            </a:r>
            <a:r>
              <a:rPr lang="cs-CZ" dirty="0" err="1" smtClean="0"/>
              <a:t>x</a:t>
            </a:r>
            <a:r>
              <a:rPr lang="cs-CZ" dirty="0" smtClean="0"/>
              <a:t> na cm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059582"/>
            <a:ext cx="8136903" cy="36004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Obrázek 600 </a:t>
            </a:r>
            <a:r>
              <a:rPr lang="cs-CZ" dirty="0" err="1" smtClean="0"/>
              <a:t>px</a:t>
            </a:r>
            <a:r>
              <a:rPr lang="cs-CZ" dirty="0" smtClean="0"/>
              <a:t> x 300 </a:t>
            </a:r>
            <a:r>
              <a:rPr lang="cs-CZ" dirty="0" err="1" smtClean="0"/>
              <a:t>px</a:t>
            </a:r>
            <a:r>
              <a:rPr lang="cs-CZ" dirty="0" smtClean="0"/>
              <a:t> se tiskne s rozlišením 300 dpi. Jaký bude rozměr vytištěného obrázku?</a:t>
            </a:r>
          </a:p>
          <a:p>
            <a:pPr marL="0" indent="0">
              <a:buNone/>
            </a:pPr>
            <a:r>
              <a:rPr lang="cs-CZ" b="1" dirty="0" smtClean="0"/>
              <a:t>přepočet na rozměr v palcích</a:t>
            </a:r>
          </a:p>
          <a:p>
            <a:pPr marL="0" indent="0">
              <a:buNone/>
            </a:pPr>
            <a:r>
              <a:rPr lang="cs-CZ" dirty="0"/>
              <a:t>6</a:t>
            </a:r>
            <a:r>
              <a:rPr lang="cs-CZ" dirty="0" smtClean="0"/>
              <a:t>00 </a:t>
            </a:r>
            <a:r>
              <a:rPr lang="en-US" dirty="0" smtClean="0"/>
              <a:t>: </a:t>
            </a:r>
            <a:r>
              <a:rPr lang="cs-CZ" dirty="0" smtClean="0"/>
              <a:t>300 = 2 palce; 300 </a:t>
            </a:r>
            <a:r>
              <a:rPr lang="en-US" dirty="0" smtClean="0"/>
              <a:t>: </a:t>
            </a:r>
            <a:r>
              <a:rPr lang="cs-CZ" dirty="0" smtClean="0"/>
              <a:t>300 = 1 palec</a:t>
            </a:r>
          </a:p>
          <a:p>
            <a:pPr marL="0" indent="0">
              <a:buNone/>
            </a:pPr>
            <a:r>
              <a:rPr lang="cs-CZ" b="1" dirty="0" smtClean="0"/>
              <a:t>převedeme palce na cm</a:t>
            </a:r>
          </a:p>
          <a:p>
            <a:pPr marL="0" indent="0">
              <a:buNone/>
            </a:pPr>
            <a:r>
              <a:rPr lang="cs-CZ" dirty="0" smtClean="0"/>
              <a:t>2“ x 2,54 cm = 5,08 cm; 1“ x 2,54 cm = 2,54 cm</a:t>
            </a:r>
          </a:p>
          <a:p>
            <a:pPr marL="0" indent="0">
              <a:buNone/>
            </a:pPr>
            <a:r>
              <a:rPr lang="cs-CZ" b="1" dirty="0" smtClean="0"/>
              <a:t>Rozměr vytištěného obrázku je 5 cm x 2,54 cm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330714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857250"/>
          </a:xfrm>
        </p:spPr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9"/>
            <a:ext cx="7920879" cy="216708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označujeme pojmem barevná hloubka?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Jaká jednotka se používá v grafice pro rozlišení?</a:t>
            </a: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3363838"/>
            <a:ext cx="75596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počet barev pro jeden pixel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DPI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8742484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Určete jak velký musí být obrázek, aby jej bylo možné vytisknou s rozlišením 300 dpi při velikosti 15 cm x 10 cm</a:t>
            </a:r>
            <a:endParaRPr lang="cs-CZ" dirty="0" smtClean="0"/>
          </a:p>
          <a:p>
            <a:r>
              <a:rPr lang="cs-CZ" dirty="0" smtClean="0"/>
              <a:t>Vytvořte obrázek požadovaných rozměrů a odevzdejte jej </a:t>
            </a:r>
            <a:r>
              <a:rPr lang="cs-CZ" dirty="0" smtClean="0"/>
              <a:t>pomocí online prostředí </a:t>
            </a:r>
            <a:r>
              <a:rPr lang="cs-CZ" dirty="0" err="1" smtClean="0"/>
              <a:t>iTřída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282428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555526"/>
            <a:ext cx="7693025" cy="2016224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Zdroj: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/>
              <a:t>ROUBAL, Pavel. </a:t>
            </a:r>
            <a:r>
              <a:rPr lang="cs-CZ" sz="2000" i="1" dirty="0"/>
              <a:t>Informatika a výpočetní technika pro SŠ</a:t>
            </a:r>
            <a:r>
              <a:rPr lang="cs-CZ" sz="2000" dirty="0"/>
              <a:t>. Brno: </a:t>
            </a:r>
            <a:r>
              <a:rPr lang="cs-CZ" sz="2000" dirty="0" err="1"/>
              <a:t>Computer</a:t>
            </a:r>
            <a:r>
              <a:rPr lang="cs-CZ" sz="2000" dirty="0"/>
              <a:t> </a:t>
            </a:r>
            <a:r>
              <a:rPr lang="cs-CZ" sz="2000" dirty="0" err="1"/>
              <a:t>Press</a:t>
            </a:r>
            <a:r>
              <a:rPr lang="cs-CZ" sz="2000" dirty="0"/>
              <a:t>, a.s., 2010, ISBN 978-80-251-3227-2.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Galerie klipartů MS Office.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Vlastní tvorba autora.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942533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5681</TotalTime>
  <Words>348</Words>
  <Application>Microsoft Office PowerPoint</Application>
  <PresentationFormat>Předvádění na obrazovce (16:9)</PresentationFormat>
  <Paragraphs>68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Arial</vt:lpstr>
      <vt:lpstr>Calibri</vt:lpstr>
      <vt:lpstr>Times New Roman</vt:lpstr>
      <vt:lpstr>Wingdings</vt:lpstr>
      <vt:lpstr>Kapsle</vt:lpstr>
      <vt:lpstr>Prezentace aplikace PowerPoint</vt:lpstr>
      <vt:lpstr>Anotace</vt:lpstr>
      <vt:lpstr>Grafika – základní pojmy</vt:lpstr>
      <vt:lpstr>Pixel</vt:lpstr>
      <vt:lpstr>Rozměr rastrového obrázku</vt:lpstr>
      <vt:lpstr>Rozlišení - DPI</vt:lpstr>
      <vt:lpstr>Barevná hloubka</vt:lpstr>
      <vt:lpstr>Barevná hloubka</vt:lpstr>
      <vt:lpstr>Grafické výpočty</vt:lpstr>
      <vt:lpstr>Přepočet px na cm</vt:lpstr>
      <vt:lpstr>Otázky</vt:lpstr>
      <vt:lpstr>Úkol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Martin Jiřiště</dc:creator>
  <cp:lastModifiedBy>Martin Jiřiště</cp:lastModifiedBy>
  <cp:revision>193</cp:revision>
  <dcterms:created xsi:type="dcterms:W3CDTF">2007-01-18T21:09:35Z</dcterms:created>
  <dcterms:modified xsi:type="dcterms:W3CDTF">2013-12-02T18:30:31Z</dcterms:modified>
</cp:coreProperties>
</file>