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60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6" r:id="rId19"/>
    <p:sldId id="277" r:id="rId20"/>
    <p:sldId id="278" r:id="rId21"/>
    <p:sldId id="281" r:id="rId22"/>
    <p:sldId id="279" r:id="rId23"/>
    <p:sldId id="280" r:id="rId24"/>
    <p:sldId id="282" r:id="rId25"/>
    <p:sldId id="283" r:id="rId26"/>
    <p:sldId id="287" r:id="rId27"/>
    <p:sldId id="285" r:id="rId28"/>
    <p:sldId id="286" r:id="rId29"/>
    <p:sldId id="288" r:id="rId30"/>
    <p:sldId id="289" r:id="rId31"/>
    <p:sldId id="290" r:id="rId32"/>
    <p:sldId id="291" r:id="rId33"/>
    <p:sldId id="292" r:id="rId34"/>
    <p:sldId id="293" r:id="rId35"/>
    <p:sldId id="294" r:id="rId36"/>
    <p:sldId id="295" r:id="rId37"/>
    <p:sldId id="296" r:id="rId38"/>
    <p:sldId id="266" r:id="rId39"/>
    <p:sldId id="275" r:id="rId40"/>
    <p:sldId id="284" r:id="rId4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13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454B4C-928A-482E-BC14-477E1E555700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1C1601-A023-437F-B641-47758148FE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214E7D-250B-4BC9-A721-C3D77DF4EFD4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FE3914-E07B-4F87-9D77-4E91DAF62A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743D8A-6DDC-4916-85ED-978160E48FC2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B7D85-DF15-4895-A046-3472DD3680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C4151-0BD6-4840-A2F0-AA8340B1D81A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AC8209-C06E-405A-8DCD-6EAC443D60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369CF-5D1A-4FDA-9836-04F8B098DDBC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240803-77A2-4428-84F8-89402F08C7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FE60DD-331F-47CA-8914-89344B92BEED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66FB4A-9DFD-4716-9E63-E999C58582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107E1-CA39-4460-9F14-799DAE052E5F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C64184-D4BD-44EE-A2BA-2E6A50A466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40B41-1762-4073-ADBE-A6A9A2EE194E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B7B14-FBEA-4A6D-8CA9-13FAD900B1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7EEE0-1359-44AC-AF37-328D455FD9B0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8F567E-D782-4EDA-8BE1-3247024DB1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FA732-CF33-4017-B064-04DEDF422DF6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BD0A83-E248-4A38-977B-483AB9857E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9CDB8B-34EC-4069-B149-12CEEA286912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A423C5-9B36-4E5C-A935-18A202B2FC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2D0CC7F-F4E8-419D-A9AF-CF13D5BABF1F}" type="datetimeFigureOut">
              <a:rPr lang="cs-CZ"/>
              <a:pPr>
                <a:defRPr/>
              </a:pPr>
              <a:t>18.12.2013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DCC6685-D4D3-4880-AAF1-EB031ED5EC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5" r:id="rId4"/>
    <p:sldLayoutId id="2147483699" r:id="rId5"/>
    <p:sldLayoutId id="2147483694" r:id="rId6"/>
    <p:sldLayoutId id="2147483700" r:id="rId7"/>
    <p:sldLayoutId id="2147483701" r:id="rId8"/>
    <p:sldLayoutId id="2147483702" r:id="rId9"/>
    <p:sldLayoutId id="2147483693" r:id="rId10"/>
    <p:sldLayoutId id="214748370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w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5913" y="3763963"/>
          <a:ext cx="5972175" cy="19843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30263" y="2492375"/>
          <a:ext cx="7561262" cy="31638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34292"/>
                <a:gridCol w="5726548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</a:rPr>
                        <a:t>MGR. OLGA FILÍPKOVÁ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  <a:latin typeface="Arial Rounded MT Bold" pitchFamily="34" charset="0"/>
                        </a:rPr>
                        <a:t>VY_32_INOVACE_1255_TŘÍDĚNÍ_ŽIVÝCH_ORGANIZMŮ_ŽIVOČICHOVÉ-OBRATLOVCI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Arial Rounded MT Bold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–dělení  živočichů-obratlovci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</a:rPr>
                        <a:t>CZ.1.07/1.4.00/21. 2975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3341" name="Obrázek 1" descr="Popis: C:\Users\pc\Desktop\OPV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836613"/>
            <a:ext cx="55499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42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latin typeface="Calibri" pitchFamily="34" charset="0"/>
                <a:ea typeface="Calibri" pitchFamily="34" charset="0"/>
                <a:cs typeface="Times New Roman" pitchFamily="18" charset="0"/>
              </a:rPr>
              <a:t>Zkopíruj si logo EU do své práce</a:t>
            </a:r>
            <a:endParaRPr lang="cs-CZ" sz="1100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43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3344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0081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975"/>
            <a:ext cx="8686800" cy="5661025"/>
          </a:xfrm>
        </p:spPr>
        <p:txBody>
          <a:bodyPr/>
          <a:lstStyle/>
          <a:p>
            <a:r>
              <a:rPr lang="cs-CZ" sz="2800" smtClean="0"/>
              <a:t>Tato prezentace je určena pro výklad učiva v předmětu člověk a jeho svět pro žáky 5. třídy.</a:t>
            </a:r>
          </a:p>
          <a:p>
            <a:r>
              <a:rPr lang="cs-CZ" sz="2800" smtClean="0"/>
              <a:t>4.list: Přehled  třídění živých organizmů.</a:t>
            </a:r>
          </a:p>
          <a:p>
            <a:r>
              <a:rPr lang="cs-CZ" sz="2800" smtClean="0"/>
              <a:t>5.list:Dělení živočichů.</a:t>
            </a:r>
          </a:p>
          <a:p>
            <a:r>
              <a:rPr lang="cs-CZ" sz="2800" smtClean="0"/>
              <a:t>6.- 7.list: Obratlovci a jejich dělení.</a:t>
            </a:r>
          </a:p>
          <a:p>
            <a:r>
              <a:rPr lang="cs-CZ" sz="2800" smtClean="0"/>
              <a:t>8.-14.list: Ryby</a:t>
            </a:r>
          </a:p>
          <a:p>
            <a:r>
              <a:rPr lang="cs-CZ" sz="2800" smtClean="0"/>
              <a:t>15.-19.list: Obojživelníci</a:t>
            </a:r>
          </a:p>
          <a:p>
            <a:r>
              <a:rPr lang="cs-CZ" sz="2800" smtClean="0"/>
              <a:t>20.-27.list: Plazi</a:t>
            </a:r>
          </a:p>
          <a:p>
            <a:r>
              <a:rPr lang="cs-CZ" sz="2800" smtClean="0"/>
              <a:t>28.-33.list: Ptáci</a:t>
            </a:r>
          </a:p>
          <a:p>
            <a:r>
              <a:rPr lang="cs-CZ" sz="2800" smtClean="0"/>
              <a:t>34.-37.list: Savci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611188" y="909638"/>
            <a:ext cx="8281987" cy="427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latin typeface="Comic Sans MS" pitchFamily="66" charset="0"/>
              </a:rPr>
              <a:t>Datum vytvoření: 15.3.2013</a:t>
            </a:r>
          </a:p>
          <a:p>
            <a:endParaRPr lang="cs-CZ" sz="4400">
              <a:latin typeface="Comic Sans MS" pitchFamily="66" charset="0"/>
            </a:endParaRPr>
          </a:p>
          <a:p>
            <a:endParaRPr lang="cs-CZ" sz="4400">
              <a:latin typeface="Comic Sans MS" pitchFamily="66" charset="0"/>
            </a:endParaRPr>
          </a:p>
          <a:p>
            <a:r>
              <a:rPr lang="cs-CZ" sz="4400">
                <a:latin typeface="Comic Sans MS" pitchFamily="66" charset="0"/>
              </a:rPr>
              <a:t>Klíčová slova:</a:t>
            </a:r>
          </a:p>
          <a:p>
            <a:r>
              <a:rPr lang="cs-CZ" sz="3200">
                <a:latin typeface="Comic Sans MS" pitchFamily="66" charset="0"/>
              </a:rPr>
              <a:t>Bakterie a sinice, houby, rostliny, živočichové, obratlovci, bezobratlí, ryby, obojživelníci, plazi, ptáci, savci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3" descr="C:\Users\profesor\AppData\Local\Microsoft\Windows\Temporary Internet Files\Content.IE5\WG9J8TGO\MP90042295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52513"/>
            <a:ext cx="9144000" cy="580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33251" y="260649"/>
            <a:ext cx="7315200" cy="79208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atin typeface="Comic Sans MS" pitchFamily="66" charset="0"/>
              </a:rPr>
              <a:t>Třídění živých organizmů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415925" y="1736725"/>
            <a:ext cx="3313113" cy="201612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2"/>
                </a:solidFill>
                <a:latin typeface="Comic Sans MS" pitchFamily="66" charset="0"/>
              </a:rPr>
              <a:t>Bakterie a sinice</a:t>
            </a:r>
            <a:endParaRPr lang="cs-CZ" sz="3600" b="1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4859338" y="1671638"/>
            <a:ext cx="3025775" cy="187325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2"/>
                </a:solidFill>
                <a:latin typeface="Comic Sans MS" pitchFamily="66" charset="0"/>
              </a:rPr>
              <a:t>Houby</a:t>
            </a:r>
            <a:endParaRPr lang="cs-CZ" sz="3600" b="1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7" name="Ovál 6"/>
          <p:cNvSpPr/>
          <p:nvPr/>
        </p:nvSpPr>
        <p:spPr>
          <a:xfrm>
            <a:off x="4503738" y="4162425"/>
            <a:ext cx="4078287" cy="243522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2"/>
                </a:solidFill>
                <a:latin typeface="Comic Sans MS" pitchFamily="66" charset="0"/>
              </a:rPr>
              <a:t>Živočichové</a:t>
            </a:r>
            <a:endParaRPr lang="cs-CZ" sz="3600" b="1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415925" y="4340225"/>
            <a:ext cx="3313113" cy="201295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2"/>
                </a:solidFill>
                <a:latin typeface="Comic Sans MS" pitchFamily="66" charset="0"/>
              </a:rPr>
              <a:t>Rostliny</a:t>
            </a:r>
            <a:endParaRPr lang="cs-CZ" sz="3600" b="1" dirty="0">
              <a:solidFill>
                <a:schemeClr val="tx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513" y="404813"/>
            <a:ext cx="4008437" cy="92392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  <a:cs typeface="+mn-cs"/>
              </a:rPr>
              <a:t>Živočichové</a:t>
            </a:r>
            <a:endParaRPr lang="cs-CZ" sz="5400" b="1" dirty="0">
              <a:solidFill>
                <a:schemeClr val="accent3">
                  <a:lumMod val="50000"/>
                </a:schemeClr>
              </a:solidFill>
              <a:latin typeface="Comic Sans MS" pitchFamily="66" charset="0"/>
              <a:cs typeface="+mn-cs"/>
            </a:endParaRPr>
          </a:p>
        </p:txBody>
      </p:sp>
      <p:sp>
        <p:nvSpPr>
          <p:cNvPr id="17410" name="TextovéPole 3"/>
          <p:cNvSpPr txBox="1">
            <a:spLocks noChangeArrowheads="1"/>
          </p:cNvSpPr>
          <p:nvPr/>
        </p:nvSpPr>
        <p:spPr bwMode="auto">
          <a:xfrm>
            <a:off x="971550" y="1628775"/>
            <a:ext cx="74422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omic Sans MS" pitchFamily="66" charset="0"/>
              </a:rPr>
              <a:t>Podle vnitřní stavby se dělí na: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741363" y="2781300"/>
            <a:ext cx="3443287" cy="1152525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tx1"/>
                </a:solidFill>
                <a:latin typeface="Comic Sans MS" pitchFamily="66" charset="0"/>
              </a:rPr>
              <a:t>obratlovce</a:t>
            </a:r>
            <a:endParaRPr lang="cs-CZ" sz="4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73600" y="2781300"/>
            <a:ext cx="3443288" cy="1152525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tx1"/>
                </a:solidFill>
                <a:latin typeface="Comic Sans MS" pitchFamily="66" charset="0"/>
              </a:rPr>
              <a:t>bezobratlé</a:t>
            </a:r>
            <a:endParaRPr lang="cs-CZ" sz="4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06425" y="4437063"/>
            <a:ext cx="3744913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Mají vnitřní kostru složenou z kostí a páteř složenou z obratlů.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692650" y="4437063"/>
            <a:ext cx="4200525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Nemají kosti ani obratle.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775" y="476250"/>
            <a:ext cx="3225800" cy="8318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  <a:cs typeface="+mn-cs"/>
              </a:rPr>
              <a:t>Obratlovci</a:t>
            </a:r>
            <a:endParaRPr lang="cs-CZ" sz="4800" b="1" dirty="0">
              <a:solidFill>
                <a:schemeClr val="accent3">
                  <a:lumMod val="50000"/>
                </a:schemeClr>
              </a:solidFill>
              <a:latin typeface="Comic Sans MS" pitchFamily="66" charset="0"/>
              <a:cs typeface="+mn-cs"/>
            </a:endParaRPr>
          </a:p>
        </p:txBody>
      </p:sp>
      <p:pic>
        <p:nvPicPr>
          <p:cNvPr id="18434" name="Picture 4" descr="C:\Users\profesor\AppData\Local\Microsoft\Windows\Temporary Internet Files\Content.IE5\QAUKXX9H\MC9000192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1557338"/>
            <a:ext cx="4587875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468313" y="4076700"/>
            <a:ext cx="8424862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omic Sans MS" pitchFamily="66" charset="0"/>
              </a:rPr>
              <a:t>Tělo obratlovců tvoří hlava, trup a končetiny, které u některých druhů chybí. Většina obratlovců má tělo zakončeno ocasem.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2988" y="403225"/>
            <a:ext cx="6534150" cy="7080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latin typeface="Comic Sans MS" pitchFamily="66" charset="0"/>
                <a:cs typeface="+mn-cs"/>
              </a:rPr>
              <a:t>Obratlovce dále dělíme na:</a:t>
            </a:r>
            <a:endParaRPr lang="cs-CZ" sz="4000" dirty="0">
              <a:latin typeface="Comic Sans MS" pitchFamily="66" charset="0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388" y="1685925"/>
            <a:ext cx="4392612" cy="37861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4000" dirty="0">
                <a:latin typeface="Comic Sans MS" pitchFamily="66" charset="0"/>
                <a:cs typeface="+mn-cs"/>
              </a:rPr>
              <a:t>Ryby</a:t>
            </a:r>
          </a:p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4000" dirty="0">
                <a:latin typeface="Comic Sans MS" pitchFamily="66" charset="0"/>
                <a:cs typeface="+mn-cs"/>
              </a:rPr>
              <a:t>Obojživelníci</a:t>
            </a:r>
          </a:p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4000" dirty="0">
                <a:latin typeface="Comic Sans MS" pitchFamily="66" charset="0"/>
                <a:cs typeface="+mn-cs"/>
              </a:rPr>
              <a:t>Plazi</a:t>
            </a:r>
          </a:p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4000" dirty="0">
                <a:latin typeface="Comic Sans MS" pitchFamily="66" charset="0"/>
                <a:cs typeface="+mn-cs"/>
              </a:rPr>
              <a:t>Ptáci</a:t>
            </a:r>
          </a:p>
          <a:p>
            <a:pPr marL="571500" indent="-5715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4000" dirty="0">
                <a:latin typeface="Comic Sans MS" pitchFamily="66" charset="0"/>
                <a:cs typeface="+mn-cs"/>
              </a:rPr>
              <a:t>Savci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000" dirty="0">
              <a:latin typeface="Comic Sans MS" pitchFamily="66" charset="0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13138" y="4076700"/>
            <a:ext cx="5184775" cy="23082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atin typeface="Comic Sans MS" pitchFamily="66" charset="0"/>
                <a:cs typeface="+mn-cs"/>
              </a:rPr>
              <a:t>Tělo obratlovců může být  pokryto samotnou kůží, kůží se šupinami, nebo kůží s peřím.</a:t>
            </a:r>
            <a:endParaRPr lang="cs-CZ" sz="3600" dirty="0">
              <a:latin typeface="Comic Sans MS" pitchFamily="66" charset="0"/>
              <a:cs typeface="+mn-cs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2138" y="549275"/>
            <a:ext cx="1624012" cy="8302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  <a:cs typeface="+mn-cs"/>
              </a:rPr>
              <a:t>Ryby</a:t>
            </a:r>
            <a:endParaRPr lang="cs-CZ" sz="4800" b="1" dirty="0">
              <a:solidFill>
                <a:schemeClr val="accent3">
                  <a:lumMod val="50000"/>
                </a:schemeClr>
              </a:solidFill>
              <a:latin typeface="Comic Sans MS" pitchFamily="66" charset="0"/>
              <a:cs typeface="+mn-cs"/>
            </a:endParaRPr>
          </a:p>
        </p:txBody>
      </p:sp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107950" y="1385888"/>
            <a:ext cx="6824663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71500" indent="-571500">
              <a:buFont typeface="Arial" charset="0"/>
              <a:buChar char="•"/>
            </a:pPr>
            <a:r>
              <a:rPr lang="cs-CZ" sz="3600">
                <a:latin typeface="Comic Sans MS" pitchFamily="66" charset="0"/>
              </a:rPr>
              <a:t>žijí pouze ve vodě </a:t>
            </a:r>
          </a:p>
          <a:p>
            <a:pPr marL="571500" indent="-571500">
              <a:buFont typeface="Arial" charset="0"/>
              <a:buChar char="•"/>
            </a:pPr>
            <a:r>
              <a:rPr lang="cs-CZ" sz="3600">
                <a:latin typeface="Comic Sans MS" pitchFamily="66" charset="0"/>
              </a:rPr>
              <a:t>tělo je pokryto šupinami </a:t>
            </a:r>
          </a:p>
          <a:p>
            <a:pPr marL="571500" indent="-571500">
              <a:buFont typeface="Arial" charset="0"/>
              <a:buChar char="•"/>
            </a:pPr>
            <a:r>
              <a:rPr lang="cs-CZ" sz="3600">
                <a:latin typeface="Comic Sans MS" pitchFamily="66" charset="0"/>
              </a:rPr>
              <a:t>místo končetin mají ploutve </a:t>
            </a:r>
          </a:p>
          <a:p>
            <a:pPr marL="571500" indent="-571500">
              <a:buFont typeface="Arial" charset="0"/>
              <a:buChar char="•"/>
            </a:pPr>
            <a:r>
              <a:rPr lang="cs-CZ" sz="3600">
                <a:latin typeface="Comic Sans MS" pitchFamily="66" charset="0"/>
              </a:rPr>
              <a:t>dýchají žábrami</a:t>
            </a:r>
            <a:r>
              <a:rPr lang="cs-CZ">
                <a:latin typeface="Comic Sans MS" pitchFamily="66" charset="0"/>
              </a:rPr>
              <a:t>.</a:t>
            </a:r>
          </a:p>
        </p:txBody>
      </p:sp>
      <p:pic>
        <p:nvPicPr>
          <p:cNvPr id="3076" name="Picture 4" descr="C:\Users\profesor\AppData\Local\Microsoft\Windows\Temporary Internet Files\Content.IE5\WG9J8TGO\MP90040503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43350" y="3573463"/>
            <a:ext cx="4737100" cy="3168650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  <a:extLst>
            <a:ext uri="{909E8E84-426E-40DD-AFC4-6F175D3DCCD1}"/>
          </a:ex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288" y="153988"/>
            <a:ext cx="2408237" cy="646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atin typeface="Comic Sans MS" pitchFamily="66" charset="0"/>
                <a:cs typeface="+mn-cs"/>
              </a:rPr>
              <a:t>Například:</a:t>
            </a:r>
            <a:endParaRPr lang="cs-CZ" sz="3600" dirty="0">
              <a:latin typeface="Comic Sans MS" pitchFamily="66" charset="0"/>
              <a:cs typeface="+mn-cs"/>
            </a:endParaRPr>
          </a:p>
        </p:txBody>
      </p:sp>
      <p:pic>
        <p:nvPicPr>
          <p:cNvPr id="2150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1268413"/>
            <a:ext cx="7620000" cy="3705225"/>
          </a:xfrm>
          <a:prstGeom prst="rect">
            <a:avLst/>
          </a:prstGeom>
          <a:noFill/>
          <a:ln w="38100">
            <a:solidFill>
              <a:srgbClr val="00B0F0"/>
            </a:solidFill>
            <a:miter lim="800000"/>
            <a:headEnd/>
            <a:tailEnd/>
          </a:ln>
        </p:spPr>
      </p:pic>
      <p:sp>
        <p:nvSpPr>
          <p:cNvPr id="21507" name="TextovéPole 2"/>
          <p:cNvSpPr txBox="1">
            <a:spLocks noChangeArrowheads="1"/>
          </p:cNvSpPr>
          <p:nvPr/>
        </p:nvSpPr>
        <p:spPr bwMode="auto">
          <a:xfrm>
            <a:off x="395288" y="4689475"/>
            <a:ext cx="8569325" cy="192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3600">
              <a:latin typeface="Comic Sans MS" pitchFamily="66" charset="0"/>
            </a:endParaRPr>
          </a:p>
          <a:p>
            <a:r>
              <a:rPr lang="cs-CZ" sz="2800">
                <a:latin typeface="Comic Sans MS" pitchFamily="66" charset="0"/>
              </a:rPr>
              <a:t>Byl postupně pro svůj užitek rozšířen na většinu území kontinentu. Pro jeho chov byly vybudovány cel</a:t>
            </a:r>
            <a:r>
              <a:rPr lang="cs-CZ" sz="2800"/>
              <a:t>é</a:t>
            </a:r>
            <a:r>
              <a:rPr lang="cs-CZ" sz="2800">
                <a:latin typeface="Comic Sans MS" pitchFamily="66" charset="0"/>
              </a:rPr>
              <a:t> rybniční soustavy.</a:t>
            </a:r>
          </a:p>
        </p:txBody>
      </p:sp>
      <p:sp>
        <p:nvSpPr>
          <p:cNvPr id="21508" name="TextovéPole 3"/>
          <p:cNvSpPr txBox="1">
            <a:spLocks noChangeArrowheads="1"/>
          </p:cNvSpPr>
          <p:nvPr/>
        </p:nvSpPr>
        <p:spPr bwMode="auto">
          <a:xfrm>
            <a:off x="3779838" y="603250"/>
            <a:ext cx="34559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omic Sans MS" pitchFamily="66" charset="0"/>
              </a:rPr>
              <a:t>Kapr obecný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6750" y="1016000"/>
            <a:ext cx="7620000" cy="3581400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22530" name="TextovéPole 1"/>
          <p:cNvSpPr txBox="1">
            <a:spLocks noChangeArrowheads="1"/>
          </p:cNvSpPr>
          <p:nvPr/>
        </p:nvSpPr>
        <p:spPr bwMode="auto">
          <a:xfrm>
            <a:off x="827088" y="334963"/>
            <a:ext cx="29622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omic Sans MS" pitchFamily="66" charset="0"/>
              </a:rPr>
              <a:t>Štika obecná</a:t>
            </a:r>
          </a:p>
        </p:txBody>
      </p:sp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642938" y="5013325"/>
            <a:ext cx="849630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Je to dravá ryba. Má protáhlé tělo s širokou, bohatě ozubenou tlamou. Toto jí umožňuje bleskurychlý start za kořistí.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823913"/>
            <a:ext cx="6473825" cy="4144962"/>
          </a:xfrm>
          <a:prstGeom prst="rect">
            <a:avLst/>
          </a:prstGeom>
          <a:noFill/>
          <a:ln w="38100">
            <a:solidFill>
              <a:srgbClr val="7030A0"/>
            </a:solidFill>
            <a:miter lim="800000"/>
            <a:headEnd/>
            <a:tailEnd/>
          </a:ln>
        </p:spPr>
      </p:pic>
      <p:sp>
        <p:nvSpPr>
          <p:cNvPr id="23554" name="TextovéPole 1"/>
          <p:cNvSpPr txBox="1">
            <a:spLocks noChangeArrowheads="1"/>
          </p:cNvSpPr>
          <p:nvPr/>
        </p:nvSpPr>
        <p:spPr bwMode="auto">
          <a:xfrm>
            <a:off x="1116013" y="190500"/>
            <a:ext cx="33321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omic Sans MS" pitchFamily="66" charset="0"/>
              </a:rPr>
              <a:t>Pstruh potoční</a:t>
            </a:r>
          </a:p>
        </p:txBody>
      </p:sp>
      <p:sp>
        <p:nvSpPr>
          <p:cNvPr id="23555" name="TextovéPole 2"/>
          <p:cNvSpPr txBox="1">
            <a:spLocks noChangeArrowheads="1"/>
          </p:cNvSpPr>
          <p:nvPr/>
        </p:nvSpPr>
        <p:spPr bwMode="auto">
          <a:xfrm>
            <a:off x="107950" y="4984750"/>
            <a:ext cx="903605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mic Sans MS" pitchFamily="66" charset="0"/>
              </a:rPr>
              <a:t>Je sladkovodní ryba rozšířena téměř po celé Evropě. Pro její výskyt je důležitá teplota a čistota vody. Ale může se vyskytovat pod přehradními nádržemi, kde má vhodné životní podmínky.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088" y="296863"/>
            <a:ext cx="2828925" cy="6477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atin typeface="Comic Sans MS" pitchFamily="66" charset="0"/>
                <a:cs typeface="+mn-cs"/>
              </a:rPr>
              <a:t>Zajímavosti:</a:t>
            </a:r>
            <a:endParaRPr lang="cs-CZ" sz="3600" dirty="0">
              <a:latin typeface="Comic Sans MS" pitchFamily="66" charset="0"/>
              <a:cs typeface="+mn-cs"/>
            </a:endParaRPr>
          </a:p>
        </p:txBody>
      </p:sp>
      <p:sp>
        <p:nvSpPr>
          <p:cNvPr id="24578" name="TextovéPole 2"/>
          <p:cNvSpPr txBox="1">
            <a:spLocks noChangeArrowheads="1"/>
          </p:cNvSpPr>
          <p:nvPr/>
        </p:nvSpPr>
        <p:spPr bwMode="auto">
          <a:xfrm>
            <a:off x="347663" y="1268413"/>
            <a:ext cx="8424862" cy="495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omic Sans MS" pitchFamily="66" charset="0"/>
              </a:rPr>
              <a:t>Některé druhy ryb jsou obojživelné, určitý čas tráví na souši. </a:t>
            </a:r>
          </a:p>
          <a:p>
            <a:r>
              <a:rPr lang="cs-CZ" sz="2800">
                <a:latin typeface="Comic Sans MS" pitchFamily="66" charset="0"/>
              </a:rPr>
              <a:t>Ryby jsou ze všech obratlovců nejpočetnější. Odhaduje se na 24 000 až 30 000 druhů.</a:t>
            </a:r>
          </a:p>
          <a:p>
            <a:endParaRPr lang="cs-CZ" sz="2800">
              <a:latin typeface="Comic Sans MS" pitchFamily="66" charset="0"/>
            </a:endParaRPr>
          </a:p>
          <a:p>
            <a:endParaRPr lang="cs-CZ" sz="2800">
              <a:latin typeface="Comic Sans MS" pitchFamily="66" charset="0"/>
            </a:endParaRPr>
          </a:p>
          <a:p>
            <a:r>
              <a:rPr lang="cs-CZ" sz="2800">
                <a:latin typeface="Comic Sans MS" pitchFamily="66" charset="0"/>
              </a:rPr>
              <a:t>Zvláštní skupinu tvoří </a:t>
            </a:r>
            <a:r>
              <a:rPr lang="cs-CZ" sz="3600" b="1">
                <a:latin typeface="Comic Sans MS" pitchFamily="66" charset="0"/>
              </a:rPr>
              <a:t>paryby</a:t>
            </a:r>
            <a:r>
              <a:rPr lang="cs-CZ" sz="2800">
                <a:latin typeface="Comic Sans MS" pitchFamily="66" charset="0"/>
              </a:rPr>
              <a:t> (asi 600 druhů). Sem patří např. </a:t>
            </a:r>
            <a:r>
              <a:rPr lang="cs-CZ" sz="2800" b="1">
                <a:latin typeface="Comic Sans MS" pitchFamily="66" charset="0"/>
              </a:rPr>
              <a:t>žraloci</a:t>
            </a:r>
            <a:r>
              <a:rPr lang="cs-CZ" sz="2800">
                <a:latin typeface="Comic Sans MS" pitchFamily="66" charset="0"/>
              </a:rPr>
              <a:t> a </a:t>
            </a:r>
            <a:r>
              <a:rPr lang="cs-CZ" sz="2800" b="1">
                <a:latin typeface="Comic Sans MS" pitchFamily="66" charset="0"/>
              </a:rPr>
              <a:t>rejnoci</a:t>
            </a:r>
            <a:r>
              <a:rPr lang="cs-CZ" sz="2800">
                <a:latin typeface="Comic Sans MS" pitchFamily="66" charset="0"/>
              </a:rPr>
              <a:t>. Jejich kostra není tvořena kostí, ale chrupavkou. Kůže paryb je drsná. Nemají plynový měchýř, takže musí neustále plavat, jinak by klesly ke dnu.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196975"/>
            <a:ext cx="7620000" cy="5305425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25602" name="TextovéPole 1"/>
          <p:cNvSpPr txBox="1">
            <a:spLocks noChangeArrowheads="1"/>
          </p:cNvSpPr>
          <p:nvPr/>
        </p:nvSpPr>
        <p:spPr bwMode="auto">
          <a:xfrm>
            <a:off x="2771775" y="441325"/>
            <a:ext cx="24892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omic Sans MS" pitchFamily="66" charset="0"/>
              </a:rPr>
              <a:t>Žralok bílý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288" y="333375"/>
            <a:ext cx="1471612" cy="5842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Comic Sans MS" pitchFamily="66" charset="0"/>
                <a:cs typeface="+mn-cs"/>
              </a:rPr>
              <a:t>Paryba</a:t>
            </a:r>
            <a:endParaRPr lang="cs-CZ" sz="3200" dirty="0">
              <a:latin typeface="Comic Sans MS" pitchFamily="66" charset="0"/>
              <a:cs typeface="+mn-cs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76350" y="620713"/>
            <a:ext cx="6834188" cy="5126037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26626" name="TextovéPole 1"/>
          <p:cNvSpPr txBox="1">
            <a:spLocks noChangeArrowheads="1"/>
          </p:cNvSpPr>
          <p:nvPr/>
        </p:nvSpPr>
        <p:spPr bwMode="auto">
          <a:xfrm>
            <a:off x="1254125" y="5876925"/>
            <a:ext cx="68770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omic Sans MS" pitchFamily="66" charset="0"/>
              </a:rPr>
              <a:t>Manta obrovská – rejnok manta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7950" y="1268413"/>
            <a:ext cx="1471613" cy="58578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Comic Sans MS" pitchFamily="66" charset="0"/>
                <a:cs typeface="+mn-cs"/>
              </a:rPr>
              <a:t>Paryba</a:t>
            </a:r>
            <a:endParaRPr lang="cs-CZ" sz="3200" dirty="0">
              <a:latin typeface="Comic Sans MS" pitchFamily="66" charset="0"/>
              <a:cs typeface="+mn-cs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39975" y="260350"/>
            <a:ext cx="3916363" cy="8318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  <a:cs typeface="+mn-cs"/>
              </a:rPr>
              <a:t>Obojživelníci</a:t>
            </a:r>
            <a:endParaRPr lang="cs-CZ" sz="4800" b="1" dirty="0">
              <a:solidFill>
                <a:schemeClr val="accent3">
                  <a:lumMod val="50000"/>
                </a:schemeClr>
              </a:solidFill>
              <a:latin typeface="Comic Sans MS" pitchFamily="66" charset="0"/>
              <a:cs typeface="+mn-cs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750" y="1557338"/>
            <a:ext cx="8424863" cy="286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atin typeface="Comic Sans MS" pitchFamily="66" charset="0"/>
                <a:cs typeface="+mn-cs"/>
              </a:rPr>
              <a:t>Žijí ve vodě i na souši.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atin typeface="Comic Sans MS" pitchFamily="66" charset="0"/>
                <a:cs typeface="+mn-cs"/>
              </a:rPr>
              <a:t>Oplozená vajíčka kladou do vody. Pulci žijí ve vodě a dýchají žábrami.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atin typeface="Comic Sans MS" pitchFamily="66" charset="0"/>
                <a:cs typeface="+mn-cs"/>
              </a:rPr>
              <a:t>Dospělí jedinci dýchají plícemi.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atin typeface="Comic Sans MS" pitchFamily="66" charset="0"/>
                <a:cs typeface="+mn-cs"/>
              </a:rPr>
              <a:t>Patří sem </a:t>
            </a:r>
            <a:r>
              <a:rPr lang="cs-CZ" sz="36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  <a:cs typeface="+mn-cs"/>
              </a:rPr>
              <a:t>žáby, čolci a mloci.</a:t>
            </a:r>
            <a:endParaRPr lang="cs-CZ" sz="36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  <a:cs typeface="+mn-cs"/>
            </a:endParaRPr>
          </a:p>
        </p:txBody>
      </p:sp>
      <p:pic>
        <p:nvPicPr>
          <p:cNvPr id="27651" name="Picture 2" descr="C:\Users\profesor\AppData\Local\Microsoft\Windows\Temporary Internet Files\Content.IE5\VFE9DGW5\MC90032958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5963" y="4475163"/>
            <a:ext cx="2197100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profesor\AppData\Local\Microsoft\Windows\Temporary Internet Files\Content.IE5\I58QBG8X\MP90042300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14788" y="3284538"/>
            <a:ext cx="4745037" cy="3162300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  <a:extLst>
            <a:ext uri="{909E8E84-426E-40DD-AFC4-6F175D3DCCD1}"/>
          </a:extLst>
        </p:spPr>
      </p:pic>
      <p:pic>
        <p:nvPicPr>
          <p:cNvPr id="2053" name="Picture 5" descr="C:\Users\profesor\AppData\Local\Microsoft\Windows\Temporary Internet Files\Content.IE5\WG9J8TGO\MP90040696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276225"/>
            <a:ext cx="3970338" cy="3970338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  <a:extLst>
            <a:ext uri="{909E8E84-426E-40DD-AFC4-6F175D3DCCD1}"/>
          </a:extLst>
        </p:spPr>
      </p:pic>
      <p:sp>
        <p:nvSpPr>
          <p:cNvPr id="28675" name="TextovéPole 1"/>
          <p:cNvSpPr txBox="1">
            <a:spLocks noChangeArrowheads="1"/>
          </p:cNvSpPr>
          <p:nvPr/>
        </p:nvSpPr>
        <p:spPr bwMode="auto">
          <a:xfrm>
            <a:off x="4787900" y="1417638"/>
            <a:ext cx="31988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Rosnička zelená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981075"/>
            <a:ext cx="7620000" cy="5448300"/>
          </a:xfrm>
          <a:prstGeom prst="rect">
            <a:avLst/>
          </a:prstGeom>
          <a:noFill/>
          <a:ln w="38100">
            <a:solidFill>
              <a:srgbClr val="0070C0"/>
            </a:solidFill>
            <a:miter lim="800000"/>
            <a:headEnd/>
            <a:tailEnd/>
          </a:ln>
        </p:spPr>
      </p:pic>
      <p:sp>
        <p:nvSpPr>
          <p:cNvPr id="29698" name="TextovéPole 1"/>
          <p:cNvSpPr txBox="1">
            <a:spLocks noChangeArrowheads="1"/>
          </p:cNvSpPr>
          <p:nvPr/>
        </p:nvSpPr>
        <p:spPr bwMode="auto">
          <a:xfrm>
            <a:off x="2339975" y="296863"/>
            <a:ext cx="35655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omic Sans MS" pitchFamily="66" charset="0"/>
              </a:rPr>
              <a:t>Ropucha obecná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19175" y="908050"/>
            <a:ext cx="7362825" cy="5522913"/>
          </a:xfrm>
          <a:prstGeom prst="rect">
            <a:avLst/>
          </a:prstGeom>
          <a:noFill/>
          <a:ln w="3810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2916238" y="284163"/>
            <a:ext cx="29622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omic Sans MS" pitchFamily="66" charset="0"/>
              </a:rPr>
              <a:t>Čolek obecný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1125538"/>
            <a:ext cx="7170737" cy="5376862"/>
          </a:xfrm>
          <a:prstGeom prst="rect">
            <a:avLst/>
          </a:prstGeom>
          <a:noFill/>
          <a:ln w="3810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31746" name="TextovéPole 2"/>
          <p:cNvSpPr txBox="1">
            <a:spLocks noChangeArrowheads="1"/>
          </p:cNvSpPr>
          <p:nvPr/>
        </p:nvSpPr>
        <p:spPr bwMode="auto">
          <a:xfrm>
            <a:off x="2843213" y="254000"/>
            <a:ext cx="30988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omic Sans MS" pitchFamily="66" charset="0"/>
              </a:rPr>
              <a:t>Mlok skvrnitý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8038" y="296863"/>
            <a:ext cx="1692275" cy="9223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  <a:cs typeface="+mn-cs"/>
              </a:rPr>
              <a:t>Plazi</a:t>
            </a:r>
            <a:endParaRPr lang="cs-CZ" sz="54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6863" y="1350963"/>
            <a:ext cx="8351837" cy="33877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>
                <a:latin typeface="Comic Sans MS" pitchFamily="66" charset="0"/>
              </a:rPr>
              <a:t>Žijí většinou </a:t>
            </a:r>
            <a:r>
              <a:rPr lang="cs-CZ" sz="3600" b="1">
                <a:solidFill>
                  <a:srgbClr val="9A3130"/>
                </a:solidFill>
                <a:latin typeface="Comic Sans MS" pitchFamily="66" charset="0"/>
              </a:rPr>
              <a:t>na souši</a:t>
            </a:r>
            <a:r>
              <a:rPr lang="cs-CZ" sz="3600">
                <a:latin typeface="Comic Sans MS" pitchFamily="66" charset="0"/>
              </a:rPr>
              <a:t>.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>
                <a:latin typeface="Comic Sans MS" pitchFamily="66" charset="0"/>
              </a:rPr>
              <a:t>Tělo mají pokryté </a:t>
            </a:r>
            <a:r>
              <a:rPr lang="cs-CZ" sz="3600" b="1">
                <a:solidFill>
                  <a:srgbClr val="9A3130"/>
                </a:solidFill>
                <a:latin typeface="Comic Sans MS" pitchFamily="66" charset="0"/>
              </a:rPr>
              <a:t>šupinami</a:t>
            </a:r>
            <a:r>
              <a:rPr lang="cs-CZ" sz="3600">
                <a:latin typeface="Comic Sans MS" pitchFamily="66" charset="0"/>
              </a:rPr>
              <a:t> nebo </a:t>
            </a:r>
            <a:r>
              <a:rPr lang="cs-CZ" sz="3600" b="1">
                <a:solidFill>
                  <a:srgbClr val="9A3130"/>
                </a:solidFill>
                <a:latin typeface="Comic Sans MS" pitchFamily="66" charset="0"/>
              </a:rPr>
              <a:t>krunýřem.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>
                <a:latin typeface="Comic Sans MS" pitchFamily="66" charset="0"/>
              </a:rPr>
              <a:t>Dýchají </a:t>
            </a:r>
            <a:r>
              <a:rPr lang="cs-CZ" sz="3600" b="1">
                <a:solidFill>
                  <a:srgbClr val="9A3130"/>
                </a:solidFill>
                <a:latin typeface="Comic Sans MS" pitchFamily="66" charset="0"/>
              </a:rPr>
              <a:t>plícemi</a:t>
            </a:r>
            <a:r>
              <a:rPr lang="cs-CZ" sz="3600">
                <a:latin typeface="Comic Sans MS" pitchFamily="66" charset="0"/>
              </a:rPr>
              <a:t>.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>
                <a:latin typeface="Comic Sans MS" pitchFamily="66" charset="0"/>
              </a:rPr>
              <a:t>Mezi plaz</a:t>
            </a:r>
            <a:r>
              <a:rPr lang="cs-CZ" sz="3600"/>
              <a:t>e</a:t>
            </a:r>
            <a:r>
              <a:rPr lang="cs-CZ" sz="3600">
                <a:latin typeface="Comic Sans MS" pitchFamily="66" charset="0"/>
              </a:rPr>
              <a:t> patří </a:t>
            </a:r>
            <a:r>
              <a:rPr lang="cs-CZ" sz="3600" b="1">
                <a:solidFill>
                  <a:srgbClr val="9A3130"/>
                </a:solidFill>
                <a:latin typeface="Comic Sans MS" pitchFamily="66" charset="0"/>
              </a:rPr>
              <a:t>hadi</a:t>
            </a:r>
            <a:r>
              <a:rPr lang="cs-CZ" sz="3600">
                <a:latin typeface="Comic Sans MS" pitchFamily="66" charset="0"/>
              </a:rPr>
              <a:t>, </a:t>
            </a:r>
            <a:r>
              <a:rPr lang="cs-CZ" sz="3600" b="1">
                <a:solidFill>
                  <a:srgbClr val="9A3130"/>
                </a:solidFill>
                <a:latin typeface="Comic Sans MS" pitchFamily="66" charset="0"/>
              </a:rPr>
              <a:t>ještěrky</a:t>
            </a:r>
            <a:r>
              <a:rPr lang="cs-CZ" sz="3600">
                <a:latin typeface="Comic Sans MS" pitchFamily="66" charset="0"/>
              </a:rPr>
              <a:t>, </a:t>
            </a:r>
            <a:r>
              <a:rPr lang="cs-CZ" sz="3600" b="1">
                <a:solidFill>
                  <a:srgbClr val="9A3130"/>
                </a:solidFill>
                <a:latin typeface="Comic Sans MS" pitchFamily="66" charset="0"/>
              </a:rPr>
              <a:t>krokodýli</a:t>
            </a:r>
            <a:r>
              <a:rPr lang="cs-CZ" sz="3600">
                <a:latin typeface="Comic Sans MS" pitchFamily="66" charset="0"/>
              </a:rPr>
              <a:t> i </a:t>
            </a:r>
            <a:r>
              <a:rPr lang="cs-CZ" sz="3600" b="1">
                <a:solidFill>
                  <a:srgbClr val="9A3130"/>
                </a:solidFill>
                <a:latin typeface="Comic Sans MS" pitchFamily="66" charset="0"/>
              </a:rPr>
              <a:t>želvy.</a:t>
            </a:r>
          </a:p>
        </p:txBody>
      </p:sp>
      <p:pic>
        <p:nvPicPr>
          <p:cNvPr id="32771" name="Picture 2" descr="C:\Users\profesor\AppData\Local\Microsoft\Windows\Temporary Internet Files\Content.IE5\VFE9DGW5\MC9000165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260350"/>
            <a:ext cx="2160588" cy="175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2" name="Picture 3" descr="C:\Users\profesor\AppData\Local\Microsoft\Windows\Temporary Internet Files\Content.IE5\VFE9DGW5\MC9003700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19750" y="4797425"/>
            <a:ext cx="3233738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3" name="Picture 5" descr="C:\Users\profesor\AppData\Local\Microsoft\Windows\Temporary Internet Files\Content.IE5\QAUKXX9H\MC90021522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25550" y="4797425"/>
            <a:ext cx="2122488" cy="186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38250" y="1196975"/>
            <a:ext cx="7121525" cy="5341938"/>
          </a:xfrm>
          <a:prstGeom prst="rect">
            <a:avLst/>
          </a:prstGeom>
          <a:noFill/>
          <a:ln w="57150">
            <a:solidFill>
              <a:srgbClr val="00B050"/>
            </a:solidFill>
            <a:miter lim="800000"/>
            <a:headEnd/>
            <a:tailEnd/>
          </a:ln>
        </p:spPr>
      </p:pic>
      <p:sp>
        <p:nvSpPr>
          <p:cNvPr id="33794" name="TextovéPole 1"/>
          <p:cNvSpPr txBox="1">
            <a:spLocks noChangeArrowheads="1"/>
          </p:cNvSpPr>
          <p:nvPr/>
        </p:nvSpPr>
        <p:spPr bwMode="auto">
          <a:xfrm>
            <a:off x="2700338" y="296863"/>
            <a:ext cx="30543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omic Sans MS" pitchFamily="66" charset="0"/>
              </a:rPr>
              <a:t>Zmije obecná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990600"/>
            <a:ext cx="7410450" cy="5557838"/>
          </a:xfrm>
          <a:prstGeom prst="rect">
            <a:avLst/>
          </a:prstGeom>
          <a:noFill/>
          <a:ln w="57150">
            <a:solidFill>
              <a:schemeClr val="accent3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34818" name="TextovéPole 1"/>
          <p:cNvSpPr txBox="1">
            <a:spLocks noChangeArrowheads="1"/>
          </p:cNvSpPr>
          <p:nvPr/>
        </p:nvSpPr>
        <p:spPr bwMode="auto">
          <a:xfrm>
            <a:off x="2555875" y="312738"/>
            <a:ext cx="34686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omic Sans MS" pitchFamily="66" charset="0"/>
              </a:rPr>
              <a:t>Anakonda velká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985838"/>
            <a:ext cx="5715000" cy="5715000"/>
          </a:xfrm>
          <a:prstGeom prst="rect">
            <a:avLst/>
          </a:prstGeom>
          <a:noFill/>
          <a:ln w="57150">
            <a:solidFill>
              <a:schemeClr val="accent5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35842" name="TextovéPole 1"/>
          <p:cNvSpPr txBox="1">
            <a:spLocks noChangeArrowheads="1"/>
          </p:cNvSpPr>
          <p:nvPr/>
        </p:nvSpPr>
        <p:spPr bwMode="auto">
          <a:xfrm>
            <a:off x="449263" y="400050"/>
            <a:ext cx="333851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Ještěrka obecná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908050"/>
            <a:ext cx="6524625" cy="5705475"/>
          </a:xfrm>
          <a:prstGeom prst="rect">
            <a:avLst/>
          </a:prstGeom>
          <a:noFill/>
          <a:ln w="57150">
            <a:solidFill>
              <a:schemeClr val="accent5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36866" name="TextovéPole 1"/>
          <p:cNvSpPr txBox="1">
            <a:spLocks noChangeArrowheads="1"/>
          </p:cNvSpPr>
          <p:nvPr/>
        </p:nvSpPr>
        <p:spPr bwMode="auto">
          <a:xfrm>
            <a:off x="2843213" y="184150"/>
            <a:ext cx="28019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Želva bahenní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341438"/>
            <a:ext cx="7620000" cy="5086350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37890" name="TextovéPole 1"/>
          <p:cNvSpPr txBox="1">
            <a:spLocks noChangeArrowheads="1"/>
          </p:cNvSpPr>
          <p:nvPr/>
        </p:nvSpPr>
        <p:spPr bwMode="auto">
          <a:xfrm>
            <a:off x="1858963" y="404813"/>
            <a:ext cx="54260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omic Sans MS" pitchFamily="66" charset="0"/>
              </a:rPr>
              <a:t>Aligátor severoamerický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341438"/>
            <a:ext cx="7620000" cy="5076825"/>
          </a:xfrm>
          <a:prstGeom prst="rect">
            <a:avLst/>
          </a:prstGeom>
          <a:noFill/>
          <a:ln w="57150">
            <a:solidFill>
              <a:srgbClr val="00B050"/>
            </a:solidFill>
            <a:miter lim="800000"/>
            <a:headEnd/>
            <a:tailEnd/>
          </a:ln>
        </p:spPr>
      </p:pic>
      <p:sp>
        <p:nvSpPr>
          <p:cNvPr id="38914" name="TextovéPole 1"/>
          <p:cNvSpPr txBox="1">
            <a:spLocks noChangeArrowheads="1"/>
          </p:cNvSpPr>
          <p:nvPr/>
        </p:nvSpPr>
        <p:spPr bwMode="auto">
          <a:xfrm>
            <a:off x="2754313" y="404813"/>
            <a:ext cx="36369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Chameleon obecný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088" y="334963"/>
            <a:ext cx="2828925" cy="646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atin typeface="Comic Sans MS" pitchFamily="66" charset="0"/>
                <a:cs typeface="+mn-cs"/>
              </a:rPr>
              <a:t>Zajímavosti:</a:t>
            </a:r>
            <a:endParaRPr lang="cs-CZ" sz="3600" dirty="0">
              <a:latin typeface="Comic Sans MS" pitchFamily="66" charset="0"/>
              <a:cs typeface="+mn-cs"/>
            </a:endParaRPr>
          </a:p>
        </p:txBody>
      </p:sp>
      <p:sp>
        <p:nvSpPr>
          <p:cNvPr id="39938" name="TextovéPole 5"/>
          <p:cNvSpPr txBox="1">
            <a:spLocks noChangeArrowheads="1"/>
          </p:cNvSpPr>
          <p:nvPr/>
        </p:nvSpPr>
        <p:spPr bwMode="auto">
          <a:xfrm>
            <a:off x="323850" y="1341438"/>
            <a:ext cx="8712200" cy="5138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70C0"/>
                </a:solidFill>
                <a:latin typeface="Comic Sans MS" pitchFamily="66" charset="0"/>
              </a:rPr>
              <a:t>Proč jsou želvy pomalé?</a:t>
            </a:r>
          </a:p>
          <a:p>
            <a:r>
              <a:rPr lang="cs-CZ" sz="3200">
                <a:latin typeface="Comic Sans MS" pitchFamily="66" charset="0"/>
              </a:rPr>
              <a:t>Želvy nemusí nikam utíkat, protože si nosí brnění. Při nebezpečí se zatáhnou do krunýře.</a:t>
            </a:r>
          </a:p>
          <a:p>
            <a:r>
              <a:rPr lang="cs-CZ" sz="3600" b="1">
                <a:solidFill>
                  <a:srgbClr val="0070C0"/>
                </a:solidFill>
                <a:latin typeface="Comic Sans MS" pitchFamily="66" charset="0"/>
              </a:rPr>
              <a:t>Čím se liší krokodýl od aligátora?</a:t>
            </a:r>
          </a:p>
          <a:p>
            <a:r>
              <a:rPr lang="cs-CZ" sz="3200">
                <a:latin typeface="Comic Sans MS" pitchFamily="66" charset="0"/>
              </a:rPr>
              <a:t>Nejvýraznější rozdíl je ve tvaru hlavy. Krokodýl má úzký, špičatý čenich a ze zavřené tlamy vyčnívají čtyři zuby. Aligátoři mají širší a kulatější čenich a zuby jsou v uzavřené tlamě ukryté.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6475" y="204788"/>
            <a:ext cx="1633538" cy="8318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  <a:cs typeface="+mn-cs"/>
              </a:rPr>
              <a:t>Ptáci</a:t>
            </a:r>
            <a:endParaRPr lang="cs-CZ" sz="48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388" y="1036638"/>
            <a:ext cx="8577262" cy="20621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200" dirty="0">
                <a:latin typeface="Comic Sans MS" pitchFamily="66" charset="0"/>
                <a:cs typeface="+mn-cs"/>
              </a:rPr>
              <a:t>Tělo mají pokryté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  <a:cs typeface="+mn-cs"/>
              </a:rPr>
              <a:t>peřím.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200" dirty="0">
                <a:latin typeface="Comic Sans MS" pitchFamily="66" charset="0"/>
                <a:cs typeface="+mn-cs"/>
              </a:rPr>
              <a:t>Přední končetiny jsou přeměněny v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  <a:cs typeface="+mn-cs"/>
              </a:rPr>
              <a:t>křídla</a:t>
            </a:r>
            <a:r>
              <a:rPr lang="cs-CZ" sz="3200" dirty="0">
                <a:latin typeface="Comic Sans MS" pitchFamily="66" charset="0"/>
                <a:cs typeface="+mn-cs"/>
              </a:rPr>
              <a:t>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200" dirty="0">
                <a:latin typeface="Comic Sans MS" pitchFamily="66" charset="0"/>
                <a:cs typeface="+mn-cs"/>
              </a:rPr>
              <a:t>Hlava je zakončena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  <a:cs typeface="+mn-cs"/>
              </a:rPr>
              <a:t>zobákem</a:t>
            </a:r>
            <a:r>
              <a:rPr lang="cs-CZ" sz="3200" dirty="0">
                <a:latin typeface="Comic Sans MS" pitchFamily="66" charset="0"/>
                <a:cs typeface="+mn-cs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latin typeface="Comic Sans MS" pitchFamily="66" charset="0"/>
              <a:cs typeface="+mn-cs"/>
            </a:endParaRPr>
          </a:p>
        </p:txBody>
      </p:sp>
      <p:pic>
        <p:nvPicPr>
          <p:cNvPr id="8195" name="Picture 3" descr="C:\Users\profesor\AppData\Local\Microsoft\Windows\Temporary Internet Files\Content.IE5\WG9J8TGO\MP90040108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6088" y="2784475"/>
            <a:ext cx="2665412" cy="3998913"/>
          </a:xfrm>
          <a:prstGeom prst="rect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  <a:extLst>
            <a:ext uri="{909E8E84-426E-40DD-AFC4-6F175D3DCCD1}"/>
          </a:extLst>
        </p:spPr>
      </p:pic>
      <p:pic>
        <p:nvPicPr>
          <p:cNvPr id="8196" name="Picture 4" descr="C:\Users\profesor\AppData\Local\Microsoft\Windows\Temporary Internet Files\Content.IE5\VFE9DGW5\MP90018036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62663" y="2492375"/>
            <a:ext cx="2693987" cy="1770063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  <a:extLst>
            <a:ext uri="{909E8E84-426E-40DD-AFC4-6F175D3DCCD1}"/>
          </a:extLst>
        </p:spPr>
      </p:pic>
      <p:pic>
        <p:nvPicPr>
          <p:cNvPr id="8197" name="Picture 5" descr="C:\Users\profesor\AppData\Local\Microsoft\Windows\Temporary Internet Files\Content.IE5\I58QBG8X\MP90018038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51213" y="4076700"/>
            <a:ext cx="3657600" cy="2401888"/>
          </a:xfrm>
          <a:prstGeom prst="rect">
            <a:avLst/>
          </a:prstGeom>
          <a:noFill/>
          <a:ln w="57150">
            <a:solidFill>
              <a:schemeClr val="accent4">
                <a:lumMod val="50000"/>
              </a:schemeClr>
            </a:solidFill>
          </a:ln>
          <a:extLst>
            <a:ext uri="{909E8E84-426E-40DD-AFC4-6F175D3DCCD1}"/>
          </a:ex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5" name="Picture 2" descr="C:\Users\profesor\AppData\Local\Microsoft\Windows\Temporary Internet Files\Content.IE5\VFE9DGW5\MP90018051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836613"/>
            <a:ext cx="3413125" cy="5407025"/>
          </a:xfrm>
          <a:prstGeom prst="rect">
            <a:avLst/>
          </a:prstGeom>
          <a:noFill/>
          <a:ln w="57150">
            <a:solidFill>
              <a:srgbClr val="00B050"/>
            </a:solidFill>
            <a:miter lim="800000"/>
            <a:headEnd/>
            <a:tailEnd/>
          </a:ln>
        </p:spPr>
      </p:pic>
      <p:pic>
        <p:nvPicPr>
          <p:cNvPr id="41986" name="Picture 3" descr="C:\Users\profesor\AppData\Local\Microsoft\Windows\Temporary Internet Files\Content.IE5\VFE9DGW5\MP90018030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95738" y="2492375"/>
            <a:ext cx="4632325" cy="3041650"/>
          </a:xfrm>
          <a:prstGeom prst="rect">
            <a:avLst/>
          </a:prstGeom>
          <a:noFill/>
          <a:ln w="57150">
            <a:solidFill>
              <a:srgbClr val="00B050"/>
            </a:solidFill>
            <a:miter lim="800000"/>
            <a:headEnd/>
            <a:tailEnd/>
          </a:ln>
        </p:spPr>
      </p:pic>
      <p:sp>
        <p:nvSpPr>
          <p:cNvPr id="41987" name="TextovéPole 1"/>
          <p:cNvSpPr txBox="1">
            <a:spLocks noChangeArrowheads="1"/>
          </p:cNvSpPr>
          <p:nvPr/>
        </p:nvSpPr>
        <p:spPr bwMode="auto">
          <a:xfrm>
            <a:off x="4500563" y="692150"/>
            <a:ext cx="16684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Čáp bílý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09" name="Picture 2" descr="C:\Users\profesor\AppData\Local\Microsoft\Windows\Temporary Internet Files\Content.IE5\VFE9DGW5\MP90040670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404813"/>
            <a:ext cx="3081338" cy="4618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0" name="Picture 3" descr="C:\Users\profesor\AppData\Local\Microsoft\Windows\Temporary Internet Files\Content.IE5\I58QBG8X\MP90044837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2500" y="1125538"/>
            <a:ext cx="5154613" cy="546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1" name="TextovéPole 1"/>
          <p:cNvSpPr txBox="1">
            <a:spLocks noChangeArrowheads="1"/>
          </p:cNvSpPr>
          <p:nvPr/>
        </p:nvSpPr>
        <p:spPr bwMode="auto">
          <a:xfrm>
            <a:off x="250825" y="5373688"/>
            <a:ext cx="3240088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latin typeface="Comic Sans MS" pitchFamily="66" charset="0"/>
              </a:rPr>
              <a:t>Sova pálená</a:t>
            </a:r>
          </a:p>
        </p:txBody>
      </p:sp>
      <p:sp>
        <p:nvSpPr>
          <p:cNvPr id="43012" name="TextovéPole 2"/>
          <p:cNvSpPr txBox="1">
            <a:spLocks noChangeArrowheads="1"/>
          </p:cNvSpPr>
          <p:nvPr/>
        </p:nvSpPr>
        <p:spPr bwMode="auto">
          <a:xfrm>
            <a:off x="4787900" y="369888"/>
            <a:ext cx="2619375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latin typeface="Comic Sans MS" pitchFamily="66" charset="0"/>
              </a:rPr>
              <a:t>Výr velký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rofesor\AppData\Local\Microsoft\Windows\Temporary Internet Files\Content.IE5\WG9J8TGO\MP90018049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765175"/>
            <a:ext cx="3673475" cy="5815013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</a:ln>
          <a:extLst>
            <a:ext uri="{909E8E84-426E-40DD-AFC4-6F175D3DCCD1}"/>
          </a:extLst>
        </p:spPr>
      </p:pic>
      <p:sp>
        <p:nvSpPr>
          <p:cNvPr id="44034" name="TextovéPole 1"/>
          <p:cNvSpPr txBox="1">
            <a:spLocks noChangeArrowheads="1"/>
          </p:cNvSpPr>
          <p:nvPr/>
        </p:nvSpPr>
        <p:spPr bwMode="auto">
          <a:xfrm>
            <a:off x="5148263" y="473075"/>
            <a:ext cx="266700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latin typeface="Comic Sans MS" pitchFamily="66" charset="0"/>
              </a:rPr>
              <a:t>Papoušek </a:t>
            </a:r>
          </a:p>
        </p:txBody>
      </p:sp>
      <p:pic>
        <p:nvPicPr>
          <p:cNvPr id="44035" name="Picture 3" descr="C:\Users\profesor\AppData\Local\Microsoft\Windows\Temporary Internet Files\Content.IE5\WG9J8TGO\MP90018048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3" y="2371725"/>
            <a:ext cx="4460875" cy="2928938"/>
          </a:xfrm>
          <a:prstGeom prst="rect">
            <a:avLst/>
          </a:prstGeom>
          <a:noFill/>
          <a:ln w="57150">
            <a:solidFill>
              <a:srgbClr val="00B0F0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8313" y="404813"/>
            <a:ext cx="2827337" cy="646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atin typeface="Comic Sans MS" pitchFamily="66" charset="0"/>
                <a:cs typeface="+mn-cs"/>
              </a:rPr>
              <a:t>Zajímavosti:</a:t>
            </a:r>
            <a:endParaRPr lang="cs-CZ" sz="3600" dirty="0">
              <a:latin typeface="Comic Sans MS" pitchFamily="66" charset="0"/>
              <a:cs typeface="+mn-cs"/>
            </a:endParaRPr>
          </a:p>
        </p:txBody>
      </p:sp>
      <p:sp>
        <p:nvSpPr>
          <p:cNvPr id="45058" name="TextovéPole 3"/>
          <p:cNvSpPr txBox="1">
            <a:spLocks noChangeArrowheads="1"/>
          </p:cNvSpPr>
          <p:nvPr/>
        </p:nvSpPr>
        <p:spPr bwMode="auto">
          <a:xfrm>
            <a:off x="549275" y="1341438"/>
            <a:ext cx="6037263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Známe asi 8600 druhů ptáků.</a:t>
            </a:r>
          </a:p>
          <a:p>
            <a:r>
              <a:rPr lang="cs-CZ" sz="3200">
                <a:latin typeface="Comic Sans MS" pitchFamily="66" charset="0"/>
              </a:rPr>
              <a:t>Někteří ptáci nedovedou létat.</a:t>
            </a:r>
          </a:p>
        </p:txBody>
      </p:sp>
      <p:pic>
        <p:nvPicPr>
          <p:cNvPr id="4098" name="Picture 2" descr="C:\Users\profesor\AppData\Local\Microsoft\Windows\Temporary Internet Files\Content.IE5\QAUKXX9H\MP90040332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9275" y="2781300"/>
            <a:ext cx="2081213" cy="3121025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</a:ln>
          <a:extLst>
            <a:ext uri="{909E8E84-426E-40DD-AFC4-6F175D3DCCD1}"/>
          </a:extLst>
        </p:spPr>
      </p:pic>
      <p:pic>
        <p:nvPicPr>
          <p:cNvPr id="45060" name="Picture 3" descr="C:\Users\profesor\AppData\Local\Microsoft\Windows\Temporary Internet Files\Content.IE5\VFE9DGW5\MC90008391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8625" y="147638"/>
            <a:ext cx="3384550" cy="454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61" name="TextovéPole 4"/>
          <p:cNvSpPr txBox="1">
            <a:spLocks noChangeArrowheads="1"/>
          </p:cNvSpPr>
          <p:nvPr/>
        </p:nvSpPr>
        <p:spPr bwMode="auto">
          <a:xfrm>
            <a:off x="3059113" y="3068638"/>
            <a:ext cx="5834062" cy="3503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Například tučňáci namísto létání používají křídla jako pádla při plavání pod vodou.</a:t>
            </a:r>
          </a:p>
          <a:p>
            <a:r>
              <a:rPr lang="cs-CZ" sz="3200">
                <a:latin typeface="Comic Sans MS" pitchFamily="66" charset="0"/>
              </a:rPr>
              <a:t>Také některé druhy kormoránů ztratil</a:t>
            </a:r>
            <a:r>
              <a:rPr lang="cs-CZ" sz="3200"/>
              <a:t>y</a:t>
            </a:r>
            <a:r>
              <a:rPr lang="cs-CZ" sz="3200">
                <a:latin typeface="Comic Sans MS" pitchFamily="66" charset="0"/>
              </a:rPr>
              <a:t> schopnost letu. Používají křídla při potápění.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1" name="Picture 4" descr="C:\Users\profesor\AppData\Local\Microsoft\Windows\Temporary Internet Files\Content.IE5\VFE9DGW5\MP90040656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052513"/>
            <a:ext cx="3360738" cy="5040312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</p:pic>
      <p:pic>
        <p:nvPicPr>
          <p:cNvPr id="46082" name="Picture 5" descr="C:\Users\profesor\AppData\Local\Microsoft\Windows\Temporary Internet Files\Content.IE5\I58QBG8X\MC9001092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43663" y="3721100"/>
            <a:ext cx="2744787" cy="302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083" name="TextovéPole 2"/>
          <p:cNvSpPr txBox="1">
            <a:spLocks noChangeArrowheads="1"/>
          </p:cNvSpPr>
          <p:nvPr/>
        </p:nvSpPr>
        <p:spPr bwMode="auto">
          <a:xfrm>
            <a:off x="3779838" y="765175"/>
            <a:ext cx="4895850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omic Sans MS" pitchFamily="66" charset="0"/>
              </a:rPr>
              <a:t>Největším žijícím ptákem je pštros dvouprstý, vysoký 2,5 m a vážící až 135kg. Je nejrychlejším dvounohým běžcem (70km v hod.)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6600" y="333375"/>
            <a:ext cx="1739900" cy="8302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  <a:cs typeface="+mn-cs"/>
              </a:rPr>
              <a:t>Savci</a:t>
            </a:r>
            <a:endParaRPr lang="cs-CZ" sz="48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288" y="1484313"/>
            <a:ext cx="8497887" cy="25542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200" dirty="0">
                <a:latin typeface="Comic Sans MS" pitchFamily="66" charset="0"/>
                <a:cs typeface="+mn-cs"/>
              </a:rPr>
              <a:t>Žijí na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  <a:cs typeface="+mn-cs"/>
              </a:rPr>
              <a:t>souši</a:t>
            </a:r>
            <a:r>
              <a:rPr lang="cs-CZ" sz="3200" dirty="0">
                <a:latin typeface="Comic Sans MS" pitchFamily="66" charset="0"/>
                <a:cs typeface="+mn-cs"/>
              </a:rPr>
              <a:t>, ve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  <a:cs typeface="+mn-cs"/>
              </a:rPr>
              <a:t>vodě</a:t>
            </a:r>
            <a:r>
              <a:rPr lang="cs-CZ" sz="3200" dirty="0">
                <a:latin typeface="Comic Sans MS" pitchFamily="66" charset="0"/>
                <a:cs typeface="+mn-cs"/>
              </a:rPr>
              <a:t> i ve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  <a:cs typeface="+mn-cs"/>
              </a:rPr>
              <a:t>vzduchu</a:t>
            </a:r>
            <a:r>
              <a:rPr lang="cs-CZ" sz="3200" dirty="0">
                <a:latin typeface="Comic Sans MS" pitchFamily="66" charset="0"/>
                <a:cs typeface="+mn-cs"/>
              </a:rPr>
              <a:t> (netopýři). 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200" dirty="0">
                <a:latin typeface="Comic Sans MS" pitchFamily="66" charset="0"/>
                <a:cs typeface="+mn-cs"/>
              </a:rPr>
              <a:t>Většina savců rodí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  <a:cs typeface="+mn-cs"/>
              </a:rPr>
              <a:t>živá mláďata</a:t>
            </a:r>
            <a:r>
              <a:rPr lang="cs-CZ" sz="3200" dirty="0">
                <a:latin typeface="Comic Sans MS" pitchFamily="66" charset="0"/>
                <a:cs typeface="+mn-cs"/>
              </a:rPr>
              <a:t>, která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  <a:cs typeface="+mn-cs"/>
              </a:rPr>
              <a:t>sají mateřské mléko</a:t>
            </a:r>
            <a:r>
              <a:rPr lang="cs-CZ" sz="3200" dirty="0">
                <a:latin typeface="Comic Sans MS" pitchFamily="66" charset="0"/>
                <a:cs typeface="+mn-cs"/>
              </a:rPr>
              <a:t>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200" dirty="0">
                <a:latin typeface="Comic Sans MS" pitchFamily="66" charset="0"/>
                <a:cs typeface="+mn-cs"/>
              </a:rPr>
              <a:t>Na světě je asi 4000 druhů savců.</a:t>
            </a:r>
            <a:endParaRPr lang="cs-CZ" sz="3200" dirty="0">
              <a:latin typeface="Comic Sans MS" pitchFamily="66" charset="0"/>
              <a:cs typeface="+mn-cs"/>
            </a:endParaRPr>
          </a:p>
        </p:txBody>
      </p:sp>
      <p:pic>
        <p:nvPicPr>
          <p:cNvPr id="471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4279900"/>
            <a:ext cx="3605212" cy="2403475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</p:pic>
      <p:pic>
        <p:nvPicPr>
          <p:cNvPr id="47108" name="Picture 3" descr="C:\Users\profesor\AppData\Local\Microsoft\Windows\Temporary Internet Files\Content.IE5\I58QBG8X\MC9000307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360363"/>
            <a:ext cx="1789113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109" name="TextovéPole 6"/>
          <p:cNvSpPr txBox="1">
            <a:spLocks noChangeArrowheads="1"/>
          </p:cNvSpPr>
          <p:nvPr/>
        </p:nvSpPr>
        <p:spPr bwMode="auto">
          <a:xfrm>
            <a:off x="1800225" y="5867400"/>
            <a:ext cx="28702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Netopýr velký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2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908050"/>
            <a:ext cx="3810000" cy="5715000"/>
          </a:xfrm>
          <a:prstGeom prst="rect">
            <a:avLst/>
          </a:prstGeom>
          <a:noFill/>
          <a:ln w="57150">
            <a:solidFill>
              <a:srgbClr val="7030A0"/>
            </a:solidFill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1069975" y="146050"/>
            <a:ext cx="2062163" cy="6461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  <a:cs typeface="+mn-cs"/>
              </a:rPr>
              <a:t>Vačnatci</a:t>
            </a:r>
            <a:endParaRPr lang="cs-CZ" sz="3600" dirty="0">
              <a:solidFill>
                <a:schemeClr val="accent6">
                  <a:lumMod val="75000"/>
                </a:schemeClr>
              </a:solidFill>
              <a:latin typeface="Comic Sans MS" pitchFamily="66" charset="0"/>
              <a:cs typeface="+mn-cs"/>
            </a:endParaRPr>
          </a:p>
        </p:txBody>
      </p:sp>
      <p:pic>
        <p:nvPicPr>
          <p:cNvPr id="4813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35600" y="2852738"/>
            <a:ext cx="3063875" cy="3014662"/>
          </a:xfrm>
          <a:prstGeom prst="rect">
            <a:avLst/>
          </a:prstGeom>
          <a:noFill/>
          <a:ln w="57150">
            <a:solidFill>
              <a:srgbClr val="002060"/>
            </a:solidFill>
            <a:miter lim="800000"/>
            <a:headEnd/>
            <a:tailEnd/>
          </a:ln>
        </p:spPr>
      </p:pic>
      <p:sp>
        <p:nvSpPr>
          <p:cNvPr id="48132" name="TextovéPole 2"/>
          <p:cNvSpPr txBox="1">
            <a:spLocks noChangeArrowheads="1"/>
          </p:cNvSpPr>
          <p:nvPr/>
        </p:nvSpPr>
        <p:spPr bwMode="auto">
          <a:xfrm>
            <a:off x="4572000" y="1412875"/>
            <a:ext cx="27955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omic Sans MS" pitchFamily="66" charset="0"/>
              </a:rPr>
              <a:t>Klokan velký</a:t>
            </a:r>
          </a:p>
        </p:txBody>
      </p:sp>
      <p:sp>
        <p:nvSpPr>
          <p:cNvPr id="48133" name="TextovéPole 3"/>
          <p:cNvSpPr txBox="1">
            <a:spLocks noChangeArrowheads="1"/>
          </p:cNvSpPr>
          <p:nvPr/>
        </p:nvSpPr>
        <p:spPr bwMode="auto">
          <a:xfrm>
            <a:off x="6380163" y="5945188"/>
            <a:ext cx="11731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omic Sans MS" pitchFamily="66" charset="0"/>
              </a:rPr>
              <a:t>Koala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2335213"/>
            <a:ext cx="6348412" cy="4318000"/>
          </a:xfrm>
          <a:prstGeom prst="rect">
            <a:avLst/>
          </a:prstGeom>
          <a:noFill/>
          <a:ln w="57150">
            <a:solidFill>
              <a:schemeClr val="accent4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</p:pic>
      <p:sp>
        <p:nvSpPr>
          <p:cNvPr id="49154" name="TextovéPole 1"/>
          <p:cNvSpPr txBox="1">
            <a:spLocks noChangeArrowheads="1"/>
          </p:cNvSpPr>
          <p:nvPr/>
        </p:nvSpPr>
        <p:spPr bwMode="auto">
          <a:xfrm>
            <a:off x="323850" y="182563"/>
            <a:ext cx="8640763" cy="2122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omic Sans MS" pitchFamily="66" charset="0"/>
              </a:rPr>
              <a:t>               Gepard štíhlý</a:t>
            </a:r>
          </a:p>
          <a:p>
            <a:r>
              <a:rPr lang="cs-CZ" sz="3200">
                <a:latin typeface="Comic Sans MS" pitchFamily="66" charset="0"/>
              </a:rPr>
              <a:t>Je nejrychlejší savec na Zemi. Dosahuje rychlosti až 100 km za hodinu. Na rozdíl od ostatních šelem nedokáže zatahovat drápy.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5913" y="1341438"/>
            <a:ext cx="3892550" cy="4827587"/>
          </a:xfrm>
          <a:prstGeom prst="rect">
            <a:avLst/>
          </a:prstGeom>
          <a:noFill/>
          <a:ln w="57150">
            <a:solidFill>
              <a:srgbClr val="002060"/>
            </a:solidFill>
            <a:miter lim="800000"/>
            <a:headEnd/>
            <a:tailEnd/>
          </a:ln>
        </p:spPr>
      </p:pic>
      <p:sp>
        <p:nvSpPr>
          <p:cNvPr id="50178" name="TextovéPole 1"/>
          <p:cNvSpPr txBox="1">
            <a:spLocks noChangeArrowheads="1"/>
          </p:cNvSpPr>
          <p:nvPr/>
        </p:nvSpPr>
        <p:spPr bwMode="auto">
          <a:xfrm>
            <a:off x="1263650" y="355600"/>
            <a:ext cx="235902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latin typeface="Comic Sans MS" pitchFamily="66" charset="0"/>
              </a:rPr>
              <a:t>Šimpanz</a:t>
            </a:r>
          </a:p>
        </p:txBody>
      </p:sp>
      <p:sp>
        <p:nvSpPr>
          <p:cNvPr id="50179" name="TextovéPole 2"/>
          <p:cNvSpPr txBox="1">
            <a:spLocks noChangeArrowheads="1"/>
          </p:cNvSpPr>
          <p:nvPr/>
        </p:nvSpPr>
        <p:spPr bwMode="auto">
          <a:xfrm>
            <a:off x="4643438" y="1463675"/>
            <a:ext cx="43211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omic Sans MS" pitchFamily="66" charset="0"/>
              </a:rPr>
              <a:t>Je člověku nejbližší žijící příbuzný. Je nejchytřejší lidoop.</a:t>
            </a:r>
          </a:p>
        </p:txBody>
      </p:sp>
      <p:pic>
        <p:nvPicPr>
          <p:cNvPr id="9219" name="Picture 3" descr="C:\Users\profesor\AppData\Local\Microsoft\Windows\Temporary Internet Files\Content.IE5\I58QBG8X\MP90022774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7900" y="4022725"/>
            <a:ext cx="3657600" cy="243205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/>
          </a:ex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Obdélník 1"/>
          <p:cNvSpPr>
            <a:spLocks noChangeArrowheads="1"/>
          </p:cNvSpPr>
          <p:nvPr/>
        </p:nvSpPr>
        <p:spPr bwMode="auto">
          <a:xfrm>
            <a:off x="250825" y="917575"/>
            <a:ext cx="871378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KARELJ. Soubor:Caprinus carpio Prague Vltava 1.jpg.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21. 3. 2011 [cit. 2013-04-03]. Dostupné z: http://cs.wikipedia.org/wiki/Soubor:Caprinus_carpio_Prague_Vltava_1.jpg</a:t>
            </a:r>
          </a:p>
        </p:txBody>
      </p:sp>
      <p:sp>
        <p:nvSpPr>
          <p:cNvPr id="51202" name="TextovéPole 2"/>
          <p:cNvSpPr txBox="1">
            <a:spLocks noChangeArrowheads="1"/>
          </p:cNvSpPr>
          <p:nvPr/>
        </p:nvSpPr>
        <p:spPr bwMode="auto">
          <a:xfrm>
            <a:off x="539750" y="333375"/>
            <a:ext cx="2698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Použité zdroje:</a:t>
            </a:r>
          </a:p>
        </p:txBody>
      </p:sp>
      <p:sp>
        <p:nvSpPr>
          <p:cNvPr id="51203" name="Obdélník 3"/>
          <p:cNvSpPr>
            <a:spLocks noChangeArrowheads="1"/>
          </p:cNvSpPr>
          <p:nvPr/>
        </p:nvSpPr>
        <p:spPr bwMode="auto">
          <a:xfrm>
            <a:off x="233363" y="1736725"/>
            <a:ext cx="871378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KARELJ. Soubor:Esox lucius Prague Vltava 1.jpg.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Karelj [cit. 2013-04-03]. Dostupné z: http://cs.wikipedia.org/wiki/Soubor:Esox_lucius_Prague_Vltava_1.jpg</a:t>
            </a:r>
          </a:p>
        </p:txBody>
      </p:sp>
      <p:sp>
        <p:nvSpPr>
          <p:cNvPr id="51204" name="Obdélník 4"/>
          <p:cNvSpPr>
            <a:spLocks noChangeArrowheads="1"/>
          </p:cNvSpPr>
          <p:nvPr/>
        </p:nvSpPr>
        <p:spPr bwMode="auto">
          <a:xfrm>
            <a:off x="250825" y="2551113"/>
            <a:ext cx="86963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KARELJ.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30. 3. 2011 [cit. 2013-04-03]. Dostupné z: http://cs.wikipedia.org/wiki/Soubor:Salmo_trutta_Prague_Vltava_1.jpg</a:t>
            </a:r>
          </a:p>
        </p:txBody>
      </p:sp>
      <p:sp>
        <p:nvSpPr>
          <p:cNvPr id="51205" name="Obdélník 5"/>
          <p:cNvSpPr>
            <a:spLocks noChangeArrowheads="1"/>
          </p:cNvSpPr>
          <p:nvPr/>
        </p:nvSpPr>
        <p:spPr bwMode="auto">
          <a:xfrm>
            <a:off x="250825" y="3382963"/>
            <a:ext cx="86963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PTERANTULA. Soubor:White shark.jpg.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20. 2. 2013 [cit. 2013-04-03]. Dostupné z: http://cs.wikipedia.org/wiki/Soubor:White_shark.jpg</a:t>
            </a:r>
          </a:p>
        </p:txBody>
      </p:sp>
      <p:sp>
        <p:nvSpPr>
          <p:cNvPr id="51206" name="Obdélník 6"/>
          <p:cNvSpPr>
            <a:spLocks noChangeArrowheads="1"/>
          </p:cNvSpPr>
          <p:nvPr/>
        </p:nvSpPr>
        <p:spPr bwMode="auto">
          <a:xfrm>
            <a:off x="250825" y="4214813"/>
            <a:ext cx="871378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JON HANSON. Soubor:Manta birostris-Thailand4.jpg.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28. 3. 2006 [cit. 2013-04-03]. Dostupné z: http://cs.wikipedia.org/wiki/Soubor:Manta_birostris-Thailand4.jpg</a:t>
            </a:r>
          </a:p>
        </p:txBody>
      </p:sp>
      <p:sp>
        <p:nvSpPr>
          <p:cNvPr id="51207" name="Obdélník 7"/>
          <p:cNvSpPr>
            <a:spLocks noChangeArrowheads="1"/>
          </p:cNvSpPr>
          <p:nvPr/>
        </p:nvSpPr>
        <p:spPr bwMode="auto">
          <a:xfrm>
            <a:off x="250825" y="5046663"/>
            <a:ext cx="871378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BARTOSZ KOSIOREK. Soubor:Bufo Bufo.jpg.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26. 3. 2010 [cit. 2013-04-03]. Dostupné z: http://cs.wikipedia.org/wiki/Soubor:Bufo_Bufo.jpg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Obdélník 1"/>
          <p:cNvSpPr>
            <a:spLocks noChangeArrowheads="1"/>
          </p:cNvSpPr>
          <p:nvPr/>
        </p:nvSpPr>
        <p:spPr bwMode="auto">
          <a:xfrm>
            <a:off x="323850" y="260350"/>
            <a:ext cx="864076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ANEVRISME. Soubor:Triturus vulgaris.jpg.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13. 6. 2007 [cit. 2013-04-03]. Dostupné z: http://cs.wikipedia.org/wiki/Soubor:Triturus_vulgaris.jpg</a:t>
            </a:r>
          </a:p>
        </p:txBody>
      </p:sp>
      <p:sp>
        <p:nvSpPr>
          <p:cNvPr id="52226" name="Obdélník 2"/>
          <p:cNvSpPr>
            <a:spLocks noChangeArrowheads="1"/>
          </p:cNvSpPr>
          <p:nvPr/>
        </p:nvSpPr>
        <p:spPr bwMode="auto">
          <a:xfrm>
            <a:off x="323850" y="1114425"/>
            <a:ext cx="864076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MARTIN FILIP + TEREZA PROCHÁZKOVÁ. Soubor:Mlok.JPG.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29. 3. 2009 [cit. 2013-04-03]. Dostupné z: http://cs.wikipedia.org/wiki/Soubor:Mlok.JPG</a:t>
            </a:r>
          </a:p>
        </p:txBody>
      </p:sp>
      <p:sp>
        <p:nvSpPr>
          <p:cNvPr id="52227" name="Obdélník 3"/>
          <p:cNvSpPr>
            <a:spLocks noChangeArrowheads="1"/>
          </p:cNvSpPr>
          <p:nvPr/>
        </p:nvSpPr>
        <p:spPr bwMode="auto">
          <a:xfrm>
            <a:off x="319088" y="2800350"/>
            <a:ext cx="86407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LENAWILD. Soubor:Eunectes murinus in water.jpg.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20. 8. 2011, [cit. 2013-04-04]. Dostupné z: http://cs.wikipedia.org/wiki/Soubor:Eunectes_murinus_in_water.jpg</a:t>
            </a:r>
          </a:p>
        </p:txBody>
      </p:sp>
      <p:sp>
        <p:nvSpPr>
          <p:cNvPr id="52228" name="Obdélník 4"/>
          <p:cNvSpPr>
            <a:spLocks noChangeArrowheads="1"/>
          </p:cNvSpPr>
          <p:nvPr/>
        </p:nvSpPr>
        <p:spPr bwMode="auto">
          <a:xfrm>
            <a:off x="319088" y="1944688"/>
            <a:ext cx="86407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Soubor:Viperaberus2.jpg. In: ZDENĚK FRIC.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29. 4. 2005 [cit. 2013-04-04]. Dostupné z: http://cs.wikipedia.org/wiki/Soubor:Viperaberus2.jpg</a:t>
            </a:r>
          </a:p>
        </p:txBody>
      </p:sp>
      <p:sp>
        <p:nvSpPr>
          <p:cNvPr id="52229" name="Obdélník 5"/>
          <p:cNvSpPr>
            <a:spLocks noChangeArrowheads="1"/>
          </p:cNvSpPr>
          <p:nvPr/>
        </p:nvSpPr>
        <p:spPr bwMode="auto">
          <a:xfrm>
            <a:off x="323850" y="3632200"/>
            <a:ext cx="88201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ROLF GEBHARDT. Soubor:Lacerta agilis 2006 05 06cq.jpg.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6. 5. 2006 [cit. 2013-04-04]. Dostupné z: http://cs.wikipedia.org/wiki/Soubor:Lacerta_agilis_2006_05_06cq.jpg</a:t>
            </a:r>
          </a:p>
        </p:txBody>
      </p:sp>
      <p:sp>
        <p:nvSpPr>
          <p:cNvPr id="52230" name="Obdélník 6"/>
          <p:cNvSpPr>
            <a:spLocks noChangeArrowheads="1"/>
          </p:cNvSpPr>
          <p:nvPr/>
        </p:nvSpPr>
        <p:spPr bwMode="auto">
          <a:xfrm>
            <a:off x="323850" y="4492625"/>
            <a:ext cx="864076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GEORGE CHERNILEVSKY. Soubor:Emys orbicularis 2009 G1.jpg.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2. 1. 2010 [cit. 2013-04-04]. Dostupné z: http://cs.wikipedia.org/wiki/Soubor:Emys_orbicularis_2009_G1.jpg</a:t>
            </a:r>
          </a:p>
        </p:txBody>
      </p:sp>
      <p:sp>
        <p:nvSpPr>
          <p:cNvPr id="52231" name="Obdélník 7"/>
          <p:cNvSpPr>
            <a:spLocks noChangeArrowheads="1"/>
          </p:cNvSpPr>
          <p:nvPr/>
        </p:nvSpPr>
        <p:spPr bwMode="auto">
          <a:xfrm>
            <a:off x="288925" y="5445125"/>
            <a:ext cx="88201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JONAS N. JORDAN. Soubor:Alligator in the Okefenokee.jpg.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25. 4. 2007 [cit. 2013-04-04]. Dostupné z: http://cs.wikipedia.org/wiki/Soubor:Alligator_in_the_Okefenokee.jpg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Obdélník 1"/>
          <p:cNvSpPr>
            <a:spLocks noChangeArrowheads="1"/>
          </p:cNvSpPr>
          <p:nvPr/>
        </p:nvSpPr>
        <p:spPr bwMode="auto">
          <a:xfrm>
            <a:off x="250825" y="260350"/>
            <a:ext cx="871378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TREBOL-A. Soubor:Chamaeleo chamaeleon iberico.jpg.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17. 9. 2011 [cit. 2013-04-04]. Dostupné z: http://cs.wikipedia.org/wiki/Soubor:Chamaeleo_chamaeleon_iberico.jpg</a:t>
            </a:r>
          </a:p>
        </p:txBody>
      </p:sp>
      <p:sp>
        <p:nvSpPr>
          <p:cNvPr id="53250" name="Obdélník 2"/>
          <p:cNvSpPr>
            <a:spLocks noChangeArrowheads="1"/>
          </p:cNvSpPr>
          <p:nvPr/>
        </p:nvSpPr>
        <p:spPr bwMode="auto">
          <a:xfrm>
            <a:off x="250825" y="1092200"/>
            <a:ext cx="871378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MANUEL WERNER. Soubor:Myotis.jpg.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29. 6. 2005 [cit. 2013-04-04]. Dostupné z: http://cs.wikipedia.org/wiki/Soubor:Myotis.jpg</a:t>
            </a:r>
          </a:p>
        </p:txBody>
      </p:sp>
      <p:sp>
        <p:nvSpPr>
          <p:cNvPr id="53251" name="Obdélník 3"/>
          <p:cNvSpPr>
            <a:spLocks noChangeArrowheads="1"/>
          </p:cNvSpPr>
          <p:nvPr/>
        </p:nvSpPr>
        <p:spPr bwMode="auto">
          <a:xfrm>
            <a:off x="250825" y="1922463"/>
            <a:ext cx="88582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Soubor:Kangaroo and joey03.jpg.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15. 10. 2006 [cit. 2013-04-04]. Dostupné z: http://cs.wikipedia.org/wiki/Soubor:Kangaroo_and_joey03.jpg</a:t>
            </a:r>
          </a:p>
        </p:txBody>
      </p:sp>
      <p:sp>
        <p:nvSpPr>
          <p:cNvPr id="53252" name="Obdélník 4"/>
          <p:cNvSpPr>
            <a:spLocks noChangeArrowheads="1"/>
          </p:cNvSpPr>
          <p:nvPr/>
        </p:nvSpPr>
        <p:spPr bwMode="auto">
          <a:xfrm>
            <a:off x="250825" y="2754313"/>
            <a:ext cx="871378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DILIFF. Soubor:Koala climbing tree.jpg.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5. 12. 2005 [cit. 2013-04-04]. Dostupné z: http://cs.wikipedia.org/wiki/Soubor:Koala_climbing_tree.jpg</a:t>
            </a:r>
          </a:p>
        </p:txBody>
      </p:sp>
      <p:sp>
        <p:nvSpPr>
          <p:cNvPr id="53253" name="Obdélník 5"/>
          <p:cNvSpPr>
            <a:spLocks noChangeArrowheads="1"/>
          </p:cNvSpPr>
          <p:nvPr/>
        </p:nvSpPr>
        <p:spPr bwMode="auto">
          <a:xfrm>
            <a:off x="250825" y="3589338"/>
            <a:ext cx="88582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Franklin Gothic Book" pitchFamily="34" charset="0"/>
              </a:rPr>
              <a:t>STOLZ, GARY M.,. Soubor:Two cheetahs together.jpg. In: </a:t>
            </a:r>
            <a:r>
              <a:rPr lang="cs-CZ" sz="1600" i="1">
                <a:latin typeface="Franklin Gothic Book" pitchFamily="34" charset="0"/>
              </a:rPr>
              <a:t>Wikipedia: the free encyclopedia</a:t>
            </a:r>
            <a:r>
              <a:rPr lang="cs-CZ" sz="1600">
                <a:latin typeface="Franklin Gothic Book" pitchFamily="34" charset="0"/>
              </a:rPr>
              <a:t> [online]. San Francisco (CA): Wikimedia Foundation, 1. 8. 2005 [cit. 2013-04-04]. Dostupné z: http://cs.wikipedia.org/wiki/Soubor:Two_cheetahs_together.jpg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282</TotalTime>
  <Words>1027</Words>
  <Application>Microsoft Office PowerPoint</Application>
  <PresentationFormat>On-screen Show (4:3)</PresentationFormat>
  <Paragraphs>140</Paragraphs>
  <Slides>40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40</vt:i4>
      </vt:variant>
    </vt:vector>
  </HeadingPairs>
  <TitlesOfParts>
    <vt:vector size="58" baseType="lpstr">
      <vt:lpstr>Franklin Gothic Book</vt:lpstr>
      <vt:lpstr>Arial</vt:lpstr>
      <vt:lpstr>Franklin Gothic Medium</vt:lpstr>
      <vt:lpstr>Wingdings 2</vt:lpstr>
      <vt:lpstr>Calibri</vt:lpstr>
      <vt:lpstr>Times New Roman</vt:lpstr>
      <vt:lpstr>Arial Rounded MT Bold</vt:lpstr>
      <vt:lpstr>Comic Sans MS</vt:lpstr>
      <vt:lpstr>Wingdings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DUM</cp:lastModifiedBy>
  <cp:revision>34</cp:revision>
  <dcterms:created xsi:type="dcterms:W3CDTF">2013-04-03T13:31:16Z</dcterms:created>
  <dcterms:modified xsi:type="dcterms:W3CDTF">2013-12-18T15:41:03Z</dcterms:modified>
</cp:coreProperties>
</file>