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63" r:id="rId2"/>
    <p:sldId id="264" r:id="rId3"/>
    <p:sldId id="256" r:id="rId4"/>
    <p:sldId id="276" r:id="rId5"/>
    <p:sldId id="273" r:id="rId6"/>
    <p:sldId id="274" r:id="rId7"/>
    <p:sldId id="275" r:id="rId8"/>
    <p:sldId id="272" r:id="rId9"/>
    <p:sldId id="270" r:id="rId10"/>
    <p:sldId id="271" r:id="rId11"/>
    <p:sldId id="265" r:id="rId12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6"/>
            <p14:sldId id="273"/>
            <p14:sldId id="274"/>
            <p14:sldId id="275"/>
            <p14:sldId id="272"/>
            <p14:sldId id="270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00"/>
    <a:srgbClr val="0000FF"/>
    <a:srgbClr val="FFFF66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ubtractiveColorMixing.png" TargetMode="External"/><Relationship Id="rId2" Type="http://schemas.openxmlformats.org/officeDocument/2006/relationships/hyperlink" Target="http://cs.wikipedia.org/wiki/Soubor:AdditiveColorMixiing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3379282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VY_32_INOVACE_08C_06_barevne_modely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6.8.2013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pojmu </a:t>
            </a:r>
            <a:r>
              <a:rPr lang="cs-CZ" sz="2400" dirty="0" smtClean="0"/>
              <a:t>Barevné modely.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Grafika – </a:t>
            </a:r>
            <a:r>
              <a:rPr lang="cs-CZ" dirty="0" smtClean="0"/>
              <a:t>barevné modely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20080"/>
          </a:xfrm>
        </p:spPr>
        <p:txBody>
          <a:bodyPr/>
          <a:lstStyle/>
          <a:p>
            <a:r>
              <a:rPr lang="cs-CZ" dirty="0" smtClean="0"/>
              <a:t>Barevný model RGB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38201" y="1131590"/>
            <a:ext cx="3770313" cy="3433267"/>
          </a:xfrm>
        </p:spPr>
        <p:txBody>
          <a:bodyPr/>
          <a:lstStyle/>
          <a:p>
            <a:r>
              <a:rPr lang="cs-CZ" dirty="0" smtClean="0"/>
              <a:t>využívá tří barev:</a:t>
            </a:r>
          </a:p>
          <a:p>
            <a:r>
              <a:rPr lang="cs-CZ" b="1" dirty="0" err="1" smtClean="0"/>
              <a:t>Red</a:t>
            </a:r>
            <a:r>
              <a:rPr lang="cs-CZ" dirty="0" smtClean="0"/>
              <a:t> – červená</a:t>
            </a:r>
          </a:p>
          <a:p>
            <a:r>
              <a:rPr lang="cs-CZ" b="1" dirty="0" smtClean="0"/>
              <a:t>Green</a:t>
            </a:r>
            <a:r>
              <a:rPr lang="cs-CZ" dirty="0" smtClean="0"/>
              <a:t> – zelená</a:t>
            </a:r>
          </a:p>
          <a:p>
            <a:r>
              <a:rPr lang="cs-CZ" b="1" dirty="0" smtClean="0"/>
              <a:t>Blue</a:t>
            </a:r>
            <a:r>
              <a:rPr lang="cs-CZ" dirty="0" smtClean="0"/>
              <a:t> – modrá</a:t>
            </a:r>
          </a:p>
          <a:p>
            <a:r>
              <a:rPr lang="cs-CZ" dirty="0" smtClean="0"/>
              <a:t>svítí-li všechny tři se stejnou intenzitou, vznikne bílá barva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43344" y="1131888"/>
            <a:ext cx="3605450" cy="3433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22710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20080"/>
          </a:xfrm>
        </p:spPr>
        <p:txBody>
          <a:bodyPr/>
          <a:lstStyle/>
          <a:p>
            <a:r>
              <a:rPr lang="cs-CZ" dirty="0" smtClean="0"/>
              <a:t>Barevný model RGB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1131590"/>
            <a:ext cx="4896543" cy="381642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využívají jej LCD panely, digitální fotoaparáty, skenery, projektory</a:t>
            </a:r>
          </a:p>
          <a:p>
            <a:pPr marL="0" indent="0">
              <a:buNone/>
            </a:pPr>
            <a:r>
              <a:rPr lang="cs-CZ" dirty="0" smtClean="0"/>
              <a:t>hodnoty barev 0 – 255</a:t>
            </a:r>
          </a:p>
          <a:p>
            <a:pPr marL="0" indent="0">
              <a:buNone/>
            </a:pPr>
            <a:r>
              <a:rPr lang="cs-CZ" dirty="0" smtClean="0"/>
              <a:t>R,G,B</a:t>
            </a:r>
          </a:p>
          <a:p>
            <a:pPr marL="0" indent="0">
              <a:buNone/>
            </a:pPr>
            <a:r>
              <a:rPr lang="cs-CZ" sz="2400" dirty="0" smtClean="0"/>
              <a:t>0,0,0 – černá</a:t>
            </a:r>
          </a:p>
          <a:p>
            <a:pPr marL="0" indent="0">
              <a:buNone/>
            </a:pPr>
            <a:r>
              <a:rPr lang="cs-CZ" sz="2400" dirty="0" smtClean="0"/>
              <a:t>255,0,0 – červená</a:t>
            </a:r>
          </a:p>
          <a:p>
            <a:pPr marL="0" indent="0">
              <a:buNone/>
            </a:pPr>
            <a:r>
              <a:rPr lang="cs-CZ" sz="2400" dirty="0" smtClean="0"/>
              <a:t>255,255,255 - bílá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436096" y="1023181"/>
            <a:ext cx="2908074" cy="3650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27010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20080"/>
          </a:xfrm>
        </p:spPr>
        <p:txBody>
          <a:bodyPr/>
          <a:lstStyle/>
          <a:p>
            <a:r>
              <a:rPr lang="cs-CZ" dirty="0" smtClean="0"/>
              <a:t>Barevný model CMYK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915566"/>
            <a:ext cx="4824535" cy="4032448"/>
          </a:xfrm>
        </p:spPr>
        <p:txBody>
          <a:bodyPr/>
          <a:lstStyle/>
          <a:p>
            <a:r>
              <a:rPr lang="cs-CZ" dirty="0" smtClean="0"/>
              <a:t>využívá čtyř barev:</a:t>
            </a:r>
          </a:p>
          <a:p>
            <a:r>
              <a:rPr lang="cs-CZ" b="1" dirty="0" smtClean="0"/>
              <a:t>Cyan</a:t>
            </a:r>
            <a:r>
              <a:rPr lang="cs-CZ" dirty="0" smtClean="0"/>
              <a:t> – azurová</a:t>
            </a:r>
          </a:p>
          <a:p>
            <a:r>
              <a:rPr lang="cs-CZ" b="1" dirty="0" smtClean="0"/>
              <a:t>Magenta</a:t>
            </a:r>
            <a:r>
              <a:rPr lang="cs-CZ" dirty="0" smtClean="0"/>
              <a:t> – purpurová</a:t>
            </a:r>
          </a:p>
          <a:p>
            <a:r>
              <a:rPr lang="cs-CZ" b="1" dirty="0" err="1" smtClean="0"/>
              <a:t>Yellow</a:t>
            </a:r>
            <a:r>
              <a:rPr lang="cs-CZ" dirty="0" smtClean="0"/>
              <a:t> – žlutá</a:t>
            </a:r>
          </a:p>
          <a:p>
            <a:r>
              <a:rPr lang="cs-CZ" b="1" dirty="0" err="1" smtClean="0"/>
              <a:t>blacK</a:t>
            </a:r>
            <a:r>
              <a:rPr lang="cs-CZ" b="1" dirty="0" smtClean="0"/>
              <a:t> – </a:t>
            </a:r>
            <a:r>
              <a:rPr lang="cs-CZ" dirty="0" smtClean="0"/>
              <a:t>černá</a:t>
            </a:r>
            <a:endParaRPr lang="cs-CZ" b="1" dirty="0" smtClean="0"/>
          </a:p>
          <a:p>
            <a:r>
              <a:rPr lang="cs-CZ" dirty="0" smtClean="0"/>
              <a:t>jsou-li použity všechny tři se stejnou sytostí, vznikne černá barva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49069" y="1203598"/>
            <a:ext cx="3362052" cy="33620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80112" y="185167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408391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56376" y="185167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020083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20080"/>
          </a:xfrm>
        </p:spPr>
        <p:txBody>
          <a:bodyPr/>
          <a:lstStyle/>
          <a:p>
            <a:r>
              <a:rPr lang="cs-CZ" dirty="0" smtClean="0"/>
              <a:t>Barevný model CMYK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1131590"/>
            <a:ext cx="8064896" cy="3816424"/>
          </a:xfrm>
        </p:spPr>
        <p:txBody>
          <a:bodyPr/>
          <a:lstStyle/>
          <a:p>
            <a:r>
              <a:rPr lang="cs-CZ" dirty="0" smtClean="0"/>
              <a:t>využívají jej tiskárny</a:t>
            </a:r>
          </a:p>
          <a:p>
            <a:r>
              <a:rPr lang="cs-CZ" dirty="0" smtClean="0"/>
              <a:t>hodnoty barev 0 – 100</a:t>
            </a:r>
            <a:r>
              <a:rPr lang="en-US" dirty="0" smtClean="0"/>
              <a:t>%</a:t>
            </a:r>
            <a:endParaRPr lang="cs-CZ" dirty="0" smtClean="0"/>
          </a:p>
          <a:p>
            <a:r>
              <a:rPr lang="cs-CZ" dirty="0" smtClean="0"/>
              <a:t>smícháním všech barev CMY vznikne černá (nedokonalé, neekonomické)</a:t>
            </a:r>
          </a:p>
          <a:p>
            <a:r>
              <a:rPr lang="cs-CZ" dirty="0" smtClean="0"/>
              <a:t>přidává se černá pro černý tisk</a:t>
            </a:r>
          </a:p>
          <a:p>
            <a:r>
              <a:rPr lang="cs-CZ" dirty="0" smtClean="0"/>
              <a:t>mnohé </a:t>
            </a:r>
            <a:r>
              <a:rPr lang="cs-CZ" dirty="0" err="1" smtClean="0"/>
              <a:t>fototiskárny</a:t>
            </a:r>
            <a:r>
              <a:rPr lang="cs-CZ" dirty="0" smtClean="0"/>
              <a:t> využívají více barev.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48455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20080"/>
          </a:xfrm>
        </p:spPr>
        <p:txBody>
          <a:bodyPr/>
          <a:lstStyle/>
          <a:p>
            <a:r>
              <a:rPr lang="cs-CZ" dirty="0" smtClean="0"/>
              <a:t>Barevný model HSL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38201" y="1131590"/>
            <a:ext cx="3770313" cy="3433267"/>
          </a:xfrm>
        </p:spPr>
        <p:txBody>
          <a:bodyPr/>
          <a:lstStyle/>
          <a:p>
            <a:r>
              <a:rPr lang="cs-CZ" dirty="0" smtClean="0"/>
              <a:t>využívá přirozeného míchání barev:</a:t>
            </a:r>
          </a:p>
          <a:p>
            <a:r>
              <a:rPr lang="cs-CZ" dirty="0" err="1" smtClean="0"/>
              <a:t>Hue</a:t>
            </a:r>
            <a:r>
              <a:rPr lang="cs-CZ" dirty="0" smtClean="0"/>
              <a:t> - odstín</a:t>
            </a:r>
          </a:p>
          <a:p>
            <a:r>
              <a:rPr lang="cs-CZ" dirty="0" err="1" smtClean="0"/>
              <a:t>Saturation</a:t>
            </a:r>
            <a:r>
              <a:rPr lang="cs-CZ" dirty="0" smtClean="0"/>
              <a:t> - sytost</a:t>
            </a:r>
            <a:endParaRPr lang="cs-CZ" dirty="0"/>
          </a:p>
          <a:p>
            <a:r>
              <a:rPr lang="cs-CZ" dirty="0" err="1" smtClean="0"/>
              <a:t>Lightness</a:t>
            </a:r>
            <a:r>
              <a:rPr lang="cs-CZ" dirty="0" smtClean="0"/>
              <a:t> - světlost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508104" y="627534"/>
            <a:ext cx="2965444" cy="3722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1166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9"/>
            <a:ext cx="7920879" cy="21670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barevný model využívá displej mobilního telefonu?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 možné použít barevný model CMY pro černobílý tisk?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363838"/>
            <a:ext cx="7559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RGB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Ano, smícháním barev CMY se stejnou sytostí. Nehospodárné.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grafické vyjádření modelu HSL</a:t>
            </a:r>
            <a:endParaRPr lang="cs-CZ" dirty="0" smtClean="0"/>
          </a:p>
          <a:p>
            <a:r>
              <a:rPr lang="cs-CZ" dirty="0" smtClean="0"/>
              <a:t>Odkaz na obrázek odevzdejte pomocí </a:t>
            </a:r>
            <a:r>
              <a:rPr lang="cs-CZ" dirty="0" smtClean="0"/>
              <a:t>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555526"/>
            <a:ext cx="8064896" cy="4104456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/>
              <a:t>ROUBAL, Pavel. </a:t>
            </a:r>
            <a:r>
              <a:rPr lang="cs-CZ" sz="1800" i="1" dirty="0"/>
              <a:t>Informatika a výpočetní technika pro SŠ</a:t>
            </a:r>
            <a:r>
              <a:rPr lang="cs-CZ" sz="1800" dirty="0"/>
              <a:t>. Brno: </a:t>
            </a:r>
            <a:r>
              <a:rPr lang="cs-CZ" sz="1800" dirty="0" err="1"/>
              <a:t>Computer</a:t>
            </a:r>
            <a:r>
              <a:rPr lang="cs-CZ" sz="1800" dirty="0"/>
              <a:t> </a:t>
            </a:r>
            <a:r>
              <a:rPr lang="cs-CZ" sz="1800" dirty="0" err="1"/>
              <a:t>Press</a:t>
            </a:r>
            <a:r>
              <a:rPr lang="cs-CZ" sz="1800" dirty="0"/>
              <a:t>, a.s., 2010, ISBN 978-80-251-3227-2.</a:t>
            </a:r>
            <a:endParaRPr lang="cs-CZ" sz="1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Galerie klipartů MS Office.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Vlastní tvorba autora</a:t>
            </a:r>
            <a:r>
              <a:rPr lang="cs-CZ" sz="18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/>
              <a:t>QUARK67. </a:t>
            </a:r>
            <a:r>
              <a:rPr lang="cs-CZ" sz="1800" i="1" dirty="0"/>
              <a:t>Wikipedia.cz</a:t>
            </a:r>
            <a:r>
              <a:rPr lang="cs-CZ" sz="1800" dirty="0"/>
              <a:t> [online]. [cit. </a:t>
            </a:r>
            <a:r>
              <a:rPr lang="cs-CZ" sz="1800" dirty="0" smtClean="0"/>
              <a:t>6.8.2013</a:t>
            </a:r>
            <a:r>
              <a:rPr lang="cs-CZ" sz="1800" dirty="0"/>
              <a:t>]. Dostupný na WWW: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cs.wikipedia.org/wiki/Soubor:AdditiveColorMixiing.svg</a:t>
            </a:r>
            <a:endParaRPr lang="cs-CZ" sz="1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800" dirty="0"/>
              <a:t>CANTUS. </a:t>
            </a:r>
            <a:r>
              <a:rPr lang="cs-CZ" sz="1800" i="1" dirty="0"/>
              <a:t>Wikipedia.cz</a:t>
            </a:r>
            <a:r>
              <a:rPr lang="cs-CZ" sz="1800" dirty="0"/>
              <a:t> [online]. [cit. </a:t>
            </a:r>
            <a:r>
              <a:rPr lang="cs-CZ" sz="1800" dirty="0" smtClean="0"/>
              <a:t>6.8.2013</a:t>
            </a:r>
            <a:r>
              <a:rPr lang="cs-CZ" sz="1800" dirty="0"/>
              <a:t>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cs.wikipedia.org/wiki/Soubor:SubtractiveColorMixing.png</a:t>
            </a:r>
            <a:endParaRPr lang="cs-CZ" sz="1800" dirty="0" smtClean="0"/>
          </a:p>
          <a:p>
            <a:pPr marL="457200" indent="-457200">
              <a:buFont typeface="+mj-lt"/>
              <a:buAutoNum type="arabicPeriod"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5725</TotalTime>
  <Words>243</Words>
  <Application>Microsoft Office PowerPoint</Application>
  <PresentationFormat>Předvádění na obrazovce (16:9)</PresentationFormat>
  <Paragraphs>69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Grafika – barevné modely</vt:lpstr>
      <vt:lpstr>Barevný model RGB</vt:lpstr>
      <vt:lpstr>Barevný model RGB</vt:lpstr>
      <vt:lpstr>Barevný model CMYK</vt:lpstr>
      <vt:lpstr>Barevný model CMYK</vt:lpstr>
      <vt:lpstr>Barevný model HSL</vt:lpstr>
      <vt:lpstr>Otázky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200</cp:revision>
  <dcterms:created xsi:type="dcterms:W3CDTF">2007-01-18T21:09:35Z</dcterms:created>
  <dcterms:modified xsi:type="dcterms:W3CDTF">2013-12-02T19:15:44Z</dcterms:modified>
</cp:coreProperties>
</file>