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6"/>
  </p:notesMasterIdLst>
  <p:sldIdLst>
    <p:sldId id="263" r:id="rId2"/>
    <p:sldId id="264" r:id="rId3"/>
    <p:sldId id="256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70" r:id="rId13"/>
    <p:sldId id="271" r:id="rId14"/>
    <p:sldId id="265" r:id="rId15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39C7AA-7C20-4699-B6A4-78EB372240CA}">
          <p14:sldIdLst>
            <p14:sldId id="263"/>
            <p14:sldId id="264"/>
            <p14:sldId id="256"/>
            <p14:sldId id="272"/>
            <p14:sldId id="273"/>
            <p14:sldId id="274"/>
            <p14:sldId id="275"/>
            <p14:sldId id="276"/>
            <p14:sldId id="277"/>
            <p14:sldId id="278"/>
            <p14:sldId id="279"/>
            <p14:sldId id="270"/>
            <p14:sldId id="271"/>
            <p14:sldId id="265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0000"/>
    <a:srgbClr val="0000FF"/>
    <a:srgbClr val="FFFF66"/>
    <a:srgbClr val="FF990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682" y="77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97020565-D747-4F95-AFBA-3E82637BBD2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07130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2"/>
          <p:cNvGrpSpPr>
            <a:grpSpLocks/>
          </p:cNvGrpSpPr>
          <p:nvPr/>
        </p:nvGrpSpPr>
        <p:grpSpPr bwMode="auto">
          <a:xfrm>
            <a:off x="0" y="0"/>
            <a:ext cx="5867400" cy="5143500"/>
            <a:chOff x="0" y="0"/>
            <a:chExt cx="3696" cy="4320"/>
          </a:xfrm>
        </p:grpSpPr>
        <p:sp>
          <p:nvSpPr>
            <p:cNvPr id="512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5124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5125" name="Group 5"/>
          <p:cNvGrpSpPr>
            <a:grpSpLocks/>
          </p:cNvGrpSpPr>
          <p:nvPr/>
        </p:nvGrpSpPr>
        <p:grpSpPr bwMode="auto">
          <a:xfrm>
            <a:off x="3632200" y="3667125"/>
            <a:ext cx="4876800" cy="239316"/>
            <a:chOff x="2288" y="3080"/>
            <a:chExt cx="3072" cy="201"/>
          </a:xfrm>
        </p:grpSpPr>
        <p:sp>
          <p:nvSpPr>
            <p:cNvPr id="5126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27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5128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195512"/>
            <a:ext cx="4013200" cy="1366838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sldNum" sz="quarter" idx="4"/>
          </p:nvPr>
        </p:nvSpPr>
        <p:spPr>
          <a:xfrm>
            <a:off x="76201" y="4686300"/>
            <a:ext cx="587375" cy="366713"/>
          </a:xfrm>
        </p:spPr>
        <p:txBody>
          <a:bodyPr anchorCtr="0"/>
          <a:lstStyle>
            <a:lvl1pPr>
              <a:defRPr/>
            </a:lvl1pPr>
          </a:lstStyle>
          <a:p>
            <a:fld id="{5C8A1C45-95EA-4FE5-8F46-773CEF7DC3F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132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742950"/>
            <a:ext cx="8229600" cy="142875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BB8CE2-000D-4308-87BD-D5C13D9E9A9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FC20E4-A78D-4047-859D-ED3BDD6CF4E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52EA7B-9628-44F3-B3F8-92E17AB033A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A2458F-EE03-40FD-9492-19E525522D6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58302C-8FBE-40F2-87D1-31823E9724A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BA2697-BE49-4887-9788-75F3EE9E6D2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4EFB1D-FEBF-4330-9413-1C58E0EB7A7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1FFAE4-26CF-492B-8F9D-0989A4F67FF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0E2E45-2691-4902-9222-9EF1D25E2D2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571501"/>
            <a:ext cx="1981200" cy="3993356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571501"/>
            <a:ext cx="5791200" cy="399335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FF8545-8C20-43B5-B71C-6DFE6197C62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F6CDBD55-E14A-42AE-8FA0-CC87DDDC545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30684343-729D-456F-9224-9F20CC9E659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571500"/>
            <a:ext cx="7924800" cy="85725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06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1" y="1771651"/>
            <a:ext cx="7693025" cy="279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1" y="4686301"/>
            <a:ext cx="2130425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endParaRPr lang="cs-CZ"/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4686301"/>
            <a:ext cx="2897188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9" y="4681537"/>
            <a:ext cx="5873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fld id="{79EC9CC6-2483-453C-8539-3075B74024B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6947027"/>
              </p:ext>
            </p:extLst>
          </p:nvPr>
        </p:nvGraphicFramePr>
        <p:xfrm>
          <a:off x="614836" y="1923678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 Jiřiště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VY_32_INOVACE_08C_07_graficke_formaty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Multimédia a grafika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7.8.2013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11510"/>
            <a:ext cx="5407152" cy="1045464"/>
          </a:xfrm>
          <a:prstGeom prst="rect">
            <a:avLst/>
          </a:prstGeom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95686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771945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85725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915566"/>
            <a:ext cx="7693025" cy="3888432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Tento materiál </a:t>
            </a:r>
            <a:r>
              <a:rPr lang="cs-CZ" sz="2400" dirty="0"/>
              <a:t>je připraven pro výuku </a:t>
            </a:r>
            <a:r>
              <a:rPr lang="cs-CZ" sz="2400" dirty="0" smtClean="0"/>
              <a:t>IKT a slouží </a:t>
            </a:r>
            <a:br>
              <a:rPr lang="cs-CZ" sz="2400" dirty="0" smtClean="0"/>
            </a:br>
            <a:r>
              <a:rPr lang="cs-CZ" sz="2400" dirty="0" smtClean="0"/>
              <a:t>k vysvětlení pojmu Grafické formáty. </a:t>
            </a:r>
          </a:p>
          <a:p>
            <a:pPr marL="0" indent="0">
              <a:buNone/>
            </a:pPr>
            <a:r>
              <a:rPr lang="cs-CZ" sz="2400" dirty="0" smtClean="0"/>
              <a:t>Je určen pro </a:t>
            </a:r>
            <a:r>
              <a:rPr lang="cs-CZ" sz="2400" dirty="0"/>
              <a:t>2</a:t>
            </a:r>
            <a:r>
              <a:rPr lang="cs-CZ" sz="2400" dirty="0" smtClean="0"/>
              <a:t>. ročník čtyřletého studia a 4. ročník šestiletého studia. </a:t>
            </a:r>
          </a:p>
          <a:p>
            <a:pPr marL="0" indent="0">
              <a:buNone/>
            </a:pPr>
            <a:r>
              <a:rPr lang="cs-CZ" sz="2400" dirty="0" smtClean="0"/>
              <a:t>V první části obsahuje teorii, která bude doplňována ústním výkladem učitele.</a:t>
            </a:r>
          </a:p>
          <a:p>
            <a:pPr marL="0" indent="0">
              <a:buNone/>
            </a:pPr>
            <a:r>
              <a:rPr lang="cs-CZ" sz="2400" dirty="0" smtClean="0"/>
              <a:t>Závěrečná část obsahuje otázky k procvičení</a:t>
            </a:r>
          </a:p>
          <a:p>
            <a:pPr marL="0" indent="0">
              <a:buNone/>
            </a:pPr>
            <a:r>
              <a:rPr lang="cs-CZ" sz="2400" dirty="0" smtClean="0"/>
              <a:t>Materiál je určen pro interaktivní výuku.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8477531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Grafické formáty</a:t>
            </a:r>
            <a:endParaRPr lang="cs-CZ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400"/>
              <a:t>GYMNÁZIUM CHOMUTOV</a:t>
            </a:r>
          </a:p>
          <a:p>
            <a:r>
              <a:rPr lang="cs-CZ" sz="2400"/>
              <a:t>MARTIN JIŘIŠTĚ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Grafické formáty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1563638"/>
            <a:ext cx="7693025" cy="3001219"/>
          </a:xfrm>
        </p:spPr>
        <p:txBody>
          <a:bodyPr/>
          <a:lstStyle/>
          <a:p>
            <a:r>
              <a:rPr lang="cs-CZ" b="1" dirty="0" smtClean="0"/>
              <a:t>Komprimované obrázky</a:t>
            </a:r>
            <a:r>
              <a:rPr lang="cs-CZ" dirty="0" smtClean="0"/>
              <a:t> </a:t>
            </a:r>
          </a:p>
          <a:p>
            <a:pPr marL="400050" lvl="1" indent="0">
              <a:buNone/>
            </a:pPr>
            <a:r>
              <a:rPr lang="cs-CZ" dirty="0" smtClean="0"/>
              <a:t>„zhuštění“ obrázku matematickým popisem</a:t>
            </a:r>
          </a:p>
          <a:p>
            <a:pPr marL="400050" lvl="1" indent="0">
              <a:buNone/>
            </a:pPr>
            <a:r>
              <a:rPr lang="cs-CZ" dirty="0" smtClean="0"/>
              <a:t>např. JPEG</a:t>
            </a:r>
          </a:p>
          <a:p>
            <a:r>
              <a:rPr lang="cs-CZ" b="1" dirty="0" smtClean="0"/>
              <a:t>Nekomprimované obrázky</a:t>
            </a:r>
          </a:p>
          <a:p>
            <a:pPr marL="400050" lvl="1" indent="0">
              <a:buNone/>
            </a:pPr>
            <a:r>
              <a:rPr lang="cs-CZ" dirty="0" smtClean="0"/>
              <a:t>méně časté použití bez úpravy souboru</a:t>
            </a:r>
          </a:p>
          <a:p>
            <a:pPr marL="400050" lvl="1" indent="0">
              <a:buNone/>
            </a:pPr>
            <a:r>
              <a:rPr lang="cs-CZ" dirty="0" smtClean="0"/>
              <a:t>např. BMP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272031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267494"/>
            <a:ext cx="7924800" cy="857250"/>
          </a:xfrm>
        </p:spPr>
        <p:txBody>
          <a:bodyPr/>
          <a:lstStyle/>
          <a:p>
            <a:r>
              <a:rPr lang="cs-CZ" dirty="0" smtClean="0"/>
              <a:t>Komprimované formáty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1203598"/>
            <a:ext cx="7693025" cy="3600400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B</a:t>
            </a:r>
            <a:r>
              <a:rPr lang="cs-CZ" b="1" dirty="0" smtClean="0"/>
              <a:t>ezztrátová komprese</a:t>
            </a:r>
          </a:p>
          <a:p>
            <a:r>
              <a:rPr lang="cs-CZ" dirty="0" smtClean="0"/>
              <a:t>lze obnovit původní kvalitu obrázku bez komprese</a:t>
            </a:r>
          </a:p>
          <a:p>
            <a:pPr marL="0" indent="0">
              <a:buNone/>
            </a:pPr>
            <a:r>
              <a:rPr lang="cs-CZ" b="1" dirty="0" smtClean="0"/>
              <a:t>Ztrátová komprese</a:t>
            </a:r>
          </a:p>
          <a:p>
            <a:r>
              <a:rPr lang="cs-CZ" dirty="0" smtClean="0"/>
              <a:t>nelze obnovit původní kvalitu obrázku před kompresí</a:t>
            </a:r>
          </a:p>
          <a:p>
            <a:r>
              <a:rPr lang="cs-CZ" dirty="0" smtClean="0"/>
              <a:t>využívá nedokonalosti oka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7267108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Komprimovaný obrázek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nízká komprese</a:t>
            </a: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72294" y="1683544"/>
            <a:ext cx="3810000" cy="2857500"/>
          </a:xfrm>
          <a:prstGeom prst="rect">
            <a:avLst/>
          </a:prstGeom>
        </p:spPr>
      </p:pic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velmi vysoká komprese</a:t>
            </a:r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4760912" y="1683544"/>
            <a:ext cx="38100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009007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Formát BMP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bitová mapa bez komprese</a:t>
            </a:r>
          </a:p>
          <a:p>
            <a:r>
              <a:rPr lang="cs-CZ" dirty="0" smtClean="0"/>
              <a:t>nejstarší formát</a:t>
            </a:r>
          </a:p>
          <a:p>
            <a:r>
              <a:rPr lang="cs-CZ" dirty="0" smtClean="0"/>
              <a:t>zabírá stejné místo na disku jako v paměti</a:t>
            </a:r>
          </a:p>
          <a:p>
            <a:r>
              <a:rPr lang="cs-CZ" dirty="0" smtClean="0"/>
              <a:t>příliš velké soubory</a:t>
            </a:r>
          </a:p>
          <a:p>
            <a:r>
              <a:rPr lang="cs-CZ" dirty="0" smtClean="0"/>
              <a:t>příliš se nepoužívá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1023222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267494"/>
            <a:ext cx="7924800" cy="720080"/>
          </a:xfrm>
        </p:spPr>
        <p:txBody>
          <a:bodyPr/>
          <a:lstStyle/>
          <a:p>
            <a:r>
              <a:rPr lang="cs-CZ" dirty="0" smtClean="0"/>
              <a:t>Formát TIFF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1059582"/>
            <a:ext cx="7693025" cy="3505275"/>
          </a:xfrm>
        </p:spPr>
        <p:txBody>
          <a:bodyPr/>
          <a:lstStyle/>
          <a:p>
            <a:r>
              <a:rPr lang="cs-CZ" dirty="0" err="1"/>
              <a:t>Tagged</a:t>
            </a:r>
            <a:r>
              <a:rPr lang="cs-CZ" dirty="0"/>
              <a:t> Image </a:t>
            </a:r>
            <a:r>
              <a:rPr lang="cs-CZ" dirty="0" err="1"/>
              <a:t>File</a:t>
            </a:r>
            <a:r>
              <a:rPr lang="cs-CZ" dirty="0"/>
              <a:t> </a:t>
            </a:r>
            <a:r>
              <a:rPr lang="cs-CZ" dirty="0" err="1" smtClean="0"/>
              <a:t>Format</a:t>
            </a:r>
            <a:endParaRPr lang="cs-CZ" dirty="0" smtClean="0"/>
          </a:p>
          <a:p>
            <a:r>
              <a:rPr lang="cs-CZ" dirty="0" smtClean="0"/>
              <a:t>bezztrátová komprese</a:t>
            </a:r>
          </a:p>
          <a:p>
            <a:r>
              <a:rPr lang="cs-CZ" dirty="0" smtClean="0"/>
              <a:t>pro archivaci fotografií v max. kvalitě</a:t>
            </a:r>
          </a:p>
          <a:p>
            <a:r>
              <a:rPr lang="cs-CZ" dirty="0" smtClean="0"/>
              <a:t>vhodný pro editaci</a:t>
            </a:r>
          </a:p>
          <a:p>
            <a:r>
              <a:rPr lang="cs-CZ" dirty="0" smtClean="0"/>
              <a:t>podle typu obrázku např. poloviční velikost souboru na disku ve srovnání s pamětí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611863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267494"/>
            <a:ext cx="7924800" cy="864096"/>
          </a:xfrm>
        </p:spPr>
        <p:txBody>
          <a:bodyPr/>
          <a:lstStyle/>
          <a:p>
            <a:r>
              <a:rPr lang="cs-CZ" dirty="0" smtClean="0"/>
              <a:t>Formát JPEG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1131590"/>
            <a:ext cx="7693025" cy="3672408"/>
          </a:xfrm>
        </p:spPr>
        <p:txBody>
          <a:bodyPr/>
          <a:lstStyle/>
          <a:p>
            <a:r>
              <a:rPr lang="cs-CZ" dirty="0" smtClean="0"/>
              <a:t>Ztrátová komprese až 1:50</a:t>
            </a:r>
          </a:p>
          <a:p>
            <a:r>
              <a:rPr lang="cs-CZ" dirty="0" smtClean="0"/>
              <a:t>Nastavitelný stupeň komprese – kvality</a:t>
            </a:r>
          </a:p>
          <a:p>
            <a:r>
              <a:rPr lang="cs-CZ" dirty="0" smtClean="0"/>
              <a:t>Využívá nedokonalosti oka</a:t>
            </a:r>
          </a:p>
          <a:p>
            <a:r>
              <a:rPr lang="cs-CZ" dirty="0" smtClean="0"/>
              <a:t>10x menší soubor na disku ve </a:t>
            </a:r>
            <a:r>
              <a:rPr lang="cs-CZ" dirty="0" smtClean="0"/>
              <a:t>srovnání</a:t>
            </a:r>
            <a:br>
              <a:rPr lang="cs-CZ" dirty="0" smtClean="0"/>
            </a:br>
            <a:r>
              <a:rPr lang="cs-CZ" dirty="0" smtClean="0"/>
              <a:t>s </a:t>
            </a:r>
            <a:r>
              <a:rPr lang="cs-CZ" dirty="0" smtClean="0"/>
              <a:t>pamětí</a:t>
            </a:r>
          </a:p>
          <a:p>
            <a:r>
              <a:rPr lang="cs-CZ" dirty="0"/>
              <a:t>V</a:t>
            </a:r>
            <a:r>
              <a:rPr lang="cs-CZ" dirty="0" smtClean="0"/>
              <a:t>hodný pro amatérskou fotografii</a:t>
            </a:r>
          </a:p>
          <a:p>
            <a:r>
              <a:rPr lang="cs-CZ" dirty="0" smtClean="0"/>
              <a:t>Nevhodný pro liniové kresby a texty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790494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267494"/>
            <a:ext cx="7924800" cy="864096"/>
          </a:xfrm>
        </p:spPr>
        <p:txBody>
          <a:bodyPr/>
          <a:lstStyle/>
          <a:p>
            <a:r>
              <a:rPr lang="cs-CZ" dirty="0" smtClean="0"/>
              <a:t>Formát JPEG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1131590"/>
            <a:ext cx="7693025" cy="3672408"/>
          </a:xfrm>
        </p:spPr>
        <p:txBody>
          <a:bodyPr/>
          <a:lstStyle/>
          <a:p>
            <a:r>
              <a:rPr lang="cs-CZ" b="1" dirty="0" smtClean="0"/>
              <a:t>tisk fotografie </a:t>
            </a:r>
            <a:r>
              <a:rPr lang="cs-CZ" dirty="0" smtClean="0"/>
              <a:t>– maximální kvalita, minimální komprese</a:t>
            </a:r>
          </a:p>
          <a:p>
            <a:r>
              <a:rPr lang="cs-CZ" b="1" dirty="0" smtClean="0"/>
              <a:t>obrázky na web </a:t>
            </a:r>
            <a:r>
              <a:rPr lang="cs-CZ" dirty="0" smtClean="0"/>
              <a:t>– komprese okolo 70-60</a:t>
            </a:r>
            <a:r>
              <a:rPr lang="en-US" dirty="0" smtClean="0"/>
              <a:t>%</a:t>
            </a:r>
            <a:endParaRPr lang="cs-CZ" dirty="0" smtClean="0"/>
          </a:p>
          <a:p>
            <a:r>
              <a:rPr lang="cs-CZ" dirty="0" smtClean="0"/>
              <a:t>kompresi je nutno ladit podle vzhledu obrázku a použití.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5569734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267494"/>
            <a:ext cx="7924800" cy="864096"/>
          </a:xfrm>
        </p:spPr>
        <p:txBody>
          <a:bodyPr/>
          <a:lstStyle/>
          <a:p>
            <a:r>
              <a:rPr lang="cs-CZ" dirty="0" smtClean="0"/>
              <a:t>Formát GIF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1131590"/>
            <a:ext cx="7693025" cy="3672408"/>
          </a:xfrm>
        </p:spPr>
        <p:txBody>
          <a:bodyPr/>
          <a:lstStyle/>
          <a:p>
            <a:r>
              <a:rPr lang="cs-CZ" dirty="0" smtClean="0"/>
              <a:t>bezztrátová komprese</a:t>
            </a:r>
          </a:p>
          <a:p>
            <a:r>
              <a:rPr lang="cs-CZ" dirty="0" smtClean="0"/>
              <a:t>omezení na 256 barev nebo stupňů šedi</a:t>
            </a:r>
          </a:p>
          <a:p>
            <a:r>
              <a:rPr lang="cs-CZ" dirty="0" smtClean="0"/>
              <a:t>nevhodný pro fotografie</a:t>
            </a:r>
          </a:p>
          <a:p>
            <a:r>
              <a:rPr lang="cs-CZ" dirty="0" smtClean="0"/>
              <a:t>vhodný pro grafické prvky – loga, linky, tlačítka, nadpisy</a:t>
            </a:r>
          </a:p>
          <a:p>
            <a:r>
              <a:rPr lang="cs-CZ" dirty="0" smtClean="0"/>
              <a:t>může mít průhledné pozadí</a:t>
            </a:r>
          </a:p>
          <a:p>
            <a:r>
              <a:rPr lang="cs-CZ" dirty="0" smtClean="0"/>
              <a:t>může být animovaný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4878720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23478"/>
            <a:ext cx="7924800" cy="857250"/>
          </a:xfrm>
        </p:spPr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9"/>
            <a:ext cx="7920879" cy="2167086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 jakém formátu byste uložili </a:t>
            </a:r>
            <a:r>
              <a:rPr lang="cs-CZ" dirty="0" smtClean="0"/>
              <a:t>obrázek</a:t>
            </a:r>
            <a:br>
              <a:rPr lang="cs-CZ" dirty="0" smtClean="0"/>
            </a:br>
            <a:r>
              <a:rPr lang="cs-CZ" dirty="0" smtClean="0"/>
              <a:t>s </a:t>
            </a:r>
            <a:r>
              <a:rPr lang="cs-CZ" dirty="0" smtClean="0"/>
              <a:t>barevnou hloubkou </a:t>
            </a:r>
            <a:r>
              <a:rPr lang="cs-CZ" dirty="0" err="1" smtClean="0"/>
              <a:t>True</a:t>
            </a:r>
            <a:r>
              <a:rPr lang="cs-CZ" dirty="0" smtClean="0"/>
              <a:t> </a:t>
            </a:r>
            <a:r>
              <a:rPr lang="cs-CZ" dirty="0" err="1" smtClean="0"/>
              <a:t>color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 formát byste použili pro logo na www stránky?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71600" y="3363838"/>
            <a:ext cx="75596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JPEG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GIF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8742484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Vytvořte jednoduchý animovaný GIF.</a:t>
            </a:r>
          </a:p>
          <a:p>
            <a:r>
              <a:rPr lang="cs-CZ" dirty="0" smtClean="0"/>
              <a:t>Obrázek odevzdejte pomocí online prostředí </a:t>
            </a:r>
            <a:r>
              <a:rPr lang="cs-CZ" dirty="0" err="1" smtClean="0"/>
              <a:t>iTřída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282428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555526"/>
            <a:ext cx="8064896" cy="4104456"/>
          </a:xfrm>
        </p:spPr>
        <p:txBody>
          <a:bodyPr/>
          <a:lstStyle/>
          <a:p>
            <a:pPr marL="0" indent="0">
              <a:buNone/>
            </a:pPr>
            <a:r>
              <a:rPr lang="cs-CZ" sz="1800" b="1" dirty="0" smtClean="0"/>
              <a:t>Zdroj: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800" dirty="0"/>
              <a:t>ROUBAL, Pavel. </a:t>
            </a:r>
            <a:r>
              <a:rPr lang="cs-CZ" sz="1800" i="1" dirty="0"/>
              <a:t>Informatika a výpočetní technika pro SŠ</a:t>
            </a:r>
            <a:r>
              <a:rPr lang="cs-CZ" sz="1800" dirty="0"/>
              <a:t>. Brno: </a:t>
            </a:r>
            <a:r>
              <a:rPr lang="cs-CZ" sz="1800" dirty="0" err="1"/>
              <a:t>Computer</a:t>
            </a:r>
            <a:r>
              <a:rPr lang="cs-CZ" sz="1800" dirty="0"/>
              <a:t> </a:t>
            </a:r>
            <a:r>
              <a:rPr lang="cs-CZ" sz="1800" dirty="0" err="1"/>
              <a:t>Press</a:t>
            </a:r>
            <a:r>
              <a:rPr lang="cs-CZ" sz="1800" dirty="0"/>
              <a:t>, a.s., 2010, ISBN 978-80-251-3227-2.</a:t>
            </a:r>
            <a:endParaRPr lang="cs-CZ" sz="18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1800" dirty="0" smtClean="0"/>
              <a:t>Vlastní tvorba autora.</a:t>
            </a:r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8942533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5860</TotalTime>
  <Words>267</Words>
  <Application>Microsoft Office PowerPoint</Application>
  <PresentationFormat>Předvádění na obrazovce (16:9)</PresentationFormat>
  <Paragraphs>78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9" baseType="lpstr">
      <vt:lpstr>Arial</vt:lpstr>
      <vt:lpstr>Calibri</vt:lpstr>
      <vt:lpstr>Times New Roman</vt:lpstr>
      <vt:lpstr>Wingdings</vt:lpstr>
      <vt:lpstr>Kapsle</vt:lpstr>
      <vt:lpstr>Prezentace aplikace PowerPoint</vt:lpstr>
      <vt:lpstr>Anotace</vt:lpstr>
      <vt:lpstr>Grafické formáty</vt:lpstr>
      <vt:lpstr>Grafické formáty</vt:lpstr>
      <vt:lpstr>Komprimované formáty</vt:lpstr>
      <vt:lpstr>Komprimovaný obrázek</vt:lpstr>
      <vt:lpstr>Formát BMP</vt:lpstr>
      <vt:lpstr>Formát TIFF</vt:lpstr>
      <vt:lpstr>Formát JPEG</vt:lpstr>
      <vt:lpstr>Formát JPEG</vt:lpstr>
      <vt:lpstr>Formát GIF</vt:lpstr>
      <vt:lpstr>Otázky</vt:lpstr>
      <vt:lpstr>Úkol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 Jiřiště</dc:creator>
  <cp:lastModifiedBy>Martin Jiřiště</cp:lastModifiedBy>
  <cp:revision>207</cp:revision>
  <dcterms:created xsi:type="dcterms:W3CDTF">2007-01-18T21:09:35Z</dcterms:created>
  <dcterms:modified xsi:type="dcterms:W3CDTF">2013-12-15T20:14:50Z</dcterms:modified>
</cp:coreProperties>
</file>