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2" r:id="rId3"/>
    <p:sldId id="258" r:id="rId4"/>
    <p:sldId id="261" r:id="rId5"/>
    <p:sldId id="264" r:id="rId6"/>
    <p:sldId id="265" r:id="rId7"/>
    <p:sldId id="266" r:id="rId8"/>
    <p:sldId id="267" r:id="rId9"/>
    <p:sldId id="269" r:id="rId10"/>
    <p:sldId id="270" r:id="rId11"/>
    <p:sldId id="271" r:id="rId12"/>
    <p:sldId id="273" r:id="rId13"/>
    <p:sldId id="274" r:id="rId14"/>
    <p:sldId id="275" r:id="rId15"/>
    <p:sldId id="277" r:id="rId16"/>
    <p:sldId id="278" r:id="rId17"/>
    <p:sldId id="279" r:id="rId18"/>
    <p:sldId id="280" r:id="rId19"/>
    <p:sldId id="281" r:id="rId20"/>
    <p:sldId id="283" r:id="rId21"/>
    <p:sldId id="284" r:id="rId22"/>
    <p:sldId id="285" r:id="rId23"/>
    <p:sldId id="286" r:id="rId24"/>
    <p:sldId id="287" r:id="rId25"/>
    <p:sldId id="289" r:id="rId26"/>
    <p:sldId id="290" r:id="rId27"/>
    <p:sldId id="291" r:id="rId28"/>
    <p:sldId id="292" r:id="rId29"/>
    <p:sldId id="293" r:id="rId30"/>
    <p:sldId id="268" r:id="rId31"/>
    <p:sldId id="272" r:id="rId32"/>
    <p:sldId id="276" r:id="rId33"/>
    <p:sldId id="282" r:id="rId34"/>
    <p:sldId id="288" r:id="rId3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CB22FB-501F-41BA-82EB-AF1460ADA0C7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33C42-0164-4791-9946-5489525966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76ACE9-0841-410E-8654-FA9E493832C6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8983C8-469B-45AF-9934-6D858EB687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74701A-1A8F-4E43-96EB-F85D774B9579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0289DB-BE7D-495C-BD86-953CAFD70E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B4438-95EF-4A90-A730-A2021FABE779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2A410D-D7C7-4AD7-A25C-C93E43E431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3980B3-28CC-4EDE-B77C-A5BC7F6D4E22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1BF949-3F32-423D-A44C-3BEBA18254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C259FC-EBF2-4874-8F63-F6681DBC8237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7ADAAA-24EC-4583-9532-B39EC7499D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13C92-E35A-4640-8C3A-88382DEBE81B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F8C467-1674-4918-A8ED-ECD2804B4F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8B9306-0FD2-45FD-A1F4-FB6EE685448B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BA40EC-D6B9-4454-9997-276DBE0340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CB171E-6858-496F-80A6-81BFA14755BB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36673-0487-4087-AE1B-322F50C042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A26D40-2DFD-4C92-9E28-7E2B0ACD0E40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A1AB4-1226-486B-A7C0-A59DE889FB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C07DF6-CF15-4626-9148-EDFFF8DD1F60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98C471-46A1-4269-8704-FA4498CABE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B580CB6-C194-4A2C-8340-671C779A3C32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18146C7-E727-416A-8B1C-A5C359AB7F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wmf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wmf"/><Relationship Id="rId2" Type="http://schemas.openxmlformats.org/officeDocument/2006/relationships/image" Target="../media/image41.wm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5913" y="3763963"/>
          <a:ext cx="5972175" cy="19843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30263" y="2492375"/>
          <a:ext cx="7561262" cy="31638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34292"/>
                <a:gridCol w="5726548"/>
              </a:tblGrid>
              <a:tr h="10609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effectLst/>
                        </a:rPr>
                        <a:t>Název školy</a:t>
                      </a:r>
                      <a:r>
                        <a:rPr lang="en-US" sz="2000" dirty="0" smtClean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ZÁKLADNÍ ŠKOLA PODBOŘANY, HUSOVA 276, OKR LOUNY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Autor: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effectLst/>
                        </a:rPr>
                        <a:t>MGR. OLGA FILÍPKOVÁ</a:t>
                      </a:r>
                      <a:endParaRPr lang="cs-CZ" sz="20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Název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  <a:latin typeface="Arial Rounded MT Bold" pitchFamily="34" charset="0"/>
                        </a:rPr>
                        <a:t>VY_32_INOVACE_1256_TŘÍDĚNÍ_ŽIVÝCH_ORGANIZMŮ_ŽIVOČICHOVÉ-BEZOBRATLÍ</a:t>
                      </a: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Arial Rounded MT Bold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Téma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Výklad –dělení  živočichů-bezobratlí</a:t>
                      </a:r>
                      <a:endParaRPr lang="cs-CZ" sz="20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Číslo projektu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effectLst/>
                        </a:rPr>
                        <a:t>CZ.1.07/1.4.00/21. 2975</a:t>
                      </a:r>
                      <a:endParaRPr lang="cs-CZ" sz="20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13341" name="Obrázek 1" descr="Popis: C:\Users\pc\Desktop\OPV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836613"/>
            <a:ext cx="5549900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42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latin typeface="Calibri" pitchFamily="34" charset="0"/>
                <a:ea typeface="Calibri" pitchFamily="34" charset="0"/>
                <a:cs typeface="Times New Roman" pitchFamily="18" charset="0"/>
              </a:rPr>
              <a:t>Zkopíruj si logo EU do své práce</a:t>
            </a:r>
            <a:endParaRPr lang="cs-CZ" sz="1100">
              <a:latin typeface="Calibri" pitchFamily="34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3343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3344" name="Rectangle 5"/>
          <p:cNvSpPr>
            <a:spLocks noChangeArrowheads="1"/>
          </p:cNvSpPr>
          <p:nvPr/>
        </p:nvSpPr>
        <p:spPr bwMode="auto">
          <a:xfrm>
            <a:off x="1577975" y="37417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304800" y="1125538"/>
            <a:ext cx="8686800" cy="5616575"/>
          </a:xfrm>
        </p:spPr>
        <p:txBody>
          <a:bodyPr/>
          <a:lstStyle/>
          <a:p>
            <a:r>
              <a:rPr lang="cs-CZ" smtClean="0"/>
              <a:t>Tato prezentace slouží k výkladu látky v předmětu člověk a jeho svět pro žáky 5. tříd.</a:t>
            </a:r>
          </a:p>
          <a:p>
            <a:r>
              <a:rPr lang="cs-CZ" smtClean="0"/>
              <a:t>4.-5.list: Třídění živých organizmů.</a:t>
            </a:r>
          </a:p>
          <a:p>
            <a:r>
              <a:rPr lang="cs-CZ" smtClean="0"/>
              <a:t>6.-7.list: Zajímavosti, základní dělení a části těla bezobratlých.</a:t>
            </a:r>
          </a:p>
          <a:p>
            <a:r>
              <a:rPr lang="cs-CZ" smtClean="0"/>
              <a:t>8.-11.list: Motýli.</a:t>
            </a:r>
          </a:p>
          <a:p>
            <a:r>
              <a:rPr lang="cs-CZ" smtClean="0"/>
              <a:t>12.-15.list: Brouci.</a:t>
            </a:r>
          </a:p>
          <a:p>
            <a:r>
              <a:rPr lang="cs-CZ" smtClean="0"/>
              <a:t>16.-23.list: Blanokřídlí.</a:t>
            </a:r>
          </a:p>
          <a:p>
            <a:r>
              <a:rPr lang="cs-CZ" smtClean="0"/>
              <a:t>24.-25.list: Dvoukřídlí.</a:t>
            </a:r>
          </a:p>
          <a:p>
            <a:r>
              <a:rPr lang="cs-CZ" smtClean="0"/>
              <a:t>26.-29.list: Vážky.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2"/>
          <p:cNvSpPr txBox="1">
            <a:spLocks noChangeArrowheads="1"/>
          </p:cNvSpPr>
          <p:nvPr/>
        </p:nvSpPr>
        <p:spPr bwMode="auto">
          <a:xfrm>
            <a:off x="260350" y="765175"/>
            <a:ext cx="8640763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omic Sans MS" pitchFamily="66" charset="0"/>
              </a:rPr>
              <a:t>Datum vytvoření</a:t>
            </a:r>
            <a:r>
              <a:rPr lang="cs-CZ" sz="3600">
                <a:latin typeface="Comic Sans MS" pitchFamily="66" charset="0"/>
              </a:rPr>
              <a:t>:     17.3.2013</a:t>
            </a:r>
          </a:p>
          <a:p>
            <a:endParaRPr lang="cs-CZ" sz="3600">
              <a:latin typeface="Comic Sans MS" pitchFamily="66" charset="0"/>
            </a:endParaRPr>
          </a:p>
          <a:p>
            <a:endParaRPr lang="cs-CZ" sz="3600">
              <a:latin typeface="Comic Sans MS" pitchFamily="66" charset="0"/>
            </a:endParaRPr>
          </a:p>
          <a:p>
            <a:r>
              <a:rPr lang="cs-CZ" sz="3600" b="1">
                <a:latin typeface="Comic Sans MS" pitchFamily="66" charset="0"/>
              </a:rPr>
              <a:t>Klíčová slova</a:t>
            </a:r>
            <a:r>
              <a:rPr lang="cs-CZ" sz="3600">
                <a:latin typeface="Comic Sans MS" pitchFamily="66" charset="0"/>
              </a:rPr>
              <a:t>: </a:t>
            </a:r>
          </a:p>
          <a:p>
            <a:r>
              <a:rPr lang="cs-CZ" sz="3600">
                <a:latin typeface="Comic Sans MS" pitchFamily="66" charset="0"/>
              </a:rPr>
              <a:t>bakterie a sinice, houby, rostliny, živočichové, obratlovci, bezobratlí, tělní obaly, hmyz, motýli, brouci, blanokřídlí, dvoukřídlí, vážky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C:\Users\profesor\AppData\Local\Microsoft\Windows\Temporary Internet Files\Content.IE5\I58QBG8X\MP90042209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196975"/>
            <a:ext cx="9144000" cy="566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33251" y="260649"/>
            <a:ext cx="7315200" cy="79208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atin typeface="Comic Sans MS" pitchFamily="66" charset="0"/>
              </a:rPr>
              <a:t>Třídění živých organizmů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415925" y="1736725"/>
            <a:ext cx="3313113" cy="201612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2"/>
                </a:solidFill>
                <a:latin typeface="Comic Sans MS" pitchFamily="66" charset="0"/>
              </a:rPr>
              <a:t>Bakterie a sinice</a:t>
            </a:r>
            <a:endParaRPr lang="cs-CZ" sz="3600" b="1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5" name="Ovál 4"/>
          <p:cNvSpPr/>
          <p:nvPr/>
        </p:nvSpPr>
        <p:spPr>
          <a:xfrm>
            <a:off x="4859338" y="1671638"/>
            <a:ext cx="3025775" cy="187325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2"/>
                </a:solidFill>
                <a:latin typeface="Comic Sans MS" pitchFamily="66" charset="0"/>
              </a:rPr>
              <a:t>Houby</a:t>
            </a:r>
            <a:endParaRPr lang="cs-CZ" sz="3600" b="1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7" name="Ovál 6"/>
          <p:cNvSpPr/>
          <p:nvPr/>
        </p:nvSpPr>
        <p:spPr>
          <a:xfrm>
            <a:off x="4503738" y="4162425"/>
            <a:ext cx="4078287" cy="243522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2"/>
                </a:solidFill>
                <a:latin typeface="Comic Sans MS" pitchFamily="66" charset="0"/>
              </a:rPr>
              <a:t>Živočichové</a:t>
            </a:r>
            <a:endParaRPr lang="cs-CZ" sz="3600" b="1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8" name="Ovál 7"/>
          <p:cNvSpPr/>
          <p:nvPr/>
        </p:nvSpPr>
        <p:spPr>
          <a:xfrm>
            <a:off x="415925" y="4340225"/>
            <a:ext cx="3313113" cy="201295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2"/>
                </a:solidFill>
                <a:latin typeface="Comic Sans MS" pitchFamily="66" charset="0"/>
              </a:rPr>
              <a:t>Rostliny</a:t>
            </a:r>
            <a:endParaRPr lang="cs-CZ" sz="3600" b="1" dirty="0">
              <a:solidFill>
                <a:schemeClr val="tx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513" y="404813"/>
            <a:ext cx="4008437" cy="92392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  <a:cs typeface="+mn-cs"/>
              </a:rPr>
              <a:t>Živočichové</a:t>
            </a:r>
            <a:endParaRPr lang="cs-CZ" sz="5400" b="1" dirty="0">
              <a:solidFill>
                <a:schemeClr val="accent3">
                  <a:lumMod val="50000"/>
                </a:schemeClr>
              </a:solidFill>
              <a:latin typeface="Comic Sans MS" pitchFamily="66" charset="0"/>
              <a:cs typeface="+mn-cs"/>
            </a:endParaRPr>
          </a:p>
        </p:txBody>
      </p:sp>
      <p:sp>
        <p:nvSpPr>
          <p:cNvPr id="17410" name="TextovéPole 3"/>
          <p:cNvSpPr txBox="1">
            <a:spLocks noChangeArrowheads="1"/>
          </p:cNvSpPr>
          <p:nvPr/>
        </p:nvSpPr>
        <p:spPr bwMode="auto">
          <a:xfrm>
            <a:off x="971550" y="1628775"/>
            <a:ext cx="74422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omic Sans MS" pitchFamily="66" charset="0"/>
              </a:rPr>
              <a:t>Podle vnitřní stavby se dělí na: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741363" y="2781300"/>
            <a:ext cx="3443287" cy="1152525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tx1"/>
                </a:solidFill>
                <a:latin typeface="Comic Sans MS" pitchFamily="66" charset="0"/>
              </a:rPr>
              <a:t>obratlovce</a:t>
            </a:r>
            <a:endParaRPr lang="cs-CZ" sz="4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673600" y="2781300"/>
            <a:ext cx="3443288" cy="1152525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tx1"/>
                </a:solidFill>
                <a:latin typeface="Comic Sans MS" pitchFamily="66" charset="0"/>
              </a:rPr>
              <a:t>bezobratlé</a:t>
            </a:r>
            <a:endParaRPr lang="cs-CZ" sz="4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06425" y="4437063"/>
            <a:ext cx="3744913" cy="206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omic Sans MS" pitchFamily="66" charset="0"/>
              </a:rPr>
              <a:t>Mají vnitřní kostru složenou z kostí a páteř složenou z obratlů.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692650" y="4437063"/>
            <a:ext cx="4200525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omic Sans MS" pitchFamily="66" charset="0"/>
              </a:rPr>
              <a:t>Nemají kosti ani obratle.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86038" y="376238"/>
            <a:ext cx="3208337" cy="830262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2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latin typeface="Comic Sans MS" pitchFamily="66" charset="0"/>
                <a:cs typeface="+mn-cs"/>
              </a:rPr>
              <a:t>B</a:t>
            </a:r>
            <a:r>
              <a:rPr lang="cs-CZ" sz="4800" b="1" dirty="0">
                <a:latin typeface="Comic Sans MS" pitchFamily="66" charset="0"/>
                <a:cs typeface="+mn-cs"/>
              </a:rPr>
              <a:t>ezobratlí</a:t>
            </a:r>
            <a:endParaRPr lang="cs-CZ" sz="4800" b="1" dirty="0">
              <a:latin typeface="Comic Sans MS" pitchFamily="66" charset="0"/>
              <a:cs typeface="+mn-cs"/>
            </a:endParaRPr>
          </a:p>
        </p:txBody>
      </p:sp>
      <p:sp>
        <p:nvSpPr>
          <p:cNvPr id="18434" name="TextovéPole 2"/>
          <p:cNvSpPr txBox="1">
            <a:spLocks noChangeArrowheads="1"/>
          </p:cNvSpPr>
          <p:nvPr/>
        </p:nvSpPr>
        <p:spPr bwMode="auto">
          <a:xfrm>
            <a:off x="323850" y="1412875"/>
            <a:ext cx="8351838" cy="3538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omic Sans MS" pitchFamily="66" charset="0"/>
              </a:rPr>
              <a:t>Oporu těla u bezobratlých zajišťují </a:t>
            </a:r>
            <a:r>
              <a:rPr lang="cs-CZ" sz="3200" b="1">
                <a:solidFill>
                  <a:srgbClr val="FF0000"/>
                </a:solidFill>
                <a:latin typeface="Comic Sans MS" pitchFamily="66" charset="0"/>
              </a:rPr>
              <a:t>svaly </a:t>
            </a:r>
            <a:r>
              <a:rPr lang="cs-CZ" sz="3200">
                <a:latin typeface="Comic Sans MS" pitchFamily="66" charset="0"/>
              </a:rPr>
              <a:t>a různé </a:t>
            </a:r>
            <a:r>
              <a:rPr lang="cs-CZ" sz="3200" b="1">
                <a:solidFill>
                  <a:srgbClr val="FF0000"/>
                </a:solidFill>
                <a:latin typeface="Comic Sans MS" pitchFamily="66" charset="0"/>
              </a:rPr>
              <a:t>tělní obaly</a:t>
            </a:r>
            <a:r>
              <a:rPr lang="cs-CZ" sz="3200">
                <a:latin typeface="Comic Sans MS" pitchFamily="66" charset="0"/>
              </a:rPr>
              <a:t>. </a:t>
            </a:r>
          </a:p>
          <a:p>
            <a:r>
              <a:rPr lang="cs-CZ" sz="3200">
                <a:latin typeface="Comic Sans MS" pitchFamily="66" charset="0"/>
              </a:rPr>
              <a:t>Na Zemi žije daleko více bezobratlých živočichů než obratlovců.</a:t>
            </a:r>
          </a:p>
          <a:p>
            <a:r>
              <a:rPr lang="cs-CZ" sz="3200">
                <a:latin typeface="Comic Sans MS" pitchFamily="66" charset="0"/>
              </a:rPr>
              <a:t>Nejpočetnější skupina bezobratlých je </a:t>
            </a:r>
            <a:r>
              <a:rPr lang="cs-CZ" sz="3200" b="1">
                <a:solidFill>
                  <a:srgbClr val="FF0000"/>
                </a:solidFill>
                <a:latin typeface="Comic Sans MS" pitchFamily="66" charset="0"/>
              </a:rPr>
              <a:t>hmyz.</a:t>
            </a:r>
          </a:p>
          <a:p>
            <a:endParaRPr lang="cs-CZ" sz="3200" b="1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2051" name="Picture 3" descr="C:\Users\profesor\AppData\Local\Microsoft\Windows\Temporary Internet Files\Content.IE5\I58QBG8X\MP90018519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45050" y="4149725"/>
            <a:ext cx="3830638" cy="2592388"/>
          </a:xfrm>
          <a:prstGeom prst="rect">
            <a:avLst/>
          </a:prstGeom>
          <a:noFill/>
          <a:ln w="57150">
            <a:solidFill>
              <a:schemeClr val="accent4">
                <a:lumMod val="50000"/>
              </a:schemeClr>
            </a:solidFill>
          </a:ln>
          <a:extLst>
            <a:ext uri="{909E8E84-426E-40DD-AFC4-6F175D3DCCD1}"/>
          </a:extLst>
        </p:spPr>
      </p:pic>
      <p:pic>
        <p:nvPicPr>
          <p:cNvPr id="2056" name="Picture 8" descr="C:\Users\profesor\AppData\Local\Microsoft\Windows\Temporary Internet Files\Content.IE5\VFE9DGW5\MP900406968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19238" y="4652963"/>
            <a:ext cx="2324100" cy="1858962"/>
          </a:xfrm>
          <a:prstGeom prst="rect">
            <a:avLst/>
          </a:prstGeom>
          <a:noFill/>
          <a:ln w="57150">
            <a:solidFill>
              <a:schemeClr val="accent1">
                <a:lumMod val="75000"/>
              </a:schemeClr>
            </a:solidFill>
          </a:ln>
          <a:extLst>
            <a:ext uri="{909E8E84-426E-40DD-AFC4-6F175D3DCCD1}"/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550" y="544513"/>
            <a:ext cx="7407275" cy="646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28575">
            <a:solidFill>
              <a:schemeClr val="accent2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atin typeface="Comic Sans MS" pitchFamily="66" charset="0"/>
                <a:cs typeface="+mn-cs"/>
              </a:rPr>
              <a:t>Hmyz dělíme do několika skupin:</a:t>
            </a:r>
            <a:endParaRPr lang="cs-CZ" sz="3600" b="1" dirty="0">
              <a:latin typeface="Comic Sans MS" pitchFamily="66" charset="0"/>
              <a:cs typeface="+mn-cs"/>
            </a:endParaRPr>
          </a:p>
        </p:txBody>
      </p:sp>
      <p:sp>
        <p:nvSpPr>
          <p:cNvPr id="19458" name="TextovéPole 2"/>
          <p:cNvSpPr txBox="1">
            <a:spLocks noChangeArrowheads="1"/>
          </p:cNvSpPr>
          <p:nvPr/>
        </p:nvSpPr>
        <p:spPr bwMode="auto">
          <a:xfrm>
            <a:off x="395288" y="1592263"/>
            <a:ext cx="3028950" cy="286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600">
                <a:latin typeface="Comic Sans MS" pitchFamily="66" charset="0"/>
              </a:rPr>
              <a:t>Motýli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3600">
                <a:latin typeface="Comic Sans MS" pitchFamily="66" charset="0"/>
              </a:rPr>
              <a:t>Brouci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3600">
                <a:latin typeface="Comic Sans MS" pitchFamily="66" charset="0"/>
              </a:rPr>
              <a:t>Blanokřídlí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3600">
                <a:latin typeface="Comic Sans MS" pitchFamily="66" charset="0"/>
              </a:rPr>
              <a:t>Dvoukřídlí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3600">
                <a:latin typeface="Comic Sans MS" pitchFamily="66" charset="0"/>
              </a:rPr>
              <a:t>Vážky</a:t>
            </a:r>
          </a:p>
        </p:txBody>
      </p:sp>
      <p:pic>
        <p:nvPicPr>
          <p:cNvPr id="19459" name="Picture 2" descr="C:\Users\profesor\AppData\Local\Microsoft\Windows\Temporary Internet Files\Content.IE5\WG9J8TGO\MC900438018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40300" y="3082925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3851275" y="1574800"/>
            <a:ext cx="5151438" cy="5842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2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Comic Sans MS" pitchFamily="66" charset="0"/>
                <a:cs typeface="+mn-cs"/>
              </a:rPr>
              <a:t>Tělo hmyzu má tyto části:</a:t>
            </a:r>
            <a:endParaRPr lang="cs-CZ" sz="3200" dirty="0">
              <a:latin typeface="Comic Sans MS" pitchFamily="66" charset="0"/>
              <a:cs typeface="+mn-cs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7235825" y="2852738"/>
            <a:ext cx="10334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hlava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729538" y="4914900"/>
            <a:ext cx="14144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tykadla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675188" y="2525713"/>
            <a:ext cx="14398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mic Sans MS" pitchFamily="66" charset="0"/>
              </a:rPr>
              <a:t>křídla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219575" y="5775325"/>
            <a:ext cx="18145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končetiny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594475" y="5819775"/>
            <a:ext cx="10493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hruď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038475" y="4610100"/>
            <a:ext cx="15795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zadeček</a:t>
            </a:r>
          </a:p>
        </p:txBody>
      </p:sp>
      <p:cxnSp>
        <p:nvCxnSpPr>
          <p:cNvPr id="12" name="Přímá spojnice se šipkou 11"/>
          <p:cNvCxnSpPr>
            <a:stCxn id="5" idx="2"/>
          </p:cNvCxnSpPr>
          <p:nvPr/>
        </p:nvCxnSpPr>
        <p:spPr>
          <a:xfrm flipH="1">
            <a:off x="7235825" y="3376613"/>
            <a:ext cx="517525" cy="62865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7494588" y="4365625"/>
            <a:ext cx="774700" cy="506413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6594475" y="4610100"/>
            <a:ext cx="354013" cy="121602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8" idx="0"/>
          </p:cNvCxnSpPr>
          <p:nvPr/>
        </p:nvCxnSpPr>
        <p:spPr>
          <a:xfrm flipV="1">
            <a:off x="5127625" y="5013325"/>
            <a:ext cx="268288" cy="76200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4675188" y="4454525"/>
            <a:ext cx="452437" cy="207963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5508625" y="3022600"/>
            <a:ext cx="142875" cy="595313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1"/>
          <p:cNvSpPr txBox="1">
            <a:spLocks noChangeArrowheads="1"/>
          </p:cNvSpPr>
          <p:nvPr/>
        </p:nvSpPr>
        <p:spPr bwMode="auto">
          <a:xfrm>
            <a:off x="1116013" y="712788"/>
            <a:ext cx="220186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Comic Sans MS" pitchFamily="66" charset="0"/>
              </a:rPr>
              <a:t>Motýl</a:t>
            </a:r>
            <a:r>
              <a:rPr lang="cs-CZ" sz="4000" b="1">
                <a:latin typeface="Comic Sans MS" pitchFamily="66" charset="0"/>
              </a:rPr>
              <a:t>i</a:t>
            </a:r>
          </a:p>
        </p:txBody>
      </p:sp>
      <p:pic>
        <p:nvPicPr>
          <p:cNvPr id="4099" name="Picture 3" descr="C:\Users\profesor\AppData\Local\Microsoft\Windows\Temporary Internet Files\Content.IE5\QAUKXX9H\MP90044486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025" y="2451100"/>
            <a:ext cx="4754563" cy="3671888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  <a:extLst>
            <a:ext uri="{909E8E84-426E-40DD-AFC4-6F175D3DCCD1}"/>
          </a:extLst>
        </p:spPr>
      </p:pic>
      <p:sp>
        <p:nvSpPr>
          <p:cNvPr id="20483" name="TextovéPole 2"/>
          <p:cNvSpPr txBox="1">
            <a:spLocks noChangeArrowheads="1"/>
          </p:cNvSpPr>
          <p:nvPr/>
        </p:nvSpPr>
        <p:spPr bwMode="auto">
          <a:xfrm>
            <a:off x="708025" y="6146800"/>
            <a:ext cx="343693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omic Sans MS" pitchFamily="66" charset="0"/>
              </a:rPr>
              <a:t>Babočka paví oko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967288" y="3916363"/>
            <a:ext cx="4176712" cy="267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mic Sans MS" pitchFamily="66" charset="0"/>
              </a:rPr>
              <a:t>Typickým znakem motýlů jsou dva páry vzdušnicemi protkaných křídel, která jsou pokryta drobnými šupinkami.</a:t>
            </a: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6825" y="712788"/>
            <a:ext cx="3598863" cy="3070225"/>
          </a:xfrm>
          <a:prstGeom prst="rect">
            <a:avLst/>
          </a:prstGeom>
          <a:noFill/>
          <a:ln w="57150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</p:pic>
      <p:sp>
        <p:nvSpPr>
          <p:cNvPr id="20486" name="TextovéPole 4"/>
          <p:cNvSpPr txBox="1">
            <a:spLocks noChangeArrowheads="1"/>
          </p:cNvSpPr>
          <p:nvPr/>
        </p:nvSpPr>
        <p:spPr bwMode="auto">
          <a:xfrm>
            <a:off x="5216525" y="128588"/>
            <a:ext cx="33194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omic Sans MS" pitchFamily="66" charset="0"/>
              </a:rPr>
              <a:t>Babočka admirál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476250"/>
            <a:ext cx="5249862" cy="3938588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</p:pic>
      <p:pic>
        <p:nvPicPr>
          <p:cNvPr id="21506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95738" y="3357563"/>
            <a:ext cx="4914900" cy="3292475"/>
          </a:xfrm>
          <a:prstGeom prst="rect">
            <a:avLst/>
          </a:prstGeom>
          <a:noFill/>
          <a:ln w="57150">
            <a:solidFill>
              <a:srgbClr val="FFFF00"/>
            </a:solidFill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9938" y="4581525"/>
            <a:ext cx="2554287" cy="1541463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5724525" y="476250"/>
            <a:ext cx="274478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omic Sans MS" pitchFamily="66" charset="0"/>
              </a:rPr>
              <a:t>Bělásek zelný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5246688" y="2644775"/>
            <a:ext cx="39370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omic Sans MS" pitchFamily="66" charset="0"/>
              </a:rPr>
              <a:t>Otakárek fenyklový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03188" y="6280150"/>
            <a:ext cx="47053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omic Sans MS" pitchFamily="66" charset="0"/>
              </a:rPr>
              <a:t>Housenka otakárka fenyklového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71975" y="377825"/>
            <a:ext cx="3308350" cy="1970088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88125" y="3190875"/>
            <a:ext cx="2095500" cy="2790825"/>
          </a:xfrm>
          <a:prstGeom prst="rect">
            <a:avLst/>
          </a:prstGeom>
          <a:noFill/>
          <a:ln w="57150">
            <a:solidFill>
              <a:schemeClr val="accent3">
                <a:lumMod val="60000"/>
                <a:lumOff val="40000"/>
              </a:schemeClr>
            </a:solidFill>
            <a:miter lim="800000"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7550" y="3389313"/>
            <a:ext cx="3233738" cy="2425700"/>
          </a:xfrm>
          <a:prstGeom prst="rect">
            <a:avLst/>
          </a:prstGeom>
          <a:noFill/>
          <a:ln w="57150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</p:pic>
      <p:sp>
        <p:nvSpPr>
          <p:cNvPr id="2" name="TextovéPole 1"/>
          <p:cNvSpPr txBox="1"/>
          <p:nvPr/>
        </p:nvSpPr>
        <p:spPr>
          <a:xfrm>
            <a:off x="468313" y="377825"/>
            <a:ext cx="2936875" cy="64611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28575">
            <a:solidFill>
              <a:schemeClr val="accent2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latin typeface="Comic Sans MS" pitchFamily="66" charset="0"/>
                <a:cs typeface="+mn-cs"/>
              </a:rPr>
              <a:t>Vývoj motýla</a:t>
            </a:r>
            <a:endParaRPr lang="cs-CZ" sz="3600" dirty="0">
              <a:latin typeface="Comic Sans MS" pitchFamily="66" charset="0"/>
              <a:cs typeface="+mn-cs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11188" y="1870075"/>
            <a:ext cx="203676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omic Sans MS" pitchFamily="66" charset="0"/>
              </a:rPr>
              <a:t>1. Vajíčko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695825" y="2379663"/>
            <a:ext cx="2476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omic Sans MS" pitchFamily="66" charset="0"/>
              </a:rPr>
              <a:t>2. Housenka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711700" y="4310063"/>
            <a:ext cx="16668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omic Sans MS" pitchFamily="66" charset="0"/>
              </a:rPr>
              <a:t>3. Kukla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381125" y="6067425"/>
            <a:ext cx="332263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omic Sans MS" pitchFamily="66" charset="0"/>
              </a:rPr>
              <a:t>4. Dospělý motýl</a:t>
            </a:r>
          </a:p>
        </p:txBody>
      </p:sp>
      <p:sp>
        <p:nvSpPr>
          <p:cNvPr id="7" name="Ovál 6"/>
          <p:cNvSpPr/>
          <p:nvPr/>
        </p:nvSpPr>
        <p:spPr>
          <a:xfrm>
            <a:off x="1563688" y="1492250"/>
            <a:ext cx="265112" cy="26511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14725" y="908050"/>
            <a:ext cx="5391150" cy="547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4" name="TextovéPole 1"/>
          <p:cNvSpPr txBox="1">
            <a:spLocks noChangeArrowheads="1"/>
          </p:cNvSpPr>
          <p:nvPr/>
        </p:nvSpPr>
        <p:spPr bwMode="auto">
          <a:xfrm>
            <a:off x="1560513" y="274638"/>
            <a:ext cx="3840162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Comic Sans MS" pitchFamily="66" charset="0"/>
              </a:rPr>
              <a:t>Lišaj smrtihlav</a:t>
            </a:r>
          </a:p>
        </p:txBody>
      </p:sp>
      <p:sp>
        <p:nvSpPr>
          <p:cNvPr id="23555" name="TextovéPole 2"/>
          <p:cNvSpPr txBox="1">
            <a:spLocks noChangeArrowheads="1"/>
          </p:cNvSpPr>
          <p:nvPr/>
        </p:nvSpPr>
        <p:spPr bwMode="auto">
          <a:xfrm>
            <a:off x="130175" y="1700213"/>
            <a:ext cx="3960813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omic Sans MS" pitchFamily="66" charset="0"/>
              </a:rPr>
              <a:t>Je to největší lišaj žijící v ČR.</a:t>
            </a:r>
          </a:p>
          <a:p>
            <a:r>
              <a:rPr lang="cs-CZ" sz="3200">
                <a:latin typeface="Comic Sans MS" pitchFamily="66" charset="0"/>
              </a:rPr>
              <a:t>Na hřbetě má žlutou kresbu připomínající lebku.</a:t>
            </a:r>
          </a:p>
          <a:p>
            <a:r>
              <a:rPr lang="cs-CZ" sz="3200">
                <a:latin typeface="Comic Sans MS" pitchFamily="66" charset="0"/>
              </a:rPr>
              <a:t>Živí se v noci. </a:t>
            </a:r>
          </a:p>
          <a:p>
            <a:r>
              <a:rPr lang="cs-CZ" sz="3200">
                <a:latin typeface="Comic Sans MS" pitchFamily="66" charset="0"/>
              </a:rPr>
              <a:t>Rád navštěvuje včelí úly a saje med.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741363"/>
            <a:ext cx="4286250" cy="5715000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</p:pic>
      <p:sp>
        <p:nvSpPr>
          <p:cNvPr id="2" name="TextovéPole 1"/>
          <p:cNvSpPr txBox="1"/>
          <p:nvPr/>
        </p:nvSpPr>
        <p:spPr>
          <a:xfrm>
            <a:off x="1835150" y="115888"/>
            <a:ext cx="2228850" cy="923925"/>
          </a:xfrm>
          <a:prstGeom prst="rect">
            <a:avLst/>
          </a:prstGeom>
          <a:solidFill>
            <a:srgbClr val="FFFF00"/>
          </a:solidFill>
          <a:ln w="57150">
            <a:solidFill>
              <a:schemeClr val="accent2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atin typeface="Comic Sans MS" pitchFamily="66" charset="0"/>
                <a:cs typeface="+mn-cs"/>
              </a:rPr>
              <a:t>Brouci</a:t>
            </a:r>
            <a:endParaRPr lang="cs-CZ" sz="5400" b="1" dirty="0">
              <a:latin typeface="Comic Sans MS" pitchFamily="66" charset="0"/>
              <a:cs typeface="+mn-cs"/>
            </a:endParaRPr>
          </a:p>
        </p:txBody>
      </p:sp>
      <p:sp>
        <p:nvSpPr>
          <p:cNvPr id="24579" name="TextovéPole 3"/>
          <p:cNvSpPr txBox="1">
            <a:spLocks noChangeArrowheads="1"/>
          </p:cNvSpPr>
          <p:nvPr/>
        </p:nvSpPr>
        <p:spPr bwMode="auto">
          <a:xfrm>
            <a:off x="107950" y="1168400"/>
            <a:ext cx="8424863" cy="354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omic Sans MS" pitchFamily="66" charset="0"/>
              </a:rPr>
              <a:t>Brouci se odlišují od </a:t>
            </a:r>
          </a:p>
          <a:p>
            <a:r>
              <a:rPr lang="cs-CZ" sz="3200">
                <a:latin typeface="Comic Sans MS" pitchFamily="66" charset="0"/>
              </a:rPr>
              <a:t>ostatních řádů hmyzu </a:t>
            </a:r>
          </a:p>
          <a:p>
            <a:r>
              <a:rPr lang="cs-CZ" sz="3200">
                <a:latin typeface="Comic Sans MS" pitchFamily="66" charset="0"/>
              </a:rPr>
              <a:t>tím, že horní pár křídel</a:t>
            </a:r>
          </a:p>
          <a:p>
            <a:r>
              <a:rPr lang="cs-CZ" sz="3200">
                <a:latin typeface="Comic Sans MS" pitchFamily="66" charset="0"/>
              </a:rPr>
              <a:t>je přeměněný </a:t>
            </a:r>
          </a:p>
          <a:p>
            <a:r>
              <a:rPr lang="cs-CZ" sz="3200">
                <a:latin typeface="Comic Sans MS" pitchFamily="66" charset="0"/>
              </a:rPr>
              <a:t>na </a:t>
            </a:r>
            <a:r>
              <a:rPr lang="cs-CZ" sz="3200" b="1">
                <a:solidFill>
                  <a:srgbClr val="FF0000"/>
                </a:solidFill>
                <a:latin typeface="Comic Sans MS" pitchFamily="66" charset="0"/>
              </a:rPr>
              <a:t>pevné krovky</a:t>
            </a:r>
            <a:r>
              <a:rPr lang="cs-CZ" sz="3200">
                <a:latin typeface="Comic Sans MS" pitchFamily="66" charset="0"/>
              </a:rPr>
              <a:t>, </a:t>
            </a:r>
          </a:p>
          <a:p>
            <a:r>
              <a:rPr lang="cs-CZ" sz="3200">
                <a:latin typeface="Comic Sans MS" pitchFamily="66" charset="0"/>
              </a:rPr>
              <a:t>které chrání zadohruď </a:t>
            </a:r>
          </a:p>
          <a:p>
            <a:r>
              <a:rPr lang="cs-CZ" sz="3200">
                <a:latin typeface="Comic Sans MS" pitchFamily="66" charset="0"/>
              </a:rPr>
              <a:t>a blanitá křídla.</a:t>
            </a:r>
          </a:p>
        </p:txBody>
      </p:sp>
      <p:sp>
        <p:nvSpPr>
          <p:cNvPr id="24580" name="TextovéPole 4"/>
          <p:cNvSpPr txBox="1">
            <a:spLocks noChangeArrowheads="1"/>
          </p:cNvSpPr>
          <p:nvPr/>
        </p:nvSpPr>
        <p:spPr bwMode="auto">
          <a:xfrm>
            <a:off x="1779588" y="5872163"/>
            <a:ext cx="280035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omic Sans MS" pitchFamily="66" charset="0"/>
              </a:rPr>
              <a:t>Roháč obecný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40200" y="484188"/>
            <a:ext cx="4565650" cy="3041650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5602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6550" y="3357563"/>
            <a:ext cx="3444875" cy="2379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3" name="TextovéPole 1"/>
          <p:cNvSpPr txBox="1">
            <a:spLocks noChangeArrowheads="1"/>
          </p:cNvSpPr>
          <p:nvPr/>
        </p:nvSpPr>
        <p:spPr bwMode="auto">
          <a:xfrm>
            <a:off x="539750" y="620713"/>
            <a:ext cx="34766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omic Sans MS" pitchFamily="66" charset="0"/>
              </a:rPr>
              <a:t>Střevlík kožitý</a:t>
            </a:r>
          </a:p>
        </p:txBody>
      </p:sp>
      <p:sp>
        <p:nvSpPr>
          <p:cNvPr id="25604" name="TextovéPole 2"/>
          <p:cNvSpPr txBox="1">
            <a:spLocks noChangeArrowheads="1"/>
          </p:cNvSpPr>
          <p:nvPr/>
        </p:nvSpPr>
        <p:spPr bwMode="auto">
          <a:xfrm>
            <a:off x="2913063" y="2276475"/>
            <a:ext cx="12033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samec</a:t>
            </a:r>
          </a:p>
        </p:txBody>
      </p:sp>
      <p:sp>
        <p:nvSpPr>
          <p:cNvPr id="25605" name="TextovéPole 3"/>
          <p:cNvSpPr txBox="1">
            <a:spLocks noChangeArrowheads="1"/>
          </p:cNvSpPr>
          <p:nvPr/>
        </p:nvSpPr>
        <p:spPr bwMode="auto">
          <a:xfrm>
            <a:off x="1116013" y="5805488"/>
            <a:ext cx="15176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samička</a:t>
            </a:r>
          </a:p>
        </p:txBody>
      </p:sp>
      <p:sp>
        <p:nvSpPr>
          <p:cNvPr id="25606" name="TextovéPole 4"/>
          <p:cNvSpPr txBox="1">
            <a:spLocks noChangeArrowheads="1"/>
          </p:cNvSpPr>
          <p:nvPr/>
        </p:nvSpPr>
        <p:spPr bwMode="auto">
          <a:xfrm>
            <a:off x="4090988" y="3811588"/>
            <a:ext cx="4945062" cy="267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mic Sans MS" pitchFamily="66" charset="0"/>
              </a:rPr>
              <a:t>Přes den jsou brouci zalezlí pod kameny nebo v jiných úkrytech. Občas vylézají i ve dne. Ale aktivní jsou převážně v noci, kdy loví kořist.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40425" y="800100"/>
            <a:ext cx="3071813" cy="4608513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7500" y="908050"/>
            <a:ext cx="5368925" cy="3457575"/>
          </a:xfrm>
          <a:prstGeom prst="rect">
            <a:avLst/>
          </a:prstGeom>
          <a:noFill/>
          <a:ln w="57150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</p:pic>
      <p:sp>
        <p:nvSpPr>
          <p:cNvPr id="26627" name="TextovéPole 1"/>
          <p:cNvSpPr txBox="1">
            <a:spLocks noChangeArrowheads="1"/>
          </p:cNvSpPr>
          <p:nvPr/>
        </p:nvSpPr>
        <p:spPr bwMode="auto">
          <a:xfrm>
            <a:off x="1403350" y="153988"/>
            <a:ext cx="47593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omic Sans MS" pitchFamily="66" charset="0"/>
              </a:rPr>
              <a:t>Slunéčko sedmitečné</a:t>
            </a:r>
          </a:p>
        </p:txBody>
      </p:sp>
      <p:sp>
        <p:nvSpPr>
          <p:cNvPr id="26628" name="TextovéPole 2"/>
          <p:cNvSpPr txBox="1">
            <a:spLocks noChangeArrowheads="1"/>
          </p:cNvSpPr>
          <p:nvPr/>
        </p:nvSpPr>
        <p:spPr bwMode="auto">
          <a:xfrm>
            <a:off x="187325" y="4868863"/>
            <a:ext cx="883285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mic Sans MS" pitchFamily="66" charset="0"/>
              </a:rPr>
              <a:t>Je velmi rozšířeným druhem. </a:t>
            </a:r>
          </a:p>
          <a:p>
            <a:r>
              <a:rPr lang="cs-CZ" sz="2800">
                <a:latin typeface="Comic Sans MS" pitchFamily="66" charset="0"/>
              </a:rPr>
              <a:t>Je považován za </a:t>
            </a:r>
            <a:r>
              <a:rPr lang="cs-CZ" sz="2800" b="1">
                <a:solidFill>
                  <a:srgbClr val="FF0000"/>
                </a:solidFill>
                <a:latin typeface="Comic Sans MS" pitchFamily="66" charset="0"/>
              </a:rPr>
              <a:t>užitečný</a:t>
            </a:r>
            <a:r>
              <a:rPr lang="cs-CZ" sz="2800">
                <a:latin typeface="Comic Sans MS" pitchFamily="66" charset="0"/>
              </a:rPr>
              <a:t> druh, protože se živí mšicemi a červy</a:t>
            </a:r>
            <a:r>
              <a:rPr lang="cs-CZ" sz="2800"/>
              <a:t>,</a:t>
            </a:r>
            <a:r>
              <a:rPr lang="cs-CZ" sz="2800">
                <a:latin typeface="Comic Sans MS" pitchFamily="66" charset="0"/>
              </a:rPr>
              <a:t> jak larvy tak dospělí jedinci. Jedna larva zkonzumuje během svého vývoje až 600 mšic.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3200" y="981075"/>
            <a:ext cx="5838825" cy="4248150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</p:pic>
      <p:sp>
        <p:nvSpPr>
          <p:cNvPr id="27650" name="TextovéPole 1"/>
          <p:cNvSpPr txBox="1">
            <a:spLocks noChangeArrowheads="1"/>
          </p:cNvSpPr>
          <p:nvPr/>
        </p:nvSpPr>
        <p:spPr bwMode="auto">
          <a:xfrm>
            <a:off x="1446213" y="188913"/>
            <a:ext cx="539591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omic Sans MS" pitchFamily="66" charset="0"/>
              </a:rPr>
              <a:t>Mandelinka bramborová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32550" y="835025"/>
            <a:ext cx="2519363" cy="3355975"/>
          </a:xfrm>
          <a:prstGeom prst="rect">
            <a:avLst/>
          </a:prstGeom>
          <a:noFill/>
          <a:ln w="57150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34138" y="4508500"/>
            <a:ext cx="2486025" cy="2000250"/>
          </a:xfrm>
          <a:prstGeom prst="rect">
            <a:avLst/>
          </a:prstGeom>
          <a:noFill/>
          <a:ln w="57150">
            <a:solidFill>
              <a:schemeClr val="accent1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</p:pic>
      <p:sp>
        <p:nvSpPr>
          <p:cNvPr id="27653" name="TextovéPole 2"/>
          <p:cNvSpPr txBox="1">
            <a:spLocks noChangeArrowheads="1"/>
          </p:cNvSpPr>
          <p:nvPr/>
        </p:nvSpPr>
        <p:spPr bwMode="auto">
          <a:xfrm>
            <a:off x="147638" y="5430838"/>
            <a:ext cx="6227762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omic Sans MS" pitchFamily="66" charset="0"/>
              </a:rPr>
              <a:t>Živí se spásáním bramborové natě. Je to nebezpečný škůdce.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52838" y="2205038"/>
            <a:ext cx="5289550" cy="3960812"/>
          </a:xfrm>
          <a:prstGeom prst="rect">
            <a:avLst/>
          </a:prstGeom>
          <a:noFill/>
          <a:ln w="57150">
            <a:solidFill>
              <a:schemeClr val="accent3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</p:pic>
      <p:sp>
        <p:nvSpPr>
          <p:cNvPr id="2" name="TextovéPole 1"/>
          <p:cNvSpPr txBox="1"/>
          <p:nvPr/>
        </p:nvSpPr>
        <p:spPr>
          <a:xfrm>
            <a:off x="2555875" y="382588"/>
            <a:ext cx="3581400" cy="922337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2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atin typeface="Comic Sans MS" pitchFamily="66" charset="0"/>
                <a:cs typeface="+mn-cs"/>
              </a:rPr>
              <a:t>Blanokřídlí</a:t>
            </a:r>
            <a:endParaRPr lang="cs-CZ" sz="5400" b="1" dirty="0">
              <a:latin typeface="Comic Sans MS" pitchFamily="66" charset="0"/>
              <a:cs typeface="+mn-cs"/>
            </a:endParaRPr>
          </a:p>
        </p:txBody>
      </p:sp>
      <p:sp>
        <p:nvSpPr>
          <p:cNvPr id="28675" name="TextovéPole 3"/>
          <p:cNvSpPr txBox="1">
            <a:spLocks noChangeArrowheads="1"/>
          </p:cNvSpPr>
          <p:nvPr/>
        </p:nvSpPr>
        <p:spPr bwMode="auto">
          <a:xfrm>
            <a:off x="179388" y="1484313"/>
            <a:ext cx="8640762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omic Sans MS" pitchFamily="66" charset="0"/>
              </a:rPr>
              <a:t>Mají </a:t>
            </a:r>
            <a:r>
              <a:rPr lang="cs-CZ" sz="3200" b="1">
                <a:solidFill>
                  <a:srgbClr val="FF0000"/>
                </a:solidFill>
                <a:latin typeface="Comic Sans MS" pitchFamily="66" charset="0"/>
              </a:rPr>
              <a:t>dva páry blanitých křídel</a:t>
            </a:r>
            <a:r>
              <a:rPr lang="cs-CZ" sz="3200">
                <a:latin typeface="Comic Sans MS" pitchFamily="66" charset="0"/>
              </a:rPr>
              <a:t>. </a:t>
            </a:r>
          </a:p>
          <a:p>
            <a:r>
              <a:rPr lang="cs-CZ" sz="3200">
                <a:latin typeface="Comic Sans MS" pitchFamily="66" charset="0"/>
              </a:rPr>
              <a:t>Přední křídla</a:t>
            </a:r>
          </a:p>
          <a:p>
            <a:r>
              <a:rPr lang="cs-CZ" sz="3200">
                <a:latin typeface="Comic Sans MS" pitchFamily="66" charset="0"/>
              </a:rPr>
              <a:t>dorůstají do větší </a:t>
            </a:r>
          </a:p>
          <a:p>
            <a:r>
              <a:rPr lang="cs-CZ" sz="3200">
                <a:latin typeface="Comic Sans MS" pitchFamily="66" charset="0"/>
              </a:rPr>
              <a:t>délky než zadní.</a:t>
            </a:r>
          </a:p>
          <a:p>
            <a:r>
              <a:rPr lang="cs-CZ" sz="3200">
                <a:latin typeface="Comic Sans MS" pitchFamily="66" charset="0"/>
              </a:rPr>
              <a:t>V ČR se vyskytuje </a:t>
            </a:r>
          </a:p>
          <a:p>
            <a:r>
              <a:rPr lang="cs-CZ" sz="3200">
                <a:latin typeface="Comic Sans MS" pitchFamily="66" charset="0"/>
              </a:rPr>
              <a:t>asi 7000 druhů.</a:t>
            </a:r>
          </a:p>
        </p:txBody>
      </p:sp>
      <p:sp>
        <p:nvSpPr>
          <p:cNvPr id="28676" name="TextovéPole 4"/>
          <p:cNvSpPr txBox="1">
            <a:spLocks noChangeArrowheads="1"/>
          </p:cNvSpPr>
          <p:nvPr/>
        </p:nvSpPr>
        <p:spPr bwMode="auto">
          <a:xfrm>
            <a:off x="708025" y="5724525"/>
            <a:ext cx="29702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Comic Sans MS" pitchFamily="66" charset="0"/>
              </a:rPr>
              <a:t>Pilořitka velká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2420938"/>
            <a:ext cx="5283200" cy="4168775"/>
          </a:xfrm>
          <a:prstGeom prst="rect">
            <a:avLst/>
          </a:prstGeom>
          <a:noFill/>
          <a:ln w="57150">
            <a:solidFill>
              <a:schemeClr val="accent6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</p:pic>
      <p:sp>
        <p:nvSpPr>
          <p:cNvPr id="29698" name="TextovéPole 1"/>
          <p:cNvSpPr txBox="1">
            <a:spLocks noChangeArrowheads="1"/>
          </p:cNvSpPr>
          <p:nvPr/>
        </p:nvSpPr>
        <p:spPr bwMode="auto">
          <a:xfrm>
            <a:off x="2555875" y="330200"/>
            <a:ext cx="39116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omic Sans MS" pitchFamily="66" charset="0"/>
              </a:rPr>
              <a:t>Včela medonosná</a:t>
            </a:r>
          </a:p>
        </p:txBody>
      </p:sp>
      <p:sp>
        <p:nvSpPr>
          <p:cNvPr id="29699" name="TextovéPole 2"/>
          <p:cNvSpPr txBox="1">
            <a:spLocks noChangeArrowheads="1"/>
          </p:cNvSpPr>
          <p:nvPr/>
        </p:nvSpPr>
        <p:spPr bwMode="auto">
          <a:xfrm>
            <a:off x="12700" y="1196975"/>
            <a:ext cx="8997950" cy="501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omic Sans MS" pitchFamily="66" charset="0"/>
              </a:rPr>
              <a:t>Včely žijí ve společenstvu, které nazýváme </a:t>
            </a:r>
            <a:r>
              <a:rPr lang="cs-CZ" sz="3200" b="1">
                <a:solidFill>
                  <a:srgbClr val="FF0000"/>
                </a:solidFill>
                <a:latin typeface="Comic Sans MS" pitchFamily="66" charset="0"/>
              </a:rPr>
              <a:t>včelstvo</a:t>
            </a:r>
            <a:r>
              <a:rPr lang="cs-CZ" sz="3200">
                <a:latin typeface="Franklin Gothic Book" pitchFamily="34" charset="0"/>
              </a:rPr>
              <a:t>.</a:t>
            </a:r>
            <a:r>
              <a:rPr lang="cs-CZ" sz="3200">
                <a:latin typeface="Comic Sans MS" pitchFamily="66" charset="0"/>
              </a:rPr>
              <a:t> Včelstvo se zpravidla skládá z jedné</a:t>
            </a:r>
            <a:r>
              <a:rPr lang="cs-CZ" sz="3200" b="1">
                <a:solidFill>
                  <a:srgbClr val="FF0000"/>
                </a:solidFill>
                <a:latin typeface="Comic Sans MS" pitchFamily="66" charset="0"/>
              </a:rPr>
              <a:t> </a:t>
            </a:r>
          </a:p>
          <a:p>
            <a:r>
              <a:rPr lang="cs-CZ" sz="3200" b="1">
                <a:solidFill>
                  <a:srgbClr val="FF0000"/>
                </a:solidFill>
                <a:latin typeface="Comic Sans MS" pitchFamily="66" charset="0"/>
              </a:rPr>
              <a:t>                               matky</a:t>
            </a:r>
            <a:r>
              <a:rPr lang="cs-CZ" sz="3200">
                <a:latin typeface="Comic Sans MS" pitchFamily="66" charset="0"/>
              </a:rPr>
              <a:t>, mnoha</a:t>
            </a:r>
            <a:r>
              <a:rPr lang="cs-CZ" sz="3200" b="1">
                <a:solidFill>
                  <a:srgbClr val="FF0000"/>
                </a:solidFill>
                <a:latin typeface="Comic Sans MS" pitchFamily="66" charset="0"/>
              </a:rPr>
              <a:t>  </a:t>
            </a:r>
          </a:p>
          <a:p>
            <a:r>
              <a:rPr lang="cs-CZ" sz="3200" b="1">
                <a:solidFill>
                  <a:srgbClr val="FF0000"/>
                </a:solidFill>
                <a:latin typeface="Comic Sans MS" pitchFamily="66" charset="0"/>
              </a:rPr>
              <a:t>                               dělnic a </a:t>
            </a:r>
            <a:r>
              <a:rPr lang="cs-CZ" sz="3200">
                <a:latin typeface="Comic Sans MS" pitchFamily="66" charset="0"/>
              </a:rPr>
              <a:t>několika</a:t>
            </a:r>
            <a:r>
              <a:rPr lang="cs-CZ" sz="3200" b="1">
                <a:solidFill>
                  <a:srgbClr val="FF0000"/>
                </a:solidFill>
                <a:latin typeface="Comic Sans MS" pitchFamily="66" charset="0"/>
              </a:rPr>
              <a:t>  </a:t>
            </a:r>
          </a:p>
          <a:p>
            <a:r>
              <a:rPr lang="cs-CZ" sz="3200" b="1">
                <a:solidFill>
                  <a:srgbClr val="FF0000"/>
                </a:solidFill>
                <a:latin typeface="Comic Sans MS" pitchFamily="66" charset="0"/>
              </a:rPr>
              <a:t>                               trubců.</a:t>
            </a:r>
            <a:r>
              <a:rPr lang="cs-CZ" sz="3200">
                <a:latin typeface="Comic Sans MS" pitchFamily="66" charset="0"/>
              </a:rPr>
              <a:t> </a:t>
            </a:r>
          </a:p>
          <a:p>
            <a:endParaRPr lang="cs-CZ" sz="3200">
              <a:latin typeface="Comic Sans MS" pitchFamily="66" charset="0"/>
            </a:endParaRPr>
          </a:p>
          <a:p>
            <a:r>
              <a:rPr lang="cs-CZ" sz="3200">
                <a:latin typeface="Comic Sans MS" pitchFamily="66" charset="0"/>
              </a:rPr>
              <a:t>                                             Mezi včelami   </a:t>
            </a:r>
          </a:p>
          <a:p>
            <a:r>
              <a:rPr lang="cs-CZ" sz="3200">
                <a:latin typeface="Comic Sans MS" pitchFamily="66" charset="0"/>
              </a:rPr>
              <a:t>                                             funguje         </a:t>
            </a:r>
          </a:p>
          <a:p>
            <a:r>
              <a:rPr lang="cs-CZ" sz="3200">
                <a:latin typeface="Comic Sans MS" pitchFamily="66" charset="0"/>
              </a:rPr>
              <a:t>                                             dokonalá </a:t>
            </a:r>
            <a:r>
              <a:rPr lang="cs-CZ" sz="3200" b="1">
                <a:solidFill>
                  <a:srgbClr val="FF0000"/>
                </a:solidFill>
                <a:latin typeface="Comic Sans MS" pitchFamily="66" charset="0"/>
              </a:rPr>
              <a:t>dělba      </a:t>
            </a:r>
          </a:p>
          <a:p>
            <a:r>
              <a:rPr lang="cs-CZ" sz="3200" b="1">
                <a:solidFill>
                  <a:srgbClr val="FF0000"/>
                </a:solidFill>
                <a:latin typeface="Comic Sans MS" pitchFamily="66" charset="0"/>
              </a:rPr>
              <a:t>                               práce.               </a:t>
            </a:r>
            <a:endParaRPr lang="cs-CZ" sz="3200" b="1">
              <a:solidFill>
                <a:srgbClr val="FF0000"/>
              </a:solidFill>
              <a:latin typeface="Franklin Gothic Book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2708275"/>
            <a:ext cx="4243387" cy="318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2" name="TextovéPole 1"/>
          <p:cNvSpPr txBox="1">
            <a:spLocks noChangeArrowheads="1"/>
          </p:cNvSpPr>
          <p:nvPr/>
        </p:nvSpPr>
        <p:spPr bwMode="auto">
          <a:xfrm>
            <a:off x="136525" y="333375"/>
            <a:ext cx="8750300" cy="6986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Comic Sans MS" pitchFamily="66" charset="0"/>
              </a:rPr>
              <a:t>Matka</a:t>
            </a:r>
            <a:r>
              <a:rPr lang="cs-CZ" sz="3200">
                <a:latin typeface="Comic Sans MS" pitchFamily="66" charset="0"/>
              </a:rPr>
              <a:t> – její úloha je klást vajíčka, čímž zabezpečuje obnovu včelstva.</a:t>
            </a:r>
          </a:p>
          <a:p>
            <a:r>
              <a:rPr lang="cs-CZ" sz="3200" b="1">
                <a:solidFill>
                  <a:srgbClr val="FF0000"/>
                </a:solidFill>
                <a:latin typeface="Comic Sans MS" pitchFamily="66" charset="0"/>
              </a:rPr>
              <a:t>Trubec</a:t>
            </a:r>
            <a:r>
              <a:rPr lang="cs-CZ" sz="3200">
                <a:latin typeface="Comic Sans MS" pitchFamily="66" charset="0"/>
              </a:rPr>
              <a:t> – oplodňuje mladé matky a pomáhá zahřívat včelí plod, protože má vyšší tělesnou teplotu než dělnice.</a:t>
            </a:r>
          </a:p>
          <a:p>
            <a:r>
              <a:rPr lang="cs-CZ" sz="3200" b="1">
                <a:solidFill>
                  <a:srgbClr val="FF0000"/>
                </a:solidFill>
                <a:latin typeface="Comic Sans MS" pitchFamily="66" charset="0"/>
              </a:rPr>
              <a:t>Dělnice </a:t>
            </a:r>
            <a:r>
              <a:rPr lang="cs-CZ" sz="3200">
                <a:latin typeface="Comic Sans MS" pitchFamily="66" charset="0"/>
              </a:rPr>
              <a:t>– vykonávají </a:t>
            </a:r>
          </a:p>
          <a:p>
            <a:r>
              <a:rPr lang="cs-CZ" sz="3200">
                <a:latin typeface="Comic Sans MS" pitchFamily="66" charset="0"/>
              </a:rPr>
              <a:t>ostatní potřebné práce. </a:t>
            </a:r>
          </a:p>
          <a:p>
            <a:r>
              <a:rPr lang="cs-CZ" sz="3200">
                <a:latin typeface="Comic Sans MS" pitchFamily="66" charset="0"/>
              </a:rPr>
              <a:t>Vyhledávají potravu </a:t>
            </a:r>
          </a:p>
          <a:p>
            <a:r>
              <a:rPr lang="cs-CZ" sz="3200">
                <a:latin typeface="Comic Sans MS" pitchFamily="66" charset="0"/>
              </a:rPr>
              <a:t>(nektar, pyl, voda), </a:t>
            </a:r>
          </a:p>
          <a:p>
            <a:r>
              <a:rPr lang="cs-CZ" sz="3200">
                <a:latin typeface="Comic Sans MS" pitchFamily="66" charset="0"/>
              </a:rPr>
              <a:t>staví plástve, krmí </a:t>
            </a:r>
          </a:p>
          <a:p>
            <a:r>
              <a:rPr lang="cs-CZ" sz="3200">
                <a:latin typeface="Comic Sans MS" pitchFamily="66" charset="0"/>
              </a:rPr>
              <a:t>matku, trubce a plod, </a:t>
            </a:r>
          </a:p>
          <a:p>
            <a:r>
              <a:rPr lang="cs-CZ" sz="3200">
                <a:latin typeface="Comic Sans MS" pitchFamily="66" charset="0"/>
              </a:rPr>
              <a:t>střeží vchod do úlu, udržují pořádek </a:t>
            </a:r>
          </a:p>
          <a:p>
            <a:r>
              <a:rPr lang="cs-CZ" sz="3200">
                <a:latin typeface="Comic Sans MS" pitchFamily="66" charset="0"/>
              </a:rPr>
              <a:t>i teplotu v úlu.</a:t>
            </a:r>
          </a:p>
          <a:p>
            <a:endParaRPr lang="cs-CZ" sz="3200">
              <a:latin typeface="Comic Sans MS" pitchFamily="66" charset="0"/>
            </a:endParaRPr>
          </a:p>
        </p:txBody>
      </p:sp>
      <p:sp>
        <p:nvSpPr>
          <p:cNvPr id="30723" name="TextovéPole 2"/>
          <p:cNvSpPr txBox="1">
            <a:spLocks noChangeArrowheads="1"/>
          </p:cNvSpPr>
          <p:nvPr/>
        </p:nvSpPr>
        <p:spPr bwMode="auto">
          <a:xfrm>
            <a:off x="5416550" y="2801938"/>
            <a:ext cx="3008313" cy="585787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omic Sans MS" pitchFamily="66" charset="0"/>
              </a:rPr>
              <a:t>Vajíčka a larvy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35375" y="127000"/>
            <a:ext cx="5329238" cy="3549650"/>
          </a:xfrm>
          <a:prstGeom prst="rect">
            <a:avLst/>
          </a:prstGeom>
          <a:noFill/>
          <a:ln w="57150">
            <a:solidFill>
              <a:schemeClr val="accent5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3141663"/>
            <a:ext cx="4675188" cy="3505200"/>
          </a:xfrm>
          <a:prstGeom prst="rect">
            <a:avLst/>
          </a:prstGeom>
          <a:noFill/>
          <a:ln w="57150">
            <a:solidFill>
              <a:schemeClr val="accent3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</p:pic>
      <p:sp>
        <p:nvSpPr>
          <p:cNvPr id="31747" name="TextovéPole 1"/>
          <p:cNvSpPr txBox="1">
            <a:spLocks noChangeArrowheads="1"/>
          </p:cNvSpPr>
          <p:nvPr/>
        </p:nvSpPr>
        <p:spPr bwMode="auto">
          <a:xfrm>
            <a:off x="1290638" y="127000"/>
            <a:ext cx="282257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mic Sans MS" pitchFamily="66" charset="0"/>
              </a:rPr>
              <a:t>Zavíčkovaný včelí plod</a:t>
            </a:r>
          </a:p>
        </p:txBody>
      </p:sp>
      <p:pic>
        <p:nvPicPr>
          <p:cNvPr id="31748" name="Picture 5" descr="C:\Users\profesor\AppData\Local\Microsoft\Windows\Temporary Internet Files\Content.IE5\WG9J8TGO\MC900438018[2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68338" y="1109663"/>
            <a:ext cx="1873250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9" name="TextovéPole 4"/>
          <p:cNvSpPr txBox="1">
            <a:spLocks noChangeArrowheads="1"/>
          </p:cNvSpPr>
          <p:nvPr/>
        </p:nvSpPr>
        <p:spPr bwMode="auto">
          <a:xfrm>
            <a:off x="5110163" y="4841875"/>
            <a:ext cx="381635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mic Sans MS" pitchFamily="66" charset="0"/>
              </a:rPr>
              <a:t>Rojení je přirozený způsob rozmnožování.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45100" y="804863"/>
            <a:ext cx="3552825" cy="5705475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</p:pic>
      <p:sp>
        <p:nvSpPr>
          <p:cNvPr id="32770" name="TextovéPole 1"/>
          <p:cNvSpPr txBox="1">
            <a:spLocks noChangeArrowheads="1"/>
          </p:cNvSpPr>
          <p:nvPr/>
        </p:nvSpPr>
        <p:spPr bwMode="auto">
          <a:xfrm>
            <a:off x="989013" y="450850"/>
            <a:ext cx="292893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omic Sans MS" pitchFamily="66" charset="0"/>
              </a:rPr>
              <a:t>Vosa obecná</a:t>
            </a:r>
          </a:p>
        </p:txBody>
      </p:sp>
      <p:sp>
        <p:nvSpPr>
          <p:cNvPr id="32771" name="TextovéPole 2"/>
          <p:cNvSpPr txBox="1">
            <a:spLocks noChangeArrowheads="1"/>
          </p:cNvSpPr>
          <p:nvPr/>
        </p:nvSpPr>
        <p:spPr bwMode="auto">
          <a:xfrm>
            <a:off x="2649538" y="5891213"/>
            <a:ext cx="23526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omic Sans MS" pitchFamily="66" charset="0"/>
              </a:rPr>
              <a:t>Vosí hnízdo</a:t>
            </a:r>
          </a:p>
        </p:txBody>
      </p:sp>
      <p:sp>
        <p:nvSpPr>
          <p:cNvPr id="32772" name="TextovéPole 3"/>
          <p:cNvSpPr txBox="1">
            <a:spLocks noChangeArrowheads="1"/>
          </p:cNvSpPr>
          <p:nvPr/>
        </p:nvSpPr>
        <p:spPr bwMode="auto">
          <a:xfrm>
            <a:off x="250825" y="1341438"/>
            <a:ext cx="4897438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mic Sans MS" pitchFamily="66" charset="0"/>
              </a:rPr>
              <a:t>Vosa patří mezi jedovatý blanokřídlý hmyz. Na rozdíl od včel může použít své žihadlo opakovaně.</a:t>
            </a:r>
          </a:p>
          <a:p>
            <a:r>
              <a:rPr lang="cs-CZ" sz="2800">
                <a:latin typeface="Comic Sans MS" pitchFamily="66" charset="0"/>
              </a:rPr>
              <a:t>Živí se převážně nektarem. Pochutná si i na sladkém ovoci a limonádě. Dělnice jsou ovšem dravé, vyrážejí každý den na lov much, které usmrcují kusadly.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1382713"/>
            <a:ext cx="6769100" cy="5075237"/>
          </a:xfrm>
          <a:prstGeom prst="rect">
            <a:avLst/>
          </a:prstGeom>
          <a:noFill/>
          <a:ln w="57150">
            <a:solidFill>
              <a:srgbClr val="0070C0"/>
            </a:solidFill>
            <a:miter lim="800000"/>
            <a:headEnd/>
            <a:tailEnd/>
          </a:ln>
        </p:spPr>
      </p:pic>
      <p:sp>
        <p:nvSpPr>
          <p:cNvPr id="33794" name="TextovéPole 1"/>
          <p:cNvSpPr txBox="1">
            <a:spLocks noChangeArrowheads="1"/>
          </p:cNvSpPr>
          <p:nvPr/>
        </p:nvSpPr>
        <p:spPr bwMode="auto">
          <a:xfrm>
            <a:off x="1763713" y="333375"/>
            <a:ext cx="17208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omic Sans MS" pitchFamily="66" charset="0"/>
              </a:rPr>
              <a:t>Čmelák</a:t>
            </a:r>
          </a:p>
        </p:txBody>
      </p:sp>
      <p:pic>
        <p:nvPicPr>
          <p:cNvPr id="33795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365625"/>
            <a:ext cx="1500188" cy="181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823913"/>
            <a:ext cx="5043488" cy="3640137"/>
          </a:xfrm>
          <a:prstGeom prst="rect">
            <a:avLst/>
          </a:prstGeom>
          <a:noFill/>
          <a:ln w="57150">
            <a:solidFill>
              <a:srgbClr val="00B050"/>
            </a:solidFill>
            <a:miter lim="800000"/>
            <a:headEnd/>
            <a:tailEnd/>
          </a:ln>
        </p:spPr>
      </p:pic>
      <p:sp>
        <p:nvSpPr>
          <p:cNvPr id="34818" name="TextovéPole 1"/>
          <p:cNvSpPr txBox="1">
            <a:spLocks noChangeArrowheads="1"/>
          </p:cNvSpPr>
          <p:nvPr/>
        </p:nvSpPr>
        <p:spPr bwMode="auto">
          <a:xfrm>
            <a:off x="1331913" y="0"/>
            <a:ext cx="34702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omic Sans MS" pitchFamily="66" charset="0"/>
              </a:rPr>
              <a:t>Mravenec lesní</a:t>
            </a:r>
          </a:p>
        </p:txBody>
      </p:sp>
      <p:pic>
        <p:nvPicPr>
          <p:cNvPr id="34819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29075" y="3068638"/>
            <a:ext cx="4829175" cy="3603625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</p:pic>
      <p:sp>
        <p:nvSpPr>
          <p:cNvPr id="34820" name="TextovéPole 2"/>
          <p:cNvSpPr txBox="1">
            <a:spLocks noChangeArrowheads="1"/>
          </p:cNvSpPr>
          <p:nvPr/>
        </p:nvSpPr>
        <p:spPr bwMode="auto">
          <a:xfrm>
            <a:off x="179388" y="4546600"/>
            <a:ext cx="16986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omic Sans MS" pitchFamily="66" charset="0"/>
              </a:rPr>
              <a:t>dělnice</a:t>
            </a:r>
          </a:p>
        </p:txBody>
      </p:sp>
      <p:sp>
        <p:nvSpPr>
          <p:cNvPr id="34821" name="TextovéPole 3"/>
          <p:cNvSpPr txBox="1">
            <a:spLocks noChangeArrowheads="1"/>
          </p:cNvSpPr>
          <p:nvPr/>
        </p:nvSpPr>
        <p:spPr bwMode="auto">
          <a:xfrm>
            <a:off x="2555875" y="5957888"/>
            <a:ext cx="134937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omic Sans MS" pitchFamily="66" charset="0"/>
              </a:rPr>
              <a:t>samec</a:t>
            </a:r>
          </a:p>
        </p:txBody>
      </p:sp>
      <p:sp>
        <p:nvSpPr>
          <p:cNvPr id="34822" name="TextovéPole 4"/>
          <p:cNvSpPr txBox="1">
            <a:spLocks noChangeArrowheads="1"/>
          </p:cNvSpPr>
          <p:nvPr/>
        </p:nvSpPr>
        <p:spPr bwMode="auto">
          <a:xfrm>
            <a:off x="5508625" y="677863"/>
            <a:ext cx="3455988" cy="2246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mic Sans MS" pitchFamily="66" charset="0"/>
              </a:rPr>
              <a:t>Je velmi užitečný hmyz. Hubí velké množství lesních škůdců. Proto je nutná jeho ochrana.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5925" y="1833563"/>
            <a:ext cx="7070725" cy="4630737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</p:pic>
      <p:sp>
        <p:nvSpPr>
          <p:cNvPr id="35842" name="TextovéPole 1"/>
          <p:cNvSpPr txBox="1">
            <a:spLocks noChangeArrowheads="1"/>
          </p:cNvSpPr>
          <p:nvPr/>
        </p:nvSpPr>
        <p:spPr bwMode="auto">
          <a:xfrm>
            <a:off x="304800" y="300038"/>
            <a:ext cx="8496300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omic Sans MS" pitchFamily="66" charset="0"/>
              </a:rPr>
              <a:t>Mravenec lesní staví z jehličí a větviček velké osamělé kupy.</a:t>
            </a:r>
          </a:p>
        </p:txBody>
      </p:sp>
      <p:pic>
        <p:nvPicPr>
          <p:cNvPr id="35843" name="Picture 4" descr="C:\Users\profesor\AppData\Local\Microsoft\Windows\Temporary Internet Files\Content.IE5\QAUKXX9H\MC9003468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64363" y="898525"/>
            <a:ext cx="1836737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4438" y="404813"/>
            <a:ext cx="3436937" cy="923925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2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>
                <a:latin typeface="Comic Sans MS" pitchFamily="66" charset="0"/>
                <a:cs typeface="+mn-cs"/>
              </a:rPr>
              <a:t>Dvoukřídlí</a:t>
            </a:r>
            <a:endParaRPr lang="cs-CZ" sz="5400" dirty="0">
              <a:latin typeface="Comic Sans MS" pitchFamily="66" charset="0"/>
              <a:cs typeface="+mn-cs"/>
            </a:endParaRPr>
          </a:p>
        </p:txBody>
      </p:sp>
      <p:sp>
        <p:nvSpPr>
          <p:cNvPr id="36866" name="TextovéPole 2"/>
          <p:cNvSpPr txBox="1">
            <a:spLocks noChangeArrowheads="1"/>
          </p:cNvSpPr>
          <p:nvPr/>
        </p:nvSpPr>
        <p:spPr bwMode="auto">
          <a:xfrm>
            <a:off x="238125" y="1557338"/>
            <a:ext cx="8891588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omic Sans MS" pitchFamily="66" charset="0"/>
              </a:rPr>
              <a:t>Velká část se nazývá </a:t>
            </a:r>
            <a:r>
              <a:rPr lang="cs-CZ" sz="3200" b="1">
                <a:solidFill>
                  <a:srgbClr val="FF0000"/>
                </a:solidFill>
                <a:latin typeface="Comic Sans MS" pitchFamily="66" charset="0"/>
              </a:rPr>
              <a:t>mouchy</a:t>
            </a:r>
            <a:r>
              <a:rPr lang="cs-CZ" sz="3200">
                <a:latin typeface="Comic Sans MS" pitchFamily="66" charset="0"/>
              </a:rPr>
              <a:t>. Vyskytují se téměř po celém světě vyjma polárních oblastí.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5925" y="2801938"/>
            <a:ext cx="4067175" cy="3168650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</p:pic>
      <p:pic>
        <p:nvPicPr>
          <p:cNvPr id="36868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92725" y="2763838"/>
            <a:ext cx="3205163" cy="3206750"/>
          </a:xfrm>
          <a:prstGeom prst="rect">
            <a:avLst/>
          </a:prstGeom>
          <a:noFill/>
          <a:ln w="57150">
            <a:solidFill>
              <a:srgbClr val="00B050"/>
            </a:solidFill>
            <a:miter lim="800000"/>
            <a:headEnd/>
            <a:tailEnd/>
          </a:ln>
        </p:spPr>
      </p:pic>
      <p:sp>
        <p:nvSpPr>
          <p:cNvPr id="36869" name="TextovéPole 3"/>
          <p:cNvSpPr txBox="1">
            <a:spLocks noChangeArrowheads="1"/>
          </p:cNvSpPr>
          <p:nvPr/>
        </p:nvSpPr>
        <p:spPr bwMode="auto">
          <a:xfrm>
            <a:off x="684213" y="5426075"/>
            <a:ext cx="30797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omic Sans MS" pitchFamily="66" charset="0"/>
              </a:rPr>
              <a:t>Moucha obecná</a:t>
            </a:r>
          </a:p>
        </p:txBody>
      </p:sp>
      <p:sp>
        <p:nvSpPr>
          <p:cNvPr id="36870" name="TextovéPole 4"/>
          <p:cNvSpPr txBox="1">
            <a:spLocks noChangeArrowheads="1"/>
          </p:cNvSpPr>
          <p:nvPr/>
        </p:nvSpPr>
        <p:spPr bwMode="auto">
          <a:xfrm>
            <a:off x="5249863" y="5454650"/>
            <a:ext cx="3290887" cy="585788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omic Sans MS" pitchFamily="66" charset="0"/>
              </a:rPr>
              <a:t>Moucha tse- tse</a:t>
            </a:r>
          </a:p>
        </p:txBody>
      </p:sp>
      <p:sp>
        <p:nvSpPr>
          <p:cNvPr id="36871" name="TextovéPole 5"/>
          <p:cNvSpPr txBox="1">
            <a:spLocks noChangeArrowheads="1"/>
          </p:cNvSpPr>
          <p:nvPr/>
        </p:nvSpPr>
        <p:spPr bwMode="auto">
          <a:xfrm>
            <a:off x="4930775" y="6010275"/>
            <a:ext cx="4198938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mic Sans MS" pitchFamily="66" charset="0"/>
              </a:rPr>
              <a:t>Je známá jako přenašeč spavé nemoci.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9275" y="188913"/>
            <a:ext cx="4625975" cy="3506787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</p:pic>
      <p:sp>
        <p:nvSpPr>
          <p:cNvPr id="37890" name="TextovéPole 1"/>
          <p:cNvSpPr txBox="1">
            <a:spLocks noChangeArrowheads="1"/>
          </p:cNvSpPr>
          <p:nvPr/>
        </p:nvSpPr>
        <p:spPr bwMode="auto">
          <a:xfrm>
            <a:off x="900113" y="333375"/>
            <a:ext cx="34591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omic Sans MS" pitchFamily="66" charset="0"/>
              </a:rPr>
              <a:t>Komár pisklavý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5113" y="3500438"/>
            <a:ext cx="4670425" cy="3124200"/>
          </a:xfrm>
          <a:prstGeom prst="rect">
            <a:avLst/>
          </a:prstGeom>
          <a:noFill/>
          <a:ln w="57150">
            <a:solidFill>
              <a:schemeClr val="accent5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</p:pic>
      <p:sp>
        <p:nvSpPr>
          <p:cNvPr id="37892" name="TextovéPole 3"/>
          <p:cNvSpPr txBox="1">
            <a:spLocks noChangeArrowheads="1"/>
          </p:cNvSpPr>
          <p:nvPr/>
        </p:nvSpPr>
        <p:spPr bwMode="auto">
          <a:xfrm>
            <a:off x="265113" y="2852738"/>
            <a:ext cx="39052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omic Sans MS" pitchFamily="66" charset="0"/>
              </a:rPr>
              <a:t>Komár tygrovaný</a:t>
            </a:r>
          </a:p>
        </p:txBody>
      </p:sp>
      <p:sp>
        <p:nvSpPr>
          <p:cNvPr id="37893" name="TextovéPole 4"/>
          <p:cNvSpPr txBox="1">
            <a:spLocks noChangeArrowheads="1"/>
          </p:cNvSpPr>
          <p:nvPr/>
        </p:nvSpPr>
        <p:spPr bwMode="auto">
          <a:xfrm>
            <a:off x="4946650" y="4154488"/>
            <a:ext cx="3763963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mic Sans MS" pitchFamily="66" charset="0"/>
              </a:rPr>
              <a:t>Původem z Asie přenáší na člověka některé nebezpečné nemoci.</a:t>
            </a:r>
          </a:p>
        </p:txBody>
      </p:sp>
      <p:sp>
        <p:nvSpPr>
          <p:cNvPr id="37894" name="TextovéPole 5"/>
          <p:cNvSpPr txBox="1">
            <a:spLocks noChangeArrowheads="1"/>
          </p:cNvSpPr>
          <p:nvPr/>
        </p:nvSpPr>
        <p:spPr bwMode="auto">
          <a:xfrm>
            <a:off x="900113" y="962025"/>
            <a:ext cx="301307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mic Sans MS" pitchFamily="66" charset="0"/>
              </a:rPr>
              <a:t>Je nejznámější komár v ČR.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6600" y="404813"/>
            <a:ext cx="2165350" cy="923925"/>
          </a:xfrm>
          <a:prstGeom prst="rect">
            <a:avLst/>
          </a:prstGeom>
          <a:solidFill>
            <a:srgbClr val="FFFF00"/>
          </a:solidFill>
          <a:ln w="28575">
            <a:solidFill>
              <a:schemeClr val="accent2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atin typeface="Comic Sans MS" pitchFamily="66" charset="0"/>
                <a:cs typeface="+mn-cs"/>
              </a:rPr>
              <a:t>Vážky</a:t>
            </a:r>
            <a:endParaRPr lang="cs-CZ" sz="5400" b="1" dirty="0">
              <a:latin typeface="Comic Sans MS" pitchFamily="66" charset="0"/>
              <a:cs typeface="+mn-cs"/>
            </a:endParaRPr>
          </a:p>
        </p:txBody>
      </p:sp>
      <p:sp>
        <p:nvSpPr>
          <p:cNvPr id="38914" name="TextovéPole 2"/>
          <p:cNvSpPr txBox="1">
            <a:spLocks noChangeArrowheads="1"/>
          </p:cNvSpPr>
          <p:nvPr/>
        </p:nvSpPr>
        <p:spPr bwMode="auto">
          <a:xfrm>
            <a:off x="0" y="2852738"/>
            <a:ext cx="9144000" cy="354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omic Sans MS" pitchFamily="66" charset="0"/>
              </a:rPr>
              <a:t>V hmyzím světě patří vážky mezi </a:t>
            </a:r>
            <a:r>
              <a:rPr lang="cs-CZ" sz="3200" b="1">
                <a:solidFill>
                  <a:srgbClr val="FF0000"/>
                </a:solidFill>
                <a:latin typeface="Comic Sans MS" pitchFamily="66" charset="0"/>
              </a:rPr>
              <a:t>nejlepší letce </a:t>
            </a:r>
            <a:r>
              <a:rPr lang="cs-CZ" sz="3200">
                <a:latin typeface="Comic Sans MS" pitchFamily="66" charset="0"/>
              </a:rPr>
              <a:t>s </a:t>
            </a:r>
            <a:r>
              <a:rPr lang="cs-CZ" sz="3200" b="1">
                <a:solidFill>
                  <a:srgbClr val="FF0000"/>
                </a:solidFill>
                <a:latin typeface="Comic Sans MS" pitchFamily="66" charset="0"/>
              </a:rPr>
              <a:t>nejdokonalejším zrakem</a:t>
            </a:r>
            <a:r>
              <a:rPr lang="cs-CZ" sz="3200">
                <a:latin typeface="Comic Sans MS" pitchFamily="66" charset="0"/>
              </a:rPr>
              <a:t>.</a:t>
            </a:r>
          </a:p>
          <a:p>
            <a:r>
              <a:rPr lang="cs-CZ" sz="3200">
                <a:latin typeface="Comic Sans MS" pitchFamily="66" charset="0"/>
              </a:rPr>
              <a:t>Životním prostředím až na několik výjimek je </a:t>
            </a:r>
            <a:r>
              <a:rPr lang="cs-CZ" sz="3200" b="1">
                <a:solidFill>
                  <a:srgbClr val="FF0000"/>
                </a:solidFill>
                <a:latin typeface="Comic Sans MS" pitchFamily="66" charset="0"/>
              </a:rPr>
              <a:t>voda. </a:t>
            </a:r>
          </a:p>
          <a:p>
            <a:r>
              <a:rPr lang="cs-CZ" sz="3200">
                <a:latin typeface="Comic Sans MS" pitchFamily="66" charset="0"/>
              </a:rPr>
              <a:t>Rozpětí křídel může dosahovat až 20cm.</a:t>
            </a:r>
          </a:p>
          <a:p>
            <a:r>
              <a:rPr lang="cs-CZ" sz="3200">
                <a:latin typeface="Comic Sans MS" pitchFamily="66" charset="0"/>
              </a:rPr>
              <a:t>Vážky se vyvíjí proměnou nedokonalou, </a:t>
            </a:r>
          </a:p>
          <a:p>
            <a:r>
              <a:rPr lang="cs-CZ" sz="3200">
                <a:latin typeface="Comic Sans MS" pitchFamily="66" charset="0"/>
              </a:rPr>
              <a:t>tzn. že jejich vývoj nezahrnuje stádium kukly. </a:t>
            </a:r>
          </a:p>
        </p:txBody>
      </p:sp>
      <p:pic>
        <p:nvPicPr>
          <p:cNvPr id="38915" name="Picture 2" descr="C:\Users\profesor\AppData\Local\Microsoft\Windows\Temporary Internet Files\Content.IE5\VFE9DGW5\MC90032647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27763" y="620713"/>
            <a:ext cx="2478087" cy="1890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6" name="Picture 3" descr="C:\Users\profesor\AppData\Local\Microsoft\Windows\Temporary Internet Files\Content.IE5\I58QBG8X\MC90039141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601663"/>
            <a:ext cx="2244725" cy="1646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568325"/>
            <a:ext cx="5059363" cy="3794125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</p:pic>
      <p:sp>
        <p:nvSpPr>
          <p:cNvPr id="39938" name="TextovéPole 1"/>
          <p:cNvSpPr txBox="1">
            <a:spLocks noChangeArrowheads="1"/>
          </p:cNvSpPr>
          <p:nvPr/>
        </p:nvSpPr>
        <p:spPr bwMode="auto">
          <a:xfrm>
            <a:off x="468313" y="4432300"/>
            <a:ext cx="400526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omic Sans MS" pitchFamily="66" charset="0"/>
              </a:rPr>
              <a:t>Nymfa vážky (larva)</a:t>
            </a:r>
          </a:p>
        </p:txBody>
      </p:sp>
      <p:pic>
        <p:nvPicPr>
          <p:cNvPr id="3993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6463" y="1557338"/>
            <a:ext cx="4192587" cy="4895850"/>
          </a:xfrm>
          <a:prstGeom prst="rect">
            <a:avLst/>
          </a:prstGeom>
          <a:noFill/>
          <a:ln w="57150">
            <a:solidFill>
              <a:schemeClr val="accent1"/>
            </a:solidFill>
            <a:miter lim="800000"/>
            <a:headEnd/>
            <a:tailEnd/>
          </a:ln>
        </p:spPr>
      </p:pic>
      <p:sp>
        <p:nvSpPr>
          <p:cNvPr id="39940" name="TextovéPole 2"/>
          <p:cNvSpPr txBox="1">
            <a:spLocks noChangeArrowheads="1"/>
          </p:cNvSpPr>
          <p:nvPr/>
        </p:nvSpPr>
        <p:spPr bwMode="auto">
          <a:xfrm>
            <a:off x="2032000" y="6161088"/>
            <a:ext cx="26892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omic Sans MS" pitchFamily="66" charset="0"/>
              </a:rPr>
              <a:t>Líhnutí vážky</a:t>
            </a: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extovéPole 1"/>
          <p:cNvSpPr txBox="1">
            <a:spLocks noChangeArrowheads="1"/>
          </p:cNvSpPr>
          <p:nvPr/>
        </p:nvSpPr>
        <p:spPr bwMode="auto">
          <a:xfrm>
            <a:off x="2890838" y="304800"/>
            <a:ext cx="30543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omic Sans MS" pitchFamily="66" charset="0"/>
              </a:rPr>
              <a:t>Vážka ploská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3300" y="950913"/>
            <a:ext cx="7153275" cy="5705475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39788" y="903288"/>
            <a:ext cx="7467600" cy="5715000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</p:pic>
      <p:sp>
        <p:nvSpPr>
          <p:cNvPr id="41986" name="TextovéPole 1"/>
          <p:cNvSpPr txBox="1">
            <a:spLocks noChangeArrowheads="1"/>
          </p:cNvSpPr>
          <p:nvPr/>
        </p:nvSpPr>
        <p:spPr bwMode="auto">
          <a:xfrm>
            <a:off x="2484438" y="257175"/>
            <a:ext cx="39751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omic Sans MS" pitchFamily="66" charset="0"/>
              </a:rPr>
              <a:t>Vážka černořitná</a:t>
            </a: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Obdélník 1"/>
          <p:cNvSpPr>
            <a:spLocks noChangeArrowheads="1"/>
          </p:cNvSpPr>
          <p:nvPr/>
        </p:nvSpPr>
        <p:spPr bwMode="auto">
          <a:xfrm>
            <a:off x="250825" y="939800"/>
            <a:ext cx="8713788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JACOB HÜBNER. Soubor:Vanessa atalanta - Admiral (illustration).jpg.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11. 4. 2007 [cit. 2013-04-07]. Dostupné z: http://cs.wikipedia.org/wiki/Soubor:Vanessa_atalanta_-_Admiral_(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188" y="333375"/>
            <a:ext cx="2971800" cy="5842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Comic Sans MS" pitchFamily="66" charset="0"/>
                <a:cs typeface="+mn-cs"/>
              </a:rPr>
              <a:t>Použité zdroje</a:t>
            </a:r>
            <a:endParaRPr lang="cs-CZ" sz="3200" dirty="0">
              <a:latin typeface="Comic Sans MS" pitchFamily="66" charset="0"/>
              <a:cs typeface="+mn-cs"/>
            </a:endParaRPr>
          </a:p>
        </p:txBody>
      </p:sp>
      <p:sp>
        <p:nvSpPr>
          <p:cNvPr id="43011" name="Obdélník 3"/>
          <p:cNvSpPr>
            <a:spLocks noChangeArrowheads="1"/>
          </p:cNvSpPr>
          <p:nvPr/>
        </p:nvSpPr>
        <p:spPr bwMode="auto">
          <a:xfrm>
            <a:off x="250825" y="1770063"/>
            <a:ext cx="889317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Soubor:Piéride du chou.JPG.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11. 11. 2007 [cit. 2013-04-07]. Dostupné z: http://cs.wikipedia.org/wiki/Soubor:Pi%C3%A9ride_du_chou.JPG</a:t>
            </a:r>
          </a:p>
        </p:txBody>
      </p:sp>
      <p:sp>
        <p:nvSpPr>
          <p:cNvPr id="43012" name="Obdélník 4"/>
          <p:cNvSpPr>
            <a:spLocks noChangeArrowheads="1"/>
          </p:cNvSpPr>
          <p:nvPr/>
        </p:nvSpPr>
        <p:spPr bwMode="auto">
          <a:xfrm>
            <a:off x="250825" y="2601913"/>
            <a:ext cx="8893175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MIRACETI. Soubor:Otakárek fenyklový, Lovoš, 2009-07-12.jpg.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19. 8. 2009 [cit. 2013-04-07]. Dostupné z: http://cs.wikipedia.org/wiki/Soubor:Otak%C3%A1rek_fenyklov%C3%BD,_Lovo%C5%A1,_2009-07-12.jpg</a:t>
            </a:r>
          </a:p>
        </p:txBody>
      </p:sp>
      <p:sp>
        <p:nvSpPr>
          <p:cNvPr id="43013" name="Obdélník 5"/>
          <p:cNvSpPr>
            <a:spLocks noChangeArrowheads="1"/>
          </p:cNvSpPr>
          <p:nvPr/>
        </p:nvSpPr>
        <p:spPr bwMode="auto">
          <a:xfrm>
            <a:off x="250825" y="3654425"/>
            <a:ext cx="8713788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DIDIER DESCOUENS. Soubor:Chenille de Grand porte queue (macaon).jpg.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25. 7. 2010 [cit. 2013-04-07]. Dostupné z: http://cs.wikipedia.org/wiki/Soubor:Chenille_de_Grand_porte_queue_(macaon).jpg</a:t>
            </a:r>
          </a:p>
        </p:txBody>
      </p:sp>
      <p:sp>
        <p:nvSpPr>
          <p:cNvPr id="43014" name="Obdélník 6"/>
          <p:cNvSpPr>
            <a:spLocks noChangeArrowheads="1"/>
          </p:cNvSpPr>
          <p:nvPr/>
        </p:nvSpPr>
        <p:spPr bwMode="auto">
          <a:xfrm>
            <a:off x="250825" y="4443413"/>
            <a:ext cx="8713788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TOMASZ GÓRNY. Soubor:IMG 0368 caterpillar.jpg.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31. 8. 2006 [cit. 2013-04-07]. Dostupné z: http://cs.wikipedia.org/wiki/Soubor:IMG_0368_caterpillar.jpg</a:t>
            </a:r>
          </a:p>
        </p:txBody>
      </p:sp>
      <p:sp>
        <p:nvSpPr>
          <p:cNvPr id="43015" name="Obdélník 7"/>
          <p:cNvSpPr>
            <a:spLocks noChangeArrowheads="1"/>
          </p:cNvSpPr>
          <p:nvPr/>
        </p:nvSpPr>
        <p:spPr bwMode="auto">
          <a:xfrm>
            <a:off x="246063" y="5273675"/>
            <a:ext cx="8891587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HARALD SÜPFLE. Soubor:Aglais urticae - Puppe Tag 3 - 2 (HS).jpg.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28. 5. 2008 [cit. 2013-04-07]. Dostupné z: http://cs.wikipedia.org/wiki/Soubor:Aglais_urticae_-_Puppe_Tag_3_-_2_(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Obdélník 1"/>
          <p:cNvSpPr>
            <a:spLocks noChangeArrowheads="1"/>
          </p:cNvSpPr>
          <p:nvPr/>
        </p:nvSpPr>
        <p:spPr bwMode="auto">
          <a:xfrm>
            <a:off x="179388" y="333375"/>
            <a:ext cx="878522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Soubor:Aglais urticae brok beentree.jpg.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5. 5. 2006 [cit. 2013-04-07]. Dostupné z: http://cs.wikipedia.org/wiki/Soubor:Aglais_urticae_brok_beentree.jpg</a:t>
            </a:r>
          </a:p>
        </p:txBody>
      </p:sp>
      <p:sp>
        <p:nvSpPr>
          <p:cNvPr id="44034" name="Obdélník 2"/>
          <p:cNvSpPr>
            <a:spLocks noChangeArrowheads="1"/>
          </p:cNvSpPr>
          <p:nvPr/>
        </p:nvSpPr>
        <p:spPr bwMode="auto">
          <a:xfrm>
            <a:off x="179388" y="1185863"/>
            <a:ext cx="87852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Soubor:Acherontia atropos MHNT.jpg.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30. 10. 2012 [cit. 2013-04-07]. Dostupné z: http://cs.wikipedia.org/wiki/Soubor:Acherontia_atropos_MHNT.jpg</a:t>
            </a:r>
          </a:p>
        </p:txBody>
      </p:sp>
      <p:sp>
        <p:nvSpPr>
          <p:cNvPr id="44035" name="Obdélník 3"/>
          <p:cNvSpPr>
            <a:spLocks noChangeArrowheads="1"/>
          </p:cNvSpPr>
          <p:nvPr/>
        </p:nvSpPr>
        <p:spPr bwMode="auto">
          <a:xfrm>
            <a:off x="179388" y="2027238"/>
            <a:ext cx="878522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J.F. GAFFARD. Soubor:Lucanus cervus.jpg.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28. 2. 2005 [cit. 2013-04-10]. Dostupné z: http://cs.wikipedia.org/wiki/Soubor:Lucanus_cervus.jpg</a:t>
            </a:r>
          </a:p>
        </p:txBody>
      </p:sp>
      <p:sp>
        <p:nvSpPr>
          <p:cNvPr id="44036" name="Obdélník 4"/>
          <p:cNvSpPr>
            <a:spLocks noChangeArrowheads="1"/>
          </p:cNvSpPr>
          <p:nvPr/>
        </p:nvSpPr>
        <p:spPr bwMode="auto">
          <a:xfrm>
            <a:off x="179388" y="2857500"/>
            <a:ext cx="87852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HOLGER GRÖSCHL. Soubor:Carabus coriaceus1.jpg.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17. 12. 2011 [cit. 2013-04-10]. Dostupné z: http://cs.wikipedia.org/wiki/Soubor:Carabus_coriaceus1.jpg</a:t>
            </a:r>
          </a:p>
        </p:txBody>
      </p:sp>
      <p:sp>
        <p:nvSpPr>
          <p:cNvPr id="44037" name="Obdélník 5"/>
          <p:cNvSpPr>
            <a:spLocks noChangeArrowheads="1"/>
          </p:cNvSpPr>
          <p:nvPr/>
        </p:nvSpPr>
        <p:spPr bwMode="auto">
          <a:xfrm>
            <a:off x="179388" y="3689350"/>
            <a:ext cx="878522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ADAM OPIOŁA. Soubor:Carabus coriaceus a2.jpg.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26. 9. 2007 [cit. 2013-04-10]. Dostupné z: http://cs.wikipedia.org/wiki/Soubor:Carabus_coriaceus_a2.jpg</a:t>
            </a:r>
          </a:p>
        </p:txBody>
      </p:sp>
      <p:sp>
        <p:nvSpPr>
          <p:cNvPr id="44038" name="Obdélník 6"/>
          <p:cNvSpPr>
            <a:spLocks noChangeArrowheads="1"/>
          </p:cNvSpPr>
          <p:nvPr/>
        </p:nvSpPr>
        <p:spPr bwMode="auto">
          <a:xfrm>
            <a:off x="130175" y="4519613"/>
            <a:ext cx="878522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USER:LOVECZ. Soubor:Lady beetle.jpg.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29. 4. 2006 [cit. 2013-04-10]. Dostupné z: http://cs.wikipedia.org/wiki/Soubor:Lady_beetle.jpg</a:t>
            </a:r>
          </a:p>
        </p:txBody>
      </p:sp>
      <p:sp>
        <p:nvSpPr>
          <p:cNvPr id="44039" name="Obdélník 7"/>
          <p:cNvSpPr>
            <a:spLocks noChangeArrowheads="1"/>
          </p:cNvSpPr>
          <p:nvPr/>
        </p:nvSpPr>
        <p:spPr bwMode="auto">
          <a:xfrm>
            <a:off x="179388" y="5349875"/>
            <a:ext cx="89154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Soubor:Coccinella growing up.jpg.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8. 9. 2006 [cit. 2013-04-10]. Dostupné z: http://cs.wikipedia.org/wiki/Soubor:Coccinella_growing_up.jpg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Obdélník 1"/>
          <p:cNvSpPr>
            <a:spLocks noChangeArrowheads="1"/>
          </p:cNvSpPr>
          <p:nvPr/>
        </p:nvSpPr>
        <p:spPr bwMode="auto">
          <a:xfrm>
            <a:off x="179388" y="260350"/>
            <a:ext cx="87852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Soubor:Colorado potato beetle.jpg.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8. 2. 2005 [cit. 2013-04-10]. Dostupné z: http://cs.wikipedia.org/wiki/Soubor:Colorado_potato_beetle.jpg</a:t>
            </a:r>
          </a:p>
        </p:txBody>
      </p:sp>
      <p:sp>
        <p:nvSpPr>
          <p:cNvPr id="45058" name="Obdélník 2"/>
          <p:cNvSpPr>
            <a:spLocks noChangeArrowheads="1"/>
          </p:cNvSpPr>
          <p:nvPr/>
        </p:nvSpPr>
        <p:spPr bwMode="auto">
          <a:xfrm>
            <a:off x="179388" y="1092200"/>
            <a:ext cx="878522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BJÖRN APPEL. Soubor:Leptinotarsa-decemlineata-eggs.jpg.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24. 7. 2005 [cit. 2013-04-10]. Dostupné z: http://cs.wikipedia.org/wiki/Soubor:Leptinotarsa-decemlineata-eggs.jpg</a:t>
            </a:r>
          </a:p>
        </p:txBody>
      </p:sp>
      <p:sp>
        <p:nvSpPr>
          <p:cNvPr id="45059" name="Obdélník 3"/>
          <p:cNvSpPr>
            <a:spLocks noChangeArrowheads="1"/>
          </p:cNvSpPr>
          <p:nvPr/>
        </p:nvSpPr>
        <p:spPr bwMode="auto">
          <a:xfrm>
            <a:off x="201613" y="1922463"/>
            <a:ext cx="87852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Soubor:Potato beetle larvae.jpg.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8. 2. 2005 [cit. 2013-04-10]. Dostupné z: http://cs.wikipedia.org/wiki/Soubor:Potato_beetle_larvae.jpg</a:t>
            </a:r>
          </a:p>
        </p:txBody>
      </p:sp>
      <p:sp>
        <p:nvSpPr>
          <p:cNvPr id="45060" name="Obdélník 4"/>
          <p:cNvSpPr>
            <a:spLocks noChangeArrowheads="1"/>
          </p:cNvSpPr>
          <p:nvPr/>
        </p:nvSpPr>
        <p:spPr bwMode="auto">
          <a:xfrm>
            <a:off x="201613" y="2765425"/>
            <a:ext cx="87630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Soubor:Urocerus gigas.jpg.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14. 8. 2005 [cit. 2013-04-11]. Dostupné z: http://cs.wikipedia.org/wiki/Soubor:Urocerus_gigas.jpg</a:t>
            </a:r>
          </a:p>
        </p:txBody>
      </p:sp>
      <p:sp>
        <p:nvSpPr>
          <p:cNvPr id="45061" name="Obdélník 5"/>
          <p:cNvSpPr>
            <a:spLocks noChangeArrowheads="1"/>
          </p:cNvSpPr>
          <p:nvPr/>
        </p:nvSpPr>
        <p:spPr bwMode="auto">
          <a:xfrm>
            <a:off x="201613" y="3597275"/>
            <a:ext cx="87630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Soubor:Apis mellifera bi.jpg.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5. 8. 2006 [cit. 2013-04-11]. Dostupné z: http://cs.wikipedia.org/wiki/Soubor:Apis_mellifera_bi.jpg</a:t>
            </a:r>
          </a:p>
        </p:txBody>
      </p:sp>
      <p:sp>
        <p:nvSpPr>
          <p:cNvPr id="45062" name="Obdélník 6"/>
          <p:cNvSpPr>
            <a:spLocks noChangeArrowheads="1"/>
          </p:cNvSpPr>
          <p:nvPr/>
        </p:nvSpPr>
        <p:spPr bwMode="auto">
          <a:xfrm>
            <a:off x="179388" y="4427538"/>
            <a:ext cx="88074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WAUGSBERG. Soubor:Bienenwabe mit Eiern und Brut 5.jpg.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27. 4. 2007 [cit. 2013-04-11]. Dostupné z: http://cs.wikipedia.org/wiki/Soubor:Bienenwabe_mit_Eiern_und_Brut_5.jpg</a:t>
            </a:r>
          </a:p>
        </p:txBody>
      </p:sp>
      <p:sp>
        <p:nvSpPr>
          <p:cNvPr id="45063" name="Obdélník 7"/>
          <p:cNvSpPr>
            <a:spLocks noChangeArrowheads="1"/>
          </p:cNvSpPr>
          <p:nvPr/>
        </p:nvSpPr>
        <p:spPr bwMode="auto">
          <a:xfrm>
            <a:off x="179388" y="5292725"/>
            <a:ext cx="894238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WAUGSBERG. Soubor:Drohnenpuppen 79d.jpg.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20. 6. 2007 [cit. 2013-04-11]. Dostupné z: http://cs.wikipedia.org/wiki/Soubor:Drohnenpuppen_79d.jpg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Obdélník 1"/>
          <p:cNvSpPr>
            <a:spLocks noChangeArrowheads="1"/>
          </p:cNvSpPr>
          <p:nvPr/>
        </p:nvSpPr>
        <p:spPr bwMode="auto">
          <a:xfrm>
            <a:off x="107950" y="188913"/>
            <a:ext cx="8856663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BIDGEE. Soubor:A swarm of Apis mellifera - 20051109.jpg.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8. 6. 2012 [cit. 2013-04-11]. Dostupné z: http://cs.wikipedia.org/wiki/Soubor:A_swarm_of_Apis_mellifera_-_20051109.jpg</a:t>
            </a:r>
          </a:p>
        </p:txBody>
      </p:sp>
      <p:sp>
        <p:nvSpPr>
          <p:cNvPr id="46082" name="Obdélník 2"/>
          <p:cNvSpPr>
            <a:spLocks noChangeArrowheads="1"/>
          </p:cNvSpPr>
          <p:nvPr/>
        </p:nvSpPr>
        <p:spPr bwMode="auto">
          <a:xfrm>
            <a:off x="107950" y="1019175"/>
            <a:ext cx="8856663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PAULPADAM. Soubor:Common wasp, Queen and nest.jpg.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19. 12. 2007 [cit. 2013-04-11]. Dostupné z: http://cs.wikipedia.org/wiki/Soubor:Common_wasp,_Queen_and_nest.jpg</a:t>
            </a:r>
          </a:p>
        </p:txBody>
      </p:sp>
      <p:sp>
        <p:nvSpPr>
          <p:cNvPr id="46083" name="Obdélník 3"/>
          <p:cNvSpPr>
            <a:spLocks noChangeArrowheads="1"/>
          </p:cNvSpPr>
          <p:nvPr/>
        </p:nvSpPr>
        <p:spPr bwMode="auto">
          <a:xfrm>
            <a:off x="114300" y="1871663"/>
            <a:ext cx="9037638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ALVESGASPAR. Soubor:Bumblebee October 2007-3a.jpg.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9. 2. 2008 [cit. 2013-04-11]. Dostupné z: http://cs.wikipedia.org/wiki/Soubor:Bumblebee_October_2007-3a.jpg</a:t>
            </a:r>
          </a:p>
        </p:txBody>
      </p:sp>
      <p:sp>
        <p:nvSpPr>
          <p:cNvPr id="46084" name="Obdélník 4"/>
          <p:cNvSpPr>
            <a:spLocks noChangeArrowheads="1"/>
          </p:cNvSpPr>
          <p:nvPr/>
        </p:nvSpPr>
        <p:spPr bwMode="auto">
          <a:xfrm>
            <a:off x="114300" y="2703513"/>
            <a:ext cx="8850313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JERZY OPIOŁA. Soubor:Formica rufa G7-1.jpg.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25. 5. 2010 [cit. 2013-04-11]. Dostupné z: http://cs.wikipedia.org/wiki/Soubor:Formica_rufa_G7-1.jpg</a:t>
            </a:r>
          </a:p>
        </p:txBody>
      </p:sp>
      <p:sp>
        <p:nvSpPr>
          <p:cNvPr id="46085" name="Obdélník 5"/>
          <p:cNvSpPr>
            <a:spLocks noChangeArrowheads="1"/>
          </p:cNvSpPr>
          <p:nvPr/>
        </p:nvSpPr>
        <p:spPr bwMode="auto">
          <a:xfrm>
            <a:off x="107950" y="3533775"/>
            <a:ext cx="8856663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Soubor:Mrowka rudnica formica rufa small.jpg.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19. 11. 2004 [cit. 2013-04-11]. Dostupné z: http://cs.wikipedia.org/wiki/Soubor:Mrowka_rudnica_formica_rufa_small.jpg</a:t>
            </a:r>
          </a:p>
        </p:txBody>
      </p:sp>
      <p:sp>
        <p:nvSpPr>
          <p:cNvPr id="46086" name="Obdélník 6"/>
          <p:cNvSpPr>
            <a:spLocks noChangeArrowheads="1"/>
          </p:cNvSpPr>
          <p:nvPr/>
        </p:nvSpPr>
        <p:spPr bwMode="auto">
          <a:xfrm>
            <a:off x="107950" y="4333875"/>
            <a:ext cx="8856663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ADAM HAUNER. Soubor:Mravenistě, Hlinecký les, Hřešihlavská.jpg.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10. 3. 2009 [cit. 2013-04-11]. Dostupné z: http://cs.wikipedia.org/wiki/Soubor:Mravenist%C4%9B,_Hlineck%C3%BD_les,_H%C5%99e%C5%A1ihlavsk%C3%A1.jpg</a:t>
            </a:r>
          </a:p>
        </p:txBody>
      </p:sp>
      <p:sp>
        <p:nvSpPr>
          <p:cNvPr id="46087" name="Obdélník 7"/>
          <p:cNvSpPr>
            <a:spLocks noChangeArrowheads="1"/>
          </p:cNvSpPr>
          <p:nvPr/>
        </p:nvSpPr>
        <p:spPr bwMode="auto">
          <a:xfrm>
            <a:off x="25400" y="5657850"/>
            <a:ext cx="921702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ALVESGASPAR. Soubor:Musca domestica September 2007-1.jpg.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24. 9. 2007 [cit. 2013-04-11]. Dostupné z: http://cs.wikipedia.org/wiki/Soubor:Musca_domestica_September_2007-1.jpg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Obdélník 1"/>
          <p:cNvSpPr>
            <a:spLocks noChangeArrowheads="1"/>
          </p:cNvSpPr>
          <p:nvPr/>
        </p:nvSpPr>
        <p:spPr bwMode="auto">
          <a:xfrm>
            <a:off x="231775" y="115888"/>
            <a:ext cx="8712200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GEOFFREY M. ATTARDO. Soubor:Glossina morsitans morsitans-pregnant female.jpg.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18. 2. 2009 [cit. 2013-04-11]. Dostupné z: http://cs.wikipedia.org/wiki/Soubor:Glossina_morsitans_morsitans-pregnant_female.jpg</a:t>
            </a:r>
          </a:p>
        </p:txBody>
      </p:sp>
      <p:sp>
        <p:nvSpPr>
          <p:cNvPr id="47106" name="Obdélník 2"/>
          <p:cNvSpPr>
            <a:spLocks noChangeArrowheads="1"/>
          </p:cNvSpPr>
          <p:nvPr/>
        </p:nvSpPr>
        <p:spPr bwMode="auto">
          <a:xfrm>
            <a:off x="231775" y="1193800"/>
            <a:ext cx="87122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JAMES GATHANY. Soubor:Aedes-albopictus.jpg.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30. 1. 2011 [cit. 2013-04-12]. Dostupné z: http://cs.wikipedia.org/wiki/Soubor:Aedes-albopictus.jpg</a:t>
            </a:r>
          </a:p>
        </p:txBody>
      </p:sp>
      <p:sp>
        <p:nvSpPr>
          <p:cNvPr id="47107" name="Obdélník 3"/>
          <p:cNvSpPr>
            <a:spLocks noChangeArrowheads="1"/>
          </p:cNvSpPr>
          <p:nvPr/>
        </p:nvSpPr>
        <p:spPr bwMode="auto">
          <a:xfrm>
            <a:off x="231775" y="2024063"/>
            <a:ext cx="87122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BARILLET-PORTAL DAVID.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28. 7. 2008 [cit. 2013-04-12]. Dostupné z: http://cs.wikipedia.org/wiki/Soubor:CulexPipiens.jpg</a:t>
            </a:r>
          </a:p>
        </p:txBody>
      </p:sp>
      <p:sp>
        <p:nvSpPr>
          <p:cNvPr id="47108" name="Obdélník 4"/>
          <p:cNvSpPr>
            <a:spLocks noChangeArrowheads="1"/>
          </p:cNvSpPr>
          <p:nvPr/>
        </p:nvSpPr>
        <p:spPr bwMode="auto">
          <a:xfrm>
            <a:off x="231775" y="2855913"/>
            <a:ext cx="87122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L. SHYAMAL. Soubor:DragonflyNymph.jpg.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28. 5. 2008 [cit. 2013-04-12]. Dostupné z: http://cs.wikipedia.org/wiki/Soubor:DragonflyNymph.jpg</a:t>
            </a:r>
          </a:p>
        </p:txBody>
      </p:sp>
      <p:sp>
        <p:nvSpPr>
          <p:cNvPr id="47109" name="Obdélník 5"/>
          <p:cNvSpPr>
            <a:spLocks noChangeArrowheads="1"/>
          </p:cNvSpPr>
          <p:nvPr/>
        </p:nvSpPr>
        <p:spPr bwMode="auto">
          <a:xfrm>
            <a:off x="231775" y="3686175"/>
            <a:ext cx="87122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CLINTON &amp; CHARLES ROBERTSON. Soubor:Dragonfly metamorphosis.jpg.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6. 6. 2007 [cit. 2013-04-12]. Dostupné z: http://cs.wikipedia.org/wiki/Soubor:Dragonfly_metamorphosis.jpg</a:t>
            </a:r>
          </a:p>
        </p:txBody>
      </p:sp>
      <p:sp>
        <p:nvSpPr>
          <p:cNvPr id="47110" name="Obdélník 7"/>
          <p:cNvSpPr>
            <a:spLocks noChangeArrowheads="1"/>
          </p:cNvSpPr>
          <p:nvPr/>
        </p:nvSpPr>
        <p:spPr bwMode="auto">
          <a:xfrm>
            <a:off x="231775" y="5370513"/>
            <a:ext cx="89122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TIM BEKAERT. Soubor:Orthetrum cancellatum.jpg.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12. 5. 2005 [cit. 2013-04-12]. Dostupné z: http://cs.wikipedia.org/wiki/Soubor:Orthetrum_cancellatum.jpg</a:t>
            </a:r>
          </a:p>
        </p:txBody>
      </p:sp>
      <p:sp>
        <p:nvSpPr>
          <p:cNvPr id="47111" name="Obdélník 8"/>
          <p:cNvSpPr>
            <a:spLocks noChangeArrowheads="1"/>
          </p:cNvSpPr>
          <p:nvPr/>
        </p:nvSpPr>
        <p:spPr bwMode="auto">
          <a:xfrm>
            <a:off x="231775" y="4518025"/>
            <a:ext cx="8812213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Soubor:Female Libellula depressa bgiu.jpg.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3. 5. 2006 [cit. 2013-04-12]. Dostupné z: http://cs.wikipedia.org/wiki/Soubor:Female_Libellula_depressa_bgiu.jpg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tro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489</TotalTime>
  <Words>1460</Words>
  <Application>Microsoft Office PowerPoint</Application>
  <PresentationFormat>On-screen Show (4:3)</PresentationFormat>
  <Paragraphs>184</Paragraphs>
  <Slides>34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34</vt:i4>
      </vt:variant>
    </vt:vector>
  </HeadingPairs>
  <TitlesOfParts>
    <vt:vector size="52" baseType="lpstr">
      <vt:lpstr>Franklin Gothic Book</vt:lpstr>
      <vt:lpstr>Arial</vt:lpstr>
      <vt:lpstr>Franklin Gothic Medium</vt:lpstr>
      <vt:lpstr>Wingdings 2</vt:lpstr>
      <vt:lpstr>Calibri</vt:lpstr>
      <vt:lpstr>Times New Roman</vt:lpstr>
      <vt:lpstr>Arial Rounded MT Bold</vt:lpstr>
      <vt:lpstr>Comic Sans MS</vt:lpstr>
      <vt:lpstr>Wingdings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DUM</cp:lastModifiedBy>
  <cp:revision>41</cp:revision>
  <dcterms:created xsi:type="dcterms:W3CDTF">2013-04-07T16:59:03Z</dcterms:created>
  <dcterms:modified xsi:type="dcterms:W3CDTF">2013-12-18T15:33:54Z</dcterms:modified>
</cp:coreProperties>
</file>