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4" r:id="rId3"/>
    <p:sldId id="265" r:id="rId4"/>
    <p:sldId id="257" r:id="rId5"/>
    <p:sldId id="259" r:id="rId6"/>
    <p:sldId id="261" r:id="rId7"/>
    <p:sldId id="260" r:id="rId8"/>
    <p:sldId id="262" r:id="rId9"/>
    <p:sldId id="266" r:id="rId10"/>
    <p:sldId id="267" r:id="rId11"/>
    <p:sldId id="268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FFEB64-E229-4D69-A2FA-E0E0E39A4A6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253089-314B-4BB9-AE59-87C6048D96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967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253089-314B-4BB9-AE59-87C6048D968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253089-314B-4BB9-AE59-87C6048D968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253089-314B-4BB9-AE59-87C6048D968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253089-314B-4BB9-AE59-87C6048D968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253089-314B-4BB9-AE59-87C6048D968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253089-314B-4BB9-AE59-87C6048D968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253089-314B-4BB9-AE59-87C6048D968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47A56DF-9D99-46AD-8826-AB88F95B35F2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94DDD8C-E44F-43EC-98D3-8FADF91A5F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3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7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7.wmf"/><Relationship Id="rId4" Type="http://schemas.openxmlformats.org/officeDocument/2006/relationships/oleObject" Target="../embeddings/oleObject2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Chemie pro ZŠ </a:t>
            </a:r>
          </a:p>
          <a:p>
            <a:r>
              <a:rPr lang="cs-CZ" dirty="0" smtClean="0"/>
              <a:t>8.ročník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GungsuhChe" pitchFamily="49" charset="-127"/>
                <a:ea typeface="GungsuhChe" pitchFamily="49" charset="-127"/>
              </a:rPr>
              <a:t>Směsi </a:t>
            </a:r>
            <a:endParaRPr lang="cs-CZ" b="1" dirty="0">
              <a:solidFill>
                <a:srgbClr val="7030A0"/>
              </a:solidFill>
              <a:latin typeface="GungsuhChe" pitchFamily="49" charset="-127"/>
              <a:ea typeface="GungsuhChe" pitchFamily="49" charset="-127"/>
            </a:endParaRPr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371600" y="3848893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2C_05_Směsi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/>
              <a:t>Chemie pro 8. </a:t>
            </a:r>
            <a:r>
              <a:rPr lang="cs-CZ" smtClean="0"/>
              <a:t>ročník ZŠ</a:t>
            </a: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0525" y="1256506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6926203"/>
      </p:ext>
    </p:extLst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je koncipován k výkladu učitele</a:t>
            </a:r>
          </a:p>
          <a:p>
            <a:r>
              <a:rPr lang="cs-CZ" dirty="0"/>
              <a:t>s</a:t>
            </a:r>
            <a:r>
              <a:rPr lang="cs-CZ" dirty="0" smtClean="0"/>
              <a:t>louží jako podklad pro zápisy žáků </a:t>
            </a:r>
          </a:p>
          <a:p>
            <a:r>
              <a:rPr lang="cs-CZ" dirty="0"/>
              <a:t>p</a:t>
            </a:r>
            <a:r>
              <a:rPr lang="cs-CZ" dirty="0" smtClean="0"/>
              <a:t>rezentace obsahuje základní pojmy týkající se směsí – homogenní, heterogenní směs, hmotnostní zlomek </a:t>
            </a:r>
          </a:p>
          <a:p>
            <a:r>
              <a:rPr lang="cs-CZ" dirty="0"/>
              <a:t>n</a:t>
            </a:r>
            <a:r>
              <a:rPr lang="cs-CZ" dirty="0" smtClean="0"/>
              <a:t>a závěr prezentace obsahuje otázky pro žáky pro souhrnné zopakování (samostatně, skupinová práce) </a:t>
            </a:r>
          </a:p>
          <a:p>
            <a:r>
              <a:rPr lang="cs-CZ" dirty="0"/>
              <a:t>s</a:t>
            </a:r>
            <a:r>
              <a:rPr lang="cs-CZ" dirty="0" smtClean="0"/>
              <a:t>oučástí prezentace je i řešení zadaných úkolů 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1175882"/>
      </p:ext>
    </p:extLst>
  </p:cSld>
  <p:clrMapOvr>
    <a:masterClrMapping/>
  </p:clrMapOvr>
  <p:transition>
    <p:wheel spokes="3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Vznikne smícháním alespoň dvou látek </a:t>
            </a:r>
          </a:p>
          <a:p>
            <a:r>
              <a:rPr lang="cs-CZ" dirty="0" smtClean="0"/>
              <a:t>Základní dělení směsí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směs ?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84984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Homogenní 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3356992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Heterogenní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rot="5400000">
            <a:off x="2195736" y="2780928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347864" y="2708920"/>
            <a:ext cx="864096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23928" y="486916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Stejnorodé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5805264"/>
            <a:ext cx="2027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R</a:t>
            </a:r>
            <a:r>
              <a:rPr lang="cs-CZ" sz="3200" b="1" dirty="0" smtClean="0"/>
              <a:t>ůznorodé</a:t>
            </a:r>
            <a:endParaRPr lang="cs-CZ" sz="3200" b="1" dirty="0"/>
          </a:p>
        </p:txBody>
      </p:sp>
      <p:sp>
        <p:nvSpPr>
          <p:cNvPr id="13" name="Šipka doprava 12"/>
          <p:cNvSpPr/>
          <p:nvPr/>
        </p:nvSpPr>
        <p:spPr>
          <a:xfrm rot="1677432">
            <a:off x="2276291" y="4173492"/>
            <a:ext cx="1512168" cy="7200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a nahoru 14"/>
          <p:cNvSpPr/>
          <p:nvPr/>
        </p:nvSpPr>
        <p:spPr>
          <a:xfrm>
            <a:off x="5652120" y="4221088"/>
            <a:ext cx="2088232" cy="2376264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8" presetClass="entr" presetSubtype="16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4000"/>
                            </p:stCondLst>
                            <p:childTnLst>
                              <p:par>
                                <p:cTn id="18" presetID="8" presetClass="entr" presetSubtype="16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Homogenní směs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Ve směsi jsou rozpoznatelné složky směsi okem, mikroskopem, lupou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Ve směsi nejsou rozpoznatelné složky směsi okem, mikroskopem, lupou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latin typeface="Arial Narrow" pitchFamily="34" charset="0"/>
              </a:rPr>
              <a:t>Rozdíl homogenní, heterogenní směs</a:t>
            </a:r>
            <a:endParaRPr lang="cs-CZ" sz="3600" b="1" dirty="0">
              <a:latin typeface="Arial Narrow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pPr algn="ctr"/>
            <a:r>
              <a:rPr lang="cs-CZ" dirty="0" smtClean="0"/>
              <a:t>Heterogenní směs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4581128"/>
            <a:ext cx="23592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Příklad: sůl s vodou, </a:t>
            </a:r>
          </a:p>
          <a:p>
            <a:r>
              <a:rPr lang="cs-CZ" dirty="0" smtClean="0"/>
              <a:t>modrá skalice s vodou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4581128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Příklad: bramborová polévka, písek</a:t>
            </a:r>
            <a:endParaRPr lang="cs-CZ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Příklady směsí 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Homogenní směs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Heterogenní směs</a:t>
            </a:r>
            <a:endParaRPr lang="cs-CZ" dirty="0"/>
          </a:p>
        </p:txBody>
      </p:sp>
      <p:pic>
        <p:nvPicPr>
          <p:cNvPr id="4097" name="Picture 1" descr="G:\DCIM\105_PANA\P105085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348880"/>
            <a:ext cx="3635896" cy="2726922"/>
          </a:xfrm>
          <a:prstGeom prst="rect">
            <a:avLst/>
          </a:prstGeom>
          <a:noFill/>
        </p:spPr>
      </p:pic>
      <p:pic>
        <p:nvPicPr>
          <p:cNvPr id="4098" name="Picture 2" descr="G:\DCIM\105_PANA\P105085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276872"/>
            <a:ext cx="3611893" cy="27089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99592" y="55892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Čaj s cukrem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551723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Gulášová polévka</a:t>
            </a:r>
            <a:endParaRPr lang="cs-CZ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1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vzorec pro výpočet hmotnostního zlomku </a:t>
            </a:r>
          </a:p>
          <a:p>
            <a:pPr>
              <a:buNone/>
            </a:pPr>
            <a:r>
              <a:rPr lang="cs-CZ" dirty="0" err="1" smtClean="0"/>
              <a:t>Ws</a:t>
            </a:r>
            <a:r>
              <a:rPr lang="cs-CZ" dirty="0" smtClean="0"/>
              <a:t>-hmotnostní zlomek </a:t>
            </a:r>
          </a:p>
          <a:p>
            <a:pPr>
              <a:buNone/>
            </a:pPr>
            <a:r>
              <a:rPr lang="cs-CZ" dirty="0" err="1" smtClean="0"/>
              <a:t>Ms</a:t>
            </a:r>
            <a:r>
              <a:rPr lang="cs-CZ" dirty="0" smtClean="0"/>
              <a:t> – hmotnost složky</a:t>
            </a:r>
          </a:p>
          <a:p>
            <a:pPr>
              <a:buNone/>
            </a:pPr>
            <a:r>
              <a:rPr lang="cs-CZ" dirty="0" smtClean="0"/>
              <a:t>M – hmotnost roztoku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haroni" pitchFamily="2" charset="-79"/>
                <a:cs typeface="Aharoni" pitchFamily="2" charset="-79"/>
              </a:rPr>
              <a:t>Hmotnostní zlomek 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4067944" y="3212976"/>
          <a:ext cx="4176464" cy="29425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Rovnice" r:id="rId4" imgW="558720" imgH="393480" progId="Equation.3">
                  <p:embed/>
                </p:oleObj>
              </mc:Choice>
              <mc:Fallback>
                <p:oleObj name="Rovnice" r:id="rId4" imgW="55872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67944" y="3212976"/>
                        <a:ext cx="4176464" cy="294250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5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90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5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jaký vznikne roztok smícháním 20g cukru a 80g vody. Kolik procent cukru roztok obsahuje?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Příklady na směsi</a:t>
            </a:r>
            <a:endParaRPr lang="cs-CZ" b="1" dirty="0"/>
          </a:p>
        </p:txBody>
      </p:sp>
      <p:graphicFrame>
        <p:nvGraphicFramePr>
          <p:cNvPr id="24579" name="Object 3"/>
          <p:cNvGraphicFramePr>
            <a:graphicFrameLocks noChangeAspect="1"/>
          </p:cNvGraphicFramePr>
          <p:nvPr/>
        </p:nvGraphicFramePr>
        <p:xfrm>
          <a:off x="755576" y="3212976"/>
          <a:ext cx="1944216" cy="1369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6" name="Rovnice" r:id="rId4" imgW="558720" imgH="393480" progId="Equation.3">
                  <p:embed/>
                </p:oleObj>
              </mc:Choice>
              <mc:Fallback>
                <p:oleObj name="Rovnice" r:id="rId4" imgW="55872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576" y="3212976"/>
                        <a:ext cx="1944216" cy="1369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581" name="Object 5"/>
          <p:cNvGraphicFramePr>
            <a:graphicFrameLocks noChangeAspect="1"/>
          </p:cNvGraphicFramePr>
          <p:nvPr/>
        </p:nvGraphicFramePr>
        <p:xfrm>
          <a:off x="3563887" y="3429000"/>
          <a:ext cx="5116567" cy="11329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97" name="Rovnice" r:id="rId6" imgW="1777680" imgH="393480" progId="Equation.3">
                  <p:embed/>
                </p:oleObj>
              </mc:Choice>
              <mc:Fallback>
                <p:oleObj name="Rovnice" r:id="rId6" imgW="17776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7" y="3429000"/>
                        <a:ext cx="5116567" cy="113295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403648" y="5013176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Roztok obsahuje 20%cukru. 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2" presetClass="entr" presetSubtype="2" fill="hold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Co je směs? 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rozdělujeme směsi? </a:t>
            </a:r>
          </a:p>
          <a:p>
            <a:pPr marL="514350" indent="-514350">
              <a:buAutoNum type="arabicPeriod"/>
            </a:pPr>
            <a:r>
              <a:rPr lang="cs-CZ" dirty="0" smtClean="0"/>
              <a:t>Co je heterogenní směs? Uveď příklad. </a:t>
            </a:r>
          </a:p>
          <a:p>
            <a:pPr marL="514350" indent="-514350">
              <a:buAutoNum type="arabicPeriod"/>
            </a:pPr>
            <a:r>
              <a:rPr lang="cs-CZ" dirty="0" smtClean="0"/>
              <a:t>Co je homogenní směs? Uveď příklad. </a:t>
            </a:r>
          </a:p>
          <a:p>
            <a:pPr marL="514350" indent="-514350">
              <a:buAutoNum type="arabicPeriod"/>
            </a:pPr>
            <a:r>
              <a:rPr lang="cs-CZ" dirty="0" smtClean="0"/>
              <a:t>Co je tzv. hmotnostní zlomek? Jak se spočítá? </a:t>
            </a:r>
          </a:p>
          <a:p>
            <a:pPr marL="514350" indent="-514350">
              <a:buAutoNum type="arabicPeriod"/>
            </a:pPr>
            <a:r>
              <a:rPr lang="cs-CZ" dirty="0" smtClean="0"/>
              <a:t>Urči, zda se jedná o stejnorodou nebo různorodou směs. </a:t>
            </a:r>
          </a:p>
          <a:p>
            <a:pPr marL="0" indent="0">
              <a:buNone/>
            </a:pPr>
            <a:r>
              <a:rPr lang="cs-CZ" dirty="0" smtClean="0"/>
              <a:t>      ocet, bramborová polévka, oblaka, čerstvě natočené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pivo, sodová voda v otevřené lahvi </a:t>
            </a:r>
          </a:p>
          <a:p>
            <a:pPr marL="514350" indent="-514350">
              <a:buAutoNum type="arabicPeriod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2222804"/>
      </p:ext>
    </p:extLst>
  </p:cSld>
  <p:clrMapOvr>
    <a:masterClrMapping/>
  </p:clrMapOvr>
  <p:transition>
    <p:wheel spokes="3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/>
              <a:t>v</a:t>
            </a:r>
            <a:r>
              <a:rPr lang="cs-CZ" dirty="0" smtClean="0"/>
              <a:t>znikne smícháním nejméně dvou látek </a:t>
            </a:r>
          </a:p>
          <a:p>
            <a:pPr marL="514350" indent="-514350">
              <a:buAutoNum type="arabicPeriod"/>
            </a:pPr>
            <a:r>
              <a:rPr lang="cs-CZ" dirty="0"/>
              <a:t>d</a:t>
            </a:r>
            <a:r>
              <a:rPr lang="cs-CZ" dirty="0" smtClean="0"/>
              <a:t>ělení směsí: homogenní (stejnorodé) a heterogenní (různorodé) směsi </a:t>
            </a:r>
          </a:p>
          <a:p>
            <a:pPr marL="514350" indent="-514350">
              <a:buAutoNum type="arabicPeriod"/>
            </a:pPr>
            <a:r>
              <a:rPr lang="cs-CZ" dirty="0"/>
              <a:t>h</a:t>
            </a:r>
            <a:r>
              <a:rPr lang="cs-CZ" dirty="0" smtClean="0"/>
              <a:t>eterogenní – různorodá směs, složky rozlišíme pouhým okem nebo mikroskopem, př. gulášová polévka, mýdlová pěna </a:t>
            </a:r>
          </a:p>
          <a:p>
            <a:pPr marL="514350" indent="-514350">
              <a:buAutoNum type="arabicPeriod"/>
            </a:pPr>
            <a:r>
              <a:rPr lang="cs-CZ" dirty="0"/>
              <a:t>h</a:t>
            </a:r>
            <a:r>
              <a:rPr lang="cs-CZ" dirty="0" smtClean="0"/>
              <a:t>omogenní – stejnorodá směs, složky nelze rozlišit lupou, pouhým okem ani mikroskopem, př. ocet, voda se šťávou, čaj 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Odpovědi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1777719"/>
      </p:ext>
    </p:extLst>
  </p:cSld>
  <p:clrMapOvr>
    <a:masterClrMapping/>
  </p:clrMapOvr>
  <p:transition>
    <p:wheel spokes="3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5. hmotnostní zlomek určuje hmotnost složky v roztoku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– lze vyjádřit i hmotnostními procenty </a:t>
            </a:r>
          </a:p>
          <a:p>
            <a:pPr marL="0" indent="0">
              <a:buNone/>
            </a:pPr>
            <a:r>
              <a:rPr lang="cs-CZ" dirty="0" smtClean="0"/>
              <a:t>6. ocet – stejnorodá směs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bramborová polévka – různorodá směs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oblaka – různorodá směs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čerstvě natočené pivo – různorodá směs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sodová voda v otevřené lahvi – různorodá směs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Odpovědi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6169648"/>
      </p:ext>
    </p:extLst>
  </p:cSld>
  <p:clrMapOvr>
    <a:masterClrMapping/>
  </p:clrMapOvr>
  <p:transition>
    <p:wheel spokes="3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z vlastního zdroje autora </a:t>
            </a:r>
          </a:p>
          <a:p>
            <a:r>
              <a:rPr lang="cs-CZ" dirty="0" smtClean="0"/>
              <a:t>Test – vlastní text autora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Arial Black" pitchFamily="34" charset="0"/>
              </a:rPr>
              <a:t>Citace: </a:t>
            </a:r>
            <a:endParaRPr lang="cs-CZ" sz="4000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wheel spokes="3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251</TotalTime>
  <Words>391</Words>
  <Application>Microsoft Office PowerPoint</Application>
  <PresentationFormat>Předvádění na obrazovce (4:3)</PresentationFormat>
  <Paragraphs>74</Paragraphs>
  <Slides>12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Papír</vt:lpstr>
      <vt:lpstr>Rovnice</vt:lpstr>
      <vt:lpstr>Směsi </vt:lpstr>
      <vt:lpstr>Prezentace aplikace PowerPoint</vt:lpstr>
      <vt:lpstr>Anotace</vt:lpstr>
      <vt:lpstr>Co je to směs ? </vt:lpstr>
      <vt:lpstr>Rozdíl homogenní, heterogenní směs</vt:lpstr>
      <vt:lpstr>Příklady směsí </vt:lpstr>
      <vt:lpstr>Hmotnostní zlomek </vt:lpstr>
      <vt:lpstr>Příklady na směsi</vt:lpstr>
      <vt:lpstr>Otázky</vt:lpstr>
      <vt:lpstr>Odpovědi </vt:lpstr>
      <vt:lpstr>Odpovědi</vt:lpstr>
      <vt:lpstr>Citace: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Směsi</dc:title>
  <dc:creator>Ucitel</dc:creator>
  <cp:lastModifiedBy>ZS</cp:lastModifiedBy>
  <cp:revision>22</cp:revision>
  <dcterms:created xsi:type="dcterms:W3CDTF">2011-11-15T18:54:38Z</dcterms:created>
  <dcterms:modified xsi:type="dcterms:W3CDTF">2011-12-02T08:52:24Z</dcterms:modified>
</cp:coreProperties>
</file>