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63" r:id="rId2"/>
    <p:sldId id="264" r:id="rId3"/>
    <p:sldId id="256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71" r:id="rId13"/>
    <p:sldId id="265" r:id="rId14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0000"/>
    <a:srgbClr val="0000FF"/>
    <a:srgbClr val="00FF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4810890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VY_32_INOVACE_08C_12_uprava_zvuku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</a:t>
            </a:r>
            <a:r>
              <a:rPr lang="cs-CZ" sz="2400" dirty="0"/>
              <a:t>z</a:t>
            </a:r>
            <a:r>
              <a:rPr lang="cs-CZ" sz="2400" dirty="0" smtClean="0"/>
              <a:t>ákladních úprav zvuku.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</a:t>
            </a:r>
            <a:r>
              <a:rPr lang="cs-CZ" sz="2400" dirty="0"/>
              <a:t>. Studenti zároveň vše procvičují na svém PC.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úpravy zvuku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792088"/>
          </a:xfrm>
        </p:spPr>
        <p:txBody>
          <a:bodyPr/>
          <a:lstStyle/>
          <a:p>
            <a:r>
              <a:rPr lang="cs-CZ" dirty="0" smtClean="0"/>
              <a:t>Základní úpravy zvuku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433267"/>
          </a:xfrm>
        </p:spPr>
        <p:txBody>
          <a:bodyPr/>
          <a:lstStyle/>
          <a:p>
            <a:r>
              <a:rPr lang="cs-CZ" dirty="0" smtClean="0"/>
              <a:t>ukázka zvukového editoru </a:t>
            </a:r>
            <a:r>
              <a:rPr lang="cs-CZ" dirty="0" err="1" smtClean="0"/>
              <a:t>Audacity</a:t>
            </a:r>
            <a:endParaRPr lang="cs-CZ" dirty="0" smtClean="0"/>
          </a:p>
          <a:p>
            <a:r>
              <a:rPr lang="cs-CZ" dirty="0" smtClean="0"/>
              <a:t>záznam zvuku mikrofonem</a:t>
            </a:r>
          </a:p>
          <a:p>
            <a:r>
              <a:rPr lang="cs-CZ" dirty="0" smtClean="0"/>
              <a:t>střih zvukové stopy</a:t>
            </a:r>
          </a:p>
          <a:p>
            <a:r>
              <a:rPr lang="cs-CZ" dirty="0" smtClean="0"/>
              <a:t>nastavení úrovně zvuku</a:t>
            </a:r>
          </a:p>
          <a:p>
            <a:r>
              <a:rPr lang="cs-CZ" dirty="0" smtClean="0"/>
              <a:t>zesílení a zeslabení zvuku</a:t>
            </a:r>
          </a:p>
          <a:p>
            <a:r>
              <a:rPr lang="cs-CZ" dirty="0" smtClean="0"/>
              <a:t>export dat v požadovaném formátu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22332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Prostředí programu </a:t>
            </a:r>
            <a:r>
              <a:rPr lang="cs-CZ" dirty="0" err="1" smtClean="0"/>
              <a:t>Audacity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275606"/>
            <a:ext cx="4821140" cy="33623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20072" y="1419622"/>
            <a:ext cx="385233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menu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ovládání přehrávání a nahrávání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panel nástrojů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editační nástroje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měřič úrovně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nastavení úrovně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časová osa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editační okno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panel výběru</a:t>
            </a:r>
            <a:endParaRPr lang="cs-CZ" dirty="0"/>
          </a:p>
        </p:txBody>
      </p:sp>
      <p:sp>
        <p:nvSpPr>
          <p:cNvPr id="15" name="Slza 14"/>
          <p:cNvSpPr/>
          <p:nvPr/>
        </p:nvSpPr>
        <p:spPr>
          <a:xfrm>
            <a:off x="31442" y="1635646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Slza 15"/>
          <p:cNvSpPr/>
          <p:nvPr/>
        </p:nvSpPr>
        <p:spPr>
          <a:xfrm>
            <a:off x="104108" y="1930524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Slza 16"/>
          <p:cNvSpPr/>
          <p:nvPr/>
        </p:nvSpPr>
        <p:spPr>
          <a:xfrm>
            <a:off x="1835696" y="1851670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Slza 17"/>
          <p:cNvSpPr/>
          <p:nvPr/>
        </p:nvSpPr>
        <p:spPr>
          <a:xfrm>
            <a:off x="2152411" y="2060966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Slza 18"/>
          <p:cNvSpPr/>
          <p:nvPr/>
        </p:nvSpPr>
        <p:spPr>
          <a:xfrm>
            <a:off x="3059832" y="1768222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Slza 19"/>
          <p:cNvSpPr/>
          <p:nvPr/>
        </p:nvSpPr>
        <p:spPr>
          <a:xfrm>
            <a:off x="787197" y="2076896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Slza 20"/>
          <p:cNvSpPr/>
          <p:nvPr/>
        </p:nvSpPr>
        <p:spPr>
          <a:xfrm>
            <a:off x="3170528" y="2407210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Slza 21"/>
          <p:cNvSpPr/>
          <p:nvPr/>
        </p:nvSpPr>
        <p:spPr>
          <a:xfrm>
            <a:off x="1982068" y="3139070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Slza 22"/>
          <p:cNvSpPr/>
          <p:nvPr/>
        </p:nvSpPr>
        <p:spPr>
          <a:xfrm>
            <a:off x="834711" y="4345187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13658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3478"/>
            <a:ext cx="7924800" cy="720080"/>
          </a:xfrm>
        </p:spPr>
        <p:txBody>
          <a:bodyPr/>
          <a:lstStyle/>
          <a:p>
            <a:r>
              <a:rPr lang="cs-CZ" dirty="0" smtClean="0"/>
              <a:t>Import zvukového souboru</a:t>
            </a:r>
            <a:endParaRPr lang="cs-CZ" dirty="0"/>
          </a:p>
        </p:txBody>
      </p:sp>
      <p:pic>
        <p:nvPicPr>
          <p:cNvPr id="25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318726" y="1491630"/>
            <a:ext cx="4289787" cy="2991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60032" y="915566"/>
            <a:ext cx="4059559" cy="3073227"/>
          </a:xfrm>
        </p:spPr>
        <p:txBody>
          <a:bodyPr/>
          <a:lstStyle/>
          <a:p>
            <a:r>
              <a:rPr lang="cs-CZ" dirty="0" smtClean="0"/>
              <a:t>V menu</a:t>
            </a:r>
            <a:br>
              <a:rPr lang="cs-CZ" dirty="0" smtClean="0"/>
            </a:br>
            <a:r>
              <a:rPr lang="cs-CZ" i="1" dirty="0" smtClean="0"/>
              <a:t>Soubor – Otevřít</a:t>
            </a:r>
          </a:p>
          <a:p>
            <a:r>
              <a:rPr lang="cs-CZ" dirty="0" smtClean="0"/>
              <a:t>Klávesovou zkratkou</a:t>
            </a:r>
            <a:br>
              <a:rPr lang="cs-CZ" dirty="0" smtClean="0"/>
            </a:br>
            <a:r>
              <a:rPr lang="cs-CZ" i="1" dirty="0" smtClean="0"/>
              <a:t>Ctrl </a:t>
            </a:r>
            <a:r>
              <a:rPr lang="en-US" i="1" dirty="0" smtClean="0"/>
              <a:t>+ </a:t>
            </a:r>
            <a:r>
              <a:rPr lang="cs-CZ" i="1" dirty="0" smtClean="0"/>
              <a:t>O</a:t>
            </a:r>
            <a:endParaRPr lang="cs-CZ" dirty="0" smtClean="0"/>
          </a:p>
          <a:p>
            <a:r>
              <a:rPr lang="cs-CZ" dirty="0" smtClean="0"/>
              <a:t>Přetažením souboru myší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897840"/>
            <a:ext cx="743725" cy="5823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9" name="Přímá spojnice se šipkou 8"/>
          <p:cNvCxnSpPr>
            <a:stCxn id="7" idx="1"/>
          </p:cNvCxnSpPr>
          <p:nvPr/>
        </p:nvCxnSpPr>
        <p:spPr>
          <a:xfrm flipH="1" flipV="1">
            <a:off x="2627784" y="3291830"/>
            <a:ext cx="3816424" cy="897193"/>
          </a:xfrm>
          <a:prstGeom prst="straightConnector1">
            <a:avLst/>
          </a:prstGeom>
          <a:ln w="28575">
            <a:solidFill>
              <a:srgbClr val="FF0000"/>
            </a:solidFill>
            <a:headEnd type="none" w="med" len="med"/>
            <a:tailEnd type="arrow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868937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3478"/>
            <a:ext cx="7924800" cy="720080"/>
          </a:xfrm>
        </p:spPr>
        <p:txBody>
          <a:bodyPr/>
          <a:lstStyle/>
          <a:p>
            <a:r>
              <a:rPr lang="cs-CZ" dirty="0" smtClean="0"/>
              <a:t>Záznam zvuku z mikrofonu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04048" y="1635646"/>
            <a:ext cx="4059559" cy="30732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připojit mikrofon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vybrat mikrofonní vstup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nastavit vstupní úroveň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zapnout nahrávání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zastavit nahrávání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32" y="1419622"/>
            <a:ext cx="4762500" cy="3324225"/>
          </a:xfrm>
          <a:prstGeom prst="rect">
            <a:avLst/>
          </a:prstGeom>
        </p:spPr>
      </p:pic>
      <p:sp>
        <p:nvSpPr>
          <p:cNvPr id="17" name="Slza 16"/>
          <p:cNvSpPr/>
          <p:nvPr/>
        </p:nvSpPr>
        <p:spPr>
          <a:xfrm>
            <a:off x="1835696" y="2355726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Slza 17"/>
          <p:cNvSpPr/>
          <p:nvPr/>
        </p:nvSpPr>
        <p:spPr>
          <a:xfrm>
            <a:off x="971600" y="2210841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Slza 18"/>
          <p:cNvSpPr/>
          <p:nvPr/>
        </p:nvSpPr>
        <p:spPr>
          <a:xfrm>
            <a:off x="3347864" y="1953021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Slza 19"/>
          <p:cNvSpPr/>
          <p:nvPr/>
        </p:nvSpPr>
        <p:spPr>
          <a:xfrm rot="6019948">
            <a:off x="1303570" y="1319022"/>
            <a:ext cx="292744" cy="292744"/>
          </a:xfrm>
          <a:prstGeom prst="teardrop">
            <a:avLst>
              <a:gd name="adj" fmla="val 200000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93489" y="1295142"/>
            <a:ext cx="312906" cy="36933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3" name="Slza 22"/>
          <p:cNvSpPr/>
          <p:nvPr/>
        </p:nvSpPr>
        <p:spPr>
          <a:xfrm rot="6019948">
            <a:off x="504307" y="1319023"/>
            <a:ext cx="292744" cy="292744"/>
          </a:xfrm>
          <a:prstGeom prst="teardrop">
            <a:avLst>
              <a:gd name="adj" fmla="val 200000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678" y="1275606"/>
            <a:ext cx="312906" cy="36933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8288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3478"/>
            <a:ext cx="7924800" cy="720080"/>
          </a:xfrm>
        </p:spPr>
        <p:txBody>
          <a:bodyPr/>
          <a:lstStyle/>
          <a:p>
            <a:r>
              <a:rPr lang="cs-CZ" dirty="0" smtClean="0"/>
              <a:t>Střih zvukové stopy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04048" y="1635646"/>
            <a:ext cx="4059559" cy="30732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označíme editovaný úsek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ořízneme přebytečný zvuk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nakopírujeme označený úsek podle potřeby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992" y="1203598"/>
            <a:ext cx="4762500" cy="3324225"/>
          </a:xfrm>
          <a:prstGeom prst="rect">
            <a:avLst/>
          </a:prstGeom>
        </p:spPr>
      </p:pic>
      <p:sp>
        <p:nvSpPr>
          <p:cNvPr id="13" name="Slza 12"/>
          <p:cNvSpPr/>
          <p:nvPr/>
        </p:nvSpPr>
        <p:spPr>
          <a:xfrm>
            <a:off x="899592" y="3867894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>
            <a:off x="2051720" y="1995686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/>
          <a:srcRect l="9176" t="15798" r="39416" b="19218"/>
          <a:stretch/>
        </p:blipFill>
        <p:spPr>
          <a:xfrm>
            <a:off x="2346804" y="2778538"/>
            <a:ext cx="2448272" cy="21602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1" name="Slza 20"/>
          <p:cNvSpPr/>
          <p:nvPr/>
        </p:nvSpPr>
        <p:spPr>
          <a:xfrm>
            <a:off x="3707904" y="3025887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68083" y="2778538"/>
            <a:ext cx="2426993" cy="2160240"/>
          </a:xfrm>
          <a:prstGeom prst="rect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za 17"/>
          <p:cNvSpPr/>
          <p:nvPr/>
        </p:nvSpPr>
        <p:spPr>
          <a:xfrm>
            <a:off x="3491880" y="4795630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76776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31590"/>
            <a:ext cx="4762500" cy="33242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3478"/>
            <a:ext cx="7924800" cy="720080"/>
          </a:xfrm>
        </p:spPr>
        <p:txBody>
          <a:bodyPr/>
          <a:lstStyle/>
          <a:p>
            <a:r>
              <a:rPr lang="cs-CZ" dirty="0" smtClean="0"/>
              <a:t>Nastavení úrovně zvuku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08760" y="1183864"/>
            <a:ext cx="4059559" cy="30732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vybereme nástroj obalová křivka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vytvarujeme křivku úrovně zvuku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úroveň zvuku kontrolujeme na výstupním měřiči úrovně</a:t>
            </a:r>
          </a:p>
        </p:txBody>
      </p:sp>
      <p:sp>
        <p:nvSpPr>
          <p:cNvPr id="13" name="Slza 12"/>
          <p:cNvSpPr/>
          <p:nvPr/>
        </p:nvSpPr>
        <p:spPr>
          <a:xfrm>
            <a:off x="1835696" y="1635646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>
            <a:off x="2627784" y="2427734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Slza 20"/>
          <p:cNvSpPr/>
          <p:nvPr/>
        </p:nvSpPr>
        <p:spPr>
          <a:xfrm>
            <a:off x="2411760" y="1652603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71137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82" y="1202447"/>
            <a:ext cx="4762500" cy="33242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3478"/>
            <a:ext cx="7924800" cy="720080"/>
          </a:xfrm>
        </p:spPr>
        <p:txBody>
          <a:bodyPr/>
          <a:lstStyle/>
          <a:p>
            <a:r>
              <a:rPr lang="cs-CZ" dirty="0" smtClean="0"/>
              <a:t>Postupný náběh a do ztracena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08760" y="1183864"/>
            <a:ext cx="4059559" cy="30732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označíme úsek náběhu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nabídce </a:t>
            </a:r>
            <a:r>
              <a:rPr lang="cs-CZ" sz="2400" i="1" dirty="0" smtClean="0"/>
              <a:t>Efekty</a:t>
            </a:r>
            <a:r>
              <a:rPr lang="cs-CZ" sz="2400" dirty="0" smtClean="0"/>
              <a:t> použijeme </a:t>
            </a:r>
            <a:r>
              <a:rPr lang="cs-CZ" sz="2400" i="1" dirty="0" smtClean="0"/>
              <a:t>Fade In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označíme úsek do ztracena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nabídce </a:t>
            </a:r>
            <a:r>
              <a:rPr lang="cs-CZ" sz="2400" i="1" dirty="0" smtClean="0"/>
              <a:t>Efekty</a:t>
            </a:r>
            <a:r>
              <a:rPr lang="cs-CZ" sz="2400" dirty="0" smtClean="0"/>
              <a:t> použijeme </a:t>
            </a:r>
            <a:r>
              <a:rPr lang="cs-CZ" sz="2400" i="1" dirty="0" smtClean="0"/>
              <a:t>Fade </a:t>
            </a:r>
            <a:r>
              <a:rPr lang="cs-CZ" sz="2400" i="1" dirty="0" err="1" smtClean="0"/>
              <a:t>Out</a:t>
            </a:r>
            <a:endParaRPr lang="cs-CZ" sz="2400" i="1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971600" y="2283718"/>
            <a:ext cx="432048" cy="1584176"/>
          </a:xfrm>
          <a:prstGeom prst="rect">
            <a:avLst/>
          </a:prstGeom>
          <a:noFill/>
          <a:ln>
            <a:solidFill>
              <a:srgbClr val="FF9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/>
          <p:cNvSpPr/>
          <p:nvPr/>
        </p:nvSpPr>
        <p:spPr>
          <a:xfrm>
            <a:off x="674476" y="3003798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>
            <a:off x="1907704" y="1563638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1920" y="2283718"/>
            <a:ext cx="504056" cy="1584176"/>
          </a:xfrm>
          <a:prstGeom prst="rect">
            <a:avLst/>
          </a:prstGeom>
          <a:noFill/>
          <a:ln>
            <a:solidFill>
              <a:srgbClr val="FF9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>
            <a:off x="3779912" y="3795886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82083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053602"/>
            <a:ext cx="4752975" cy="33337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3478"/>
            <a:ext cx="7924800" cy="720080"/>
          </a:xfrm>
        </p:spPr>
        <p:txBody>
          <a:bodyPr/>
          <a:lstStyle/>
          <a:p>
            <a:r>
              <a:rPr lang="cs-CZ" dirty="0" smtClean="0"/>
              <a:t>Export dat do souboru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08760" y="1183865"/>
            <a:ext cx="4059559" cy="254001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menu Soubor – Uložit v jiném formátu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vybereme místo uložení a požadovaný formát</a:t>
            </a:r>
            <a:endParaRPr lang="cs-CZ" sz="2400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nastavíme parametry souboru</a:t>
            </a:r>
          </a:p>
        </p:txBody>
      </p:sp>
      <p:sp>
        <p:nvSpPr>
          <p:cNvPr id="21" name="Slza 20"/>
          <p:cNvSpPr/>
          <p:nvPr/>
        </p:nvSpPr>
        <p:spPr>
          <a:xfrm>
            <a:off x="5132004" y="4587974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lza 12"/>
          <p:cNvSpPr/>
          <p:nvPr/>
        </p:nvSpPr>
        <p:spPr>
          <a:xfrm>
            <a:off x="323528" y="3219822"/>
            <a:ext cx="292744" cy="292744"/>
          </a:xfrm>
          <a:prstGeom prst="teardrop">
            <a:avLst>
              <a:gd name="adj" fmla="val 140631"/>
            </a:avLst>
          </a:prstGeom>
          <a:solidFill>
            <a:schemeClr val="bg1"/>
          </a:solidFill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3639159"/>
            <a:ext cx="3042422" cy="141481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1689716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519264"/>
          </a:xfrm>
        </p:spPr>
        <p:txBody>
          <a:bodyPr/>
          <a:lstStyle/>
          <a:p>
            <a:r>
              <a:rPr lang="cs-CZ" dirty="0" smtClean="0"/>
              <a:t>Namluvte mikrofonem samostatné číslovky 1 až 9 a matematické symboly </a:t>
            </a:r>
            <a:r>
              <a:rPr lang="en-US" dirty="0" smtClean="0"/>
              <a:t>+, </a:t>
            </a:r>
            <a:r>
              <a:rPr lang="cs-CZ" dirty="0" smtClean="0"/>
              <a:t>-, x, =</a:t>
            </a:r>
          </a:p>
          <a:p>
            <a:r>
              <a:rPr lang="cs-CZ" dirty="0" smtClean="0"/>
              <a:t>Sestřihejte výslovnost rovnic:</a:t>
            </a:r>
          </a:p>
          <a:p>
            <a:r>
              <a:rPr lang="cs-CZ" dirty="0" smtClean="0"/>
              <a:t>3 </a:t>
            </a:r>
            <a:r>
              <a:rPr lang="en-US" dirty="0" smtClean="0"/>
              <a:t>+ 5 </a:t>
            </a:r>
            <a:r>
              <a:rPr lang="cs-CZ" dirty="0" smtClean="0"/>
              <a:t>– 1 </a:t>
            </a:r>
            <a:r>
              <a:rPr lang="en-US" dirty="0" smtClean="0"/>
              <a:t>= </a:t>
            </a:r>
            <a:r>
              <a:rPr lang="cs-CZ" dirty="0"/>
              <a:t>7</a:t>
            </a:r>
            <a:endParaRPr lang="en-US" dirty="0" smtClean="0"/>
          </a:p>
          <a:p>
            <a:r>
              <a:rPr lang="en-US" dirty="0" smtClean="0"/>
              <a:t>4 x 6 = 24</a:t>
            </a:r>
            <a:endParaRPr lang="cs-CZ" dirty="0" smtClean="0"/>
          </a:p>
          <a:p>
            <a:r>
              <a:rPr lang="cs-CZ" dirty="0" smtClean="0"/>
              <a:t>Zvukový soubor ve formátu mp3 odevzdejte pomocí online prostředí </a:t>
            </a:r>
            <a:r>
              <a:rPr lang="cs-CZ" dirty="0" err="1" smtClean="0"/>
              <a:t>iTřída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Galerie klipartů MS Office</a:t>
            </a:r>
            <a:r>
              <a:rPr lang="cs-CZ" sz="18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5899</TotalTime>
  <Words>274</Words>
  <Application>Microsoft Office PowerPoint</Application>
  <PresentationFormat>Předvádění na obrazovce (16:9)</PresentationFormat>
  <Paragraphs>100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Základní úpravy zvuku</vt:lpstr>
      <vt:lpstr>Základní úpravy zvuku</vt:lpstr>
      <vt:lpstr>Prostředí programu Audacity</vt:lpstr>
      <vt:lpstr>Import zvukového souboru</vt:lpstr>
      <vt:lpstr>Záznam zvuku z mikrofonu</vt:lpstr>
      <vt:lpstr>Střih zvukové stopy</vt:lpstr>
      <vt:lpstr>Nastavení úrovně zvuku</vt:lpstr>
      <vt:lpstr>Postupný náběh a do ztracena</vt:lpstr>
      <vt:lpstr>Export dat do souboru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235</cp:revision>
  <dcterms:created xsi:type="dcterms:W3CDTF">2007-01-18T21:09:35Z</dcterms:created>
  <dcterms:modified xsi:type="dcterms:W3CDTF">2013-12-15T20:26:14Z</dcterms:modified>
</cp:coreProperties>
</file>