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70" r:id="rId3"/>
    <p:sldId id="271" r:id="rId4"/>
    <p:sldId id="260" r:id="rId5"/>
    <p:sldId id="259" r:id="rId6"/>
    <p:sldId id="257" r:id="rId7"/>
    <p:sldId id="262" r:id="rId8"/>
    <p:sldId id="263" r:id="rId9"/>
    <p:sldId id="272" r:id="rId10"/>
    <p:sldId id="264" r:id="rId11"/>
    <p:sldId id="265" r:id="rId12"/>
    <p:sldId id="266" r:id="rId13"/>
    <p:sldId id="267" r:id="rId14"/>
    <p:sldId id="269" r:id="rId15"/>
    <p:sldId id="261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03CC2-A2FE-4C47-A102-86262578C34A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2013B08-8AE4-4BC7-B1CD-DA7BFEA1C88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03CC2-A2FE-4C47-A102-86262578C34A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2013B08-8AE4-4BC7-B1CD-DA7BFEA1C885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03CC2-A2FE-4C47-A102-86262578C34A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2013B08-8AE4-4BC7-B1CD-DA7BFEA1C885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03CC2-A2FE-4C47-A102-86262578C34A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2013B08-8AE4-4BC7-B1CD-DA7BFEA1C88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03CC2-A2FE-4C47-A102-86262578C34A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2013B08-8AE4-4BC7-B1CD-DA7BFEA1C885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03CC2-A2FE-4C47-A102-86262578C34A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2013B08-8AE4-4BC7-B1CD-DA7BFEA1C88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03CC2-A2FE-4C47-A102-86262578C34A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2013B08-8AE4-4BC7-B1CD-DA7BFEA1C88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03CC2-A2FE-4C47-A102-86262578C34A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2013B08-8AE4-4BC7-B1CD-DA7BFEA1C88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03CC2-A2FE-4C47-A102-86262578C34A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2013B08-8AE4-4BC7-B1CD-DA7BFEA1C885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03CC2-A2FE-4C47-A102-86262578C34A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013B08-8AE4-4BC7-B1CD-DA7BFEA1C8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03CC2-A2FE-4C47-A102-86262578C34A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013B08-8AE4-4BC7-B1CD-DA7BFEA1C8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8CD03CC2-A2FE-4C47-A102-86262578C34A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F2013B08-8AE4-4BC7-B1CD-DA7BFEA1C885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1692341"/>
              </p:ext>
            </p:extLst>
          </p:nvPr>
        </p:nvGraphicFramePr>
        <p:xfrm>
          <a:off x="829953" y="2492896"/>
          <a:ext cx="7560840" cy="351463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34292"/>
                <a:gridCol w="5726548"/>
              </a:tblGrid>
              <a:tr h="10609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effectLst/>
                        </a:rPr>
                        <a:t>Název školy</a:t>
                      </a:r>
                      <a:r>
                        <a:rPr lang="en-US" sz="2000" dirty="0" smtClean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ZÁKLADNÍ ŠKOLA PODBOŘANY, HUSOVA 276, OKR LOUNY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Autor: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MGR. OLGA FILÍPKOVÁ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Název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bg1"/>
                          </a:solidFill>
                          <a:effectLst/>
                          <a:latin typeface="Arial Rounded MT Bold" pitchFamily="34" charset="0"/>
                        </a:rPr>
                        <a:t>VY_32_INOVACE_1258_ČESKÉ_ZEMĚ_V_PRAVĚKU</a:t>
                      </a:r>
                      <a:endParaRPr lang="cs-CZ" sz="2000" b="0" dirty="0">
                        <a:solidFill>
                          <a:schemeClr val="bg1"/>
                        </a:solidFill>
                        <a:effectLst/>
                        <a:latin typeface="Arial Rounded MT Bold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16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Téma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Výklad-</a:t>
                      </a:r>
                      <a:r>
                        <a:rPr lang="cs-CZ" sz="2000" baseline="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rozdělení pravěku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Číslo projektu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CZ.1.07/1.4.00/21. 2975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836712"/>
            <a:ext cx="554935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77975" y="3284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741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5173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337840"/>
            <a:ext cx="205857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340768"/>
            <a:ext cx="8784977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Tato prezentace je vytvořena k výkladu učiva v předmětu člověk a jeho svět pro žáky ve 4. ročníku.</a:t>
            </a:r>
          </a:p>
          <a:p>
            <a:endParaRPr lang="cs-CZ" sz="2800" dirty="0" smtClean="0"/>
          </a:p>
          <a:p>
            <a:r>
              <a:rPr lang="cs-CZ" sz="2800" dirty="0" smtClean="0"/>
              <a:t>4.list - základní informace o pravěku.</a:t>
            </a:r>
          </a:p>
          <a:p>
            <a:r>
              <a:rPr lang="cs-CZ" sz="2800" dirty="0" smtClean="0"/>
              <a:t>5.list - dělení pravěku na dobu kamennou, bronzovou a železnou</a:t>
            </a:r>
          </a:p>
          <a:p>
            <a:r>
              <a:rPr lang="cs-CZ" sz="2800" dirty="0" smtClean="0"/>
              <a:t>6.-11.list-  doba kamenná, rozdělení, zajímavosti a vykopávky</a:t>
            </a:r>
          </a:p>
          <a:p>
            <a:r>
              <a:rPr lang="cs-CZ" sz="2800" dirty="0" smtClean="0"/>
              <a:t>12.list-  doba bronzová</a:t>
            </a:r>
          </a:p>
          <a:p>
            <a:r>
              <a:rPr lang="cs-CZ" sz="2800" dirty="0" smtClean="0"/>
              <a:t>13.list-  doba železná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54376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980728"/>
            <a:ext cx="864096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Datum vytvoření:         21.7.2013</a:t>
            </a:r>
          </a:p>
          <a:p>
            <a:endParaRPr lang="cs-CZ" sz="3200" dirty="0" smtClean="0"/>
          </a:p>
          <a:p>
            <a:endParaRPr lang="cs-CZ" sz="3200" dirty="0"/>
          </a:p>
          <a:p>
            <a:endParaRPr lang="cs-CZ" sz="3200" dirty="0"/>
          </a:p>
          <a:p>
            <a:r>
              <a:rPr lang="cs-CZ" sz="3200" dirty="0" smtClean="0"/>
              <a:t>Klíčová slova: </a:t>
            </a:r>
          </a:p>
          <a:p>
            <a:r>
              <a:rPr lang="cs-CZ" sz="3200" dirty="0" smtClean="0"/>
              <a:t>pravěk, doba kamenná, doba bronzová, doba, železná, archeologické vykopávky, pěstní klín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30285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323528" y="332656"/>
            <a:ext cx="8424862" cy="1368152"/>
          </a:xfrm>
        </p:spPr>
        <p:txBody>
          <a:bodyPr/>
          <a:lstStyle/>
          <a:p>
            <a:pPr algn="ctr"/>
            <a:r>
              <a:rPr lang="cs-CZ" sz="6000" dirty="0" smtClean="0">
                <a:solidFill>
                  <a:srgbClr val="FFC000"/>
                </a:solidFill>
              </a:rPr>
              <a:t>České země v pravěku</a:t>
            </a:r>
            <a:endParaRPr lang="cs-CZ" sz="6000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1" y="2276872"/>
            <a:ext cx="871296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3600" dirty="0" smtClean="0"/>
              <a:t>O období pravěku se nedochovaly žádné písemné zprávy.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600" dirty="0" smtClean="0"/>
              <a:t>Dovídáme se o něm z archeologických vykopávek.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600" dirty="0" smtClean="0"/>
              <a:t>Období pravěku se dělí podle </a:t>
            </a:r>
            <a:r>
              <a:rPr lang="cs-CZ" sz="3600" dirty="0" smtClean="0">
                <a:solidFill>
                  <a:srgbClr val="FFC000"/>
                </a:solidFill>
              </a:rPr>
              <a:t>materiálu</a:t>
            </a:r>
            <a:r>
              <a:rPr lang="cs-CZ" sz="3600" dirty="0" smtClean="0"/>
              <a:t>, ze kterého člověk vyráběl nástroje.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848800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692696"/>
            <a:ext cx="8318303" cy="57554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742950" indent="-742950">
              <a:buAutoNum type="arabicPeriod"/>
            </a:pPr>
            <a:r>
              <a:rPr lang="cs-CZ" sz="5400" dirty="0" smtClean="0">
                <a:solidFill>
                  <a:srgbClr val="FFC000"/>
                </a:solidFill>
              </a:rPr>
              <a:t>Doba kamenná </a:t>
            </a:r>
          </a:p>
          <a:p>
            <a:r>
              <a:rPr lang="cs-CZ" sz="5400" dirty="0">
                <a:solidFill>
                  <a:srgbClr val="FFC000"/>
                </a:solidFill>
              </a:rPr>
              <a:t> </a:t>
            </a:r>
            <a:r>
              <a:rPr lang="cs-CZ" sz="5400" dirty="0" smtClean="0">
                <a:solidFill>
                  <a:srgbClr val="FFC000"/>
                </a:solidFill>
              </a:rPr>
              <a:t>                      </a:t>
            </a:r>
            <a:r>
              <a:rPr lang="cs-CZ" sz="3200" dirty="0" smtClean="0"/>
              <a:t>(3 500 000- 2 200př.n.l.)</a:t>
            </a:r>
            <a:endParaRPr lang="cs-CZ" sz="5400" dirty="0" smtClean="0"/>
          </a:p>
          <a:p>
            <a:r>
              <a:rPr lang="cs-CZ" sz="4400" dirty="0"/>
              <a:t> </a:t>
            </a:r>
            <a:r>
              <a:rPr lang="cs-CZ" sz="4400" dirty="0" smtClean="0"/>
              <a:t>                - starší </a:t>
            </a:r>
          </a:p>
          <a:p>
            <a:r>
              <a:rPr lang="cs-CZ" sz="4400" dirty="0"/>
              <a:t> </a:t>
            </a:r>
            <a:r>
              <a:rPr lang="cs-CZ" sz="4400" dirty="0" smtClean="0"/>
              <a:t>                - mladší</a:t>
            </a:r>
            <a:endParaRPr lang="cs-CZ" sz="3600" dirty="0" smtClean="0"/>
          </a:p>
          <a:p>
            <a:pPr marL="914400" indent="-914400">
              <a:buAutoNum type="arabicPeriod" startAt="2"/>
            </a:pPr>
            <a:r>
              <a:rPr lang="cs-CZ" sz="5400" dirty="0" smtClean="0">
                <a:solidFill>
                  <a:srgbClr val="FFC000"/>
                </a:solidFill>
              </a:rPr>
              <a:t>Doba bronzová</a:t>
            </a:r>
          </a:p>
          <a:p>
            <a:r>
              <a:rPr lang="cs-CZ" sz="3200" dirty="0" smtClean="0">
                <a:solidFill>
                  <a:srgbClr val="FFC000"/>
                </a:solidFill>
              </a:rPr>
              <a:t>                                       </a:t>
            </a:r>
            <a:r>
              <a:rPr lang="cs-CZ" sz="3200" dirty="0" smtClean="0"/>
              <a:t>(2 200 – 750 př.n.l.)</a:t>
            </a:r>
          </a:p>
          <a:p>
            <a:pPr marL="914400" indent="-914400">
              <a:buAutoNum type="arabicPeriod" startAt="3"/>
            </a:pPr>
            <a:r>
              <a:rPr lang="cs-CZ" sz="5400" dirty="0" smtClean="0">
                <a:solidFill>
                  <a:srgbClr val="FFC000"/>
                </a:solidFill>
              </a:rPr>
              <a:t>Doba železná</a:t>
            </a:r>
          </a:p>
          <a:p>
            <a:r>
              <a:rPr lang="cs-CZ" sz="3200" dirty="0">
                <a:solidFill>
                  <a:srgbClr val="FFC000"/>
                </a:solidFill>
              </a:rPr>
              <a:t> </a:t>
            </a:r>
            <a:r>
              <a:rPr lang="cs-CZ" sz="3200" dirty="0" smtClean="0">
                <a:solidFill>
                  <a:srgbClr val="FFC000"/>
                </a:solidFill>
              </a:rPr>
              <a:t>                                      </a:t>
            </a:r>
            <a:r>
              <a:rPr lang="cs-CZ" sz="3200" dirty="0" smtClean="0"/>
              <a:t>(750 př.n.l. – 0)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47119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493221"/>
            <a:ext cx="492955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1. Doba kamenná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1" y="1541026"/>
            <a:ext cx="835292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Pravěcí lidé využívali opracovaný kámen k sekání, bodání, řezání. Sloužil k úpravě ulovených zvířat, oddělení masa od kůže,…</a:t>
            </a:r>
          </a:p>
          <a:p>
            <a:r>
              <a:rPr lang="cs-CZ" sz="3200" dirty="0" smtClean="0"/>
              <a:t>Nazýval se </a:t>
            </a:r>
            <a:r>
              <a:rPr lang="cs-CZ" sz="3200" b="1" dirty="0" smtClean="0">
                <a:solidFill>
                  <a:srgbClr val="FFC000"/>
                </a:solidFill>
              </a:rPr>
              <a:t>pěstní klín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6141" y="4149080"/>
            <a:ext cx="4741118" cy="2370559"/>
          </a:xfrm>
          <a:prstGeom prst="rect">
            <a:avLst/>
          </a:prstGeom>
          <a:noFill/>
          <a:ln w="38100">
            <a:solidFill>
              <a:srgbClr val="00B05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6086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6136" y="404664"/>
            <a:ext cx="87849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Doba kamenná se dělí na dvě období, která se liší ve způsobu obživy pravěkých lidí.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1022" y="1700808"/>
            <a:ext cx="8661345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lphaLcParenR"/>
            </a:pPr>
            <a:r>
              <a:rPr lang="cs-CZ" sz="4000" dirty="0" smtClean="0">
                <a:solidFill>
                  <a:srgbClr val="FFC000"/>
                </a:solidFill>
              </a:rPr>
              <a:t>Starší doba kamenná- </a:t>
            </a:r>
            <a:r>
              <a:rPr lang="cs-CZ" sz="4000" dirty="0" smtClean="0"/>
              <a:t>doba lovců a sběračů</a:t>
            </a:r>
            <a:endParaRPr lang="cs-CZ" sz="4000" dirty="0" smtClean="0">
              <a:solidFill>
                <a:srgbClr val="FFC000"/>
              </a:solidFill>
            </a:endParaRPr>
          </a:p>
          <a:p>
            <a:r>
              <a:rPr lang="cs-CZ" sz="3200" dirty="0" smtClean="0"/>
              <a:t>-   lidé se živili sběrem lesních plodů nebo  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semen a lovem zvěře</a:t>
            </a:r>
          </a:p>
          <a:p>
            <a:r>
              <a:rPr lang="cs-CZ" sz="3200" dirty="0" smtClean="0"/>
              <a:t>-   pohybovali se v tlupách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nástrojem byl pěstní klín</a:t>
            </a:r>
          </a:p>
          <a:p>
            <a:pPr marL="457200" indent="-457200">
              <a:buFontTx/>
              <a:buChar char="-"/>
            </a:pPr>
            <a:r>
              <a:rPr lang="cs-CZ" sz="3200" dirty="0"/>
              <a:t>p</a:t>
            </a:r>
            <a:r>
              <a:rPr lang="cs-CZ" sz="3200" dirty="0" smtClean="0"/>
              <a:t>řevratný objev byl oheň (ochrana před zimou, usnadnění přípravy jídla)</a:t>
            </a:r>
          </a:p>
          <a:p>
            <a:pPr marL="457200" indent="-457200">
              <a:buFontTx/>
              <a:buChar char="-"/>
            </a:pPr>
            <a:r>
              <a:rPr lang="cs-CZ" sz="3200" dirty="0"/>
              <a:t>s</a:t>
            </a:r>
            <a:r>
              <a:rPr lang="cs-CZ" sz="3200" dirty="0" smtClean="0"/>
              <a:t>třídaly se období chladu a tepla</a:t>
            </a:r>
          </a:p>
        </p:txBody>
      </p:sp>
    </p:spTree>
    <p:extLst>
      <p:ext uri="{BB962C8B-B14F-4D97-AF65-F5344CB8AC3E}">
        <p14:creationId xmlns:p14="http://schemas.microsoft.com/office/powerpoint/2010/main" val="3539075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69796"/>
            <a:ext cx="7200800" cy="4797533"/>
          </a:xfrm>
          <a:prstGeom prst="rect">
            <a:avLst/>
          </a:prstGeom>
          <a:noFill/>
          <a:ln w="38100">
            <a:solidFill>
              <a:srgbClr val="00B05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5157192"/>
            <a:ext cx="83529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poslední době ledové začala vznikat řeč a lidé se dokázali mezi sebou domluvit a odvážili se lovit obrovské mamuty.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318531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7369" y="3140968"/>
            <a:ext cx="5208250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260648"/>
            <a:ext cx="864096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Tábořiště lovců mamutů bylo objeveno u obce </a:t>
            </a:r>
            <a:r>
              <a:rPr lang="cs-CZ" sz="2800" b="1" dirty="0" smtClean="0">
                <a:solidFill>
                  <a:srgbClr val="FFC000"/>
                </a:solidFill>
              </a:rPr>
              <a:t>Dolní Věstonice</a:t>
            </a:r>
            <a:r>
              <a:rPr lang="cs-CZ" sz="2800" dirty="0" smtClean="0"/>
              <a:t>.  </a:t>
            </a:r>
          </a:p>
          <a:p>
            <a:r>
              <a:rPr lang="cs-CZ" sz="2800" dirty="0" smtClean="0"/>
              <a:t>Získané tělo mamuta bylo maximálně využito. Kly, kůže a žebra sloužily při výstavbě stanů, maso bylo snědeno a pravděpodobně také usušeno do zásoby. Mamuti se objevují také na jeskynních malbách.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7291" y="4825315"/>
            <a:ext cx="381642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Romány z dob lovců mamutů ilustroval český malíř  </a:t>
            </a:r>
            <a:r>
              <a:rPr lang="cs-CZ" sz="2800" b="1" dirty="0" smtClean="0">
                <a:solidFill>
                  <a:srgbClr val="FFC000"/>
                </a:solidFill>
              </a:rPr>
              <a:t>Zdeněk Burian.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 flipV="1">
            <a:off x="7020272" y="5589240"/>
            <a:ext cx="144016" cy="14401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356076" y="5933973"/>
            <a:ext cx="23503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Dolní Věstonice</a:t>
            </a:r>
            <a:endParaRPr lang="cs-CZ" sz="2400" dirty="0">
              <a:solidFill>
                <a:srgbClr val="FF0000"/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6732240" y="5733256"/>
            <a:ext cx="288032" cy="200717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686" y="3140968"/>
            <a:ext cx="3135348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3969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836712"/>
            <a:ext cx="2097087" cy="4097337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32412" y="1268760"/>
            <a:ext cx="604867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Věstonická </a:t>
            </a:r>
            <a:r>
              <a:rPr lang="cs-CZ" sz="4000" b="1" dirty="0" err="1" smtClean="0">
                <a:solidFill>
                  <a:srgbClr val="FFC000"/>
                </a:solidFill>
              </a:rPr>
              <a:t>venuše</a:t>
            </a:r>
            <a:r>
              <a:rPr lang="cs-CZ" sz="4000" b="1" dirty="0" smtClean="0">
                <a:solidFill>
                  <a:srgbClr val="FFC000"/>
                </a:solidFill>
              </a:rPr>
              <a:t> </a:t>
            </a:r>
          </a:p>
          <a:p>
            <a:r>
              <a:rPr lang="cs-CZ" sz="3200" dirty="0" smtClean="0"/>
              <a:t>je soška ženy z pálené hlíny nalezená u obce Dolní Věstonice. </a:t>
            </a:r>
          </a:p>
          <a:p>
            <a:r>
              <a:rPr lang="cs-CZ" sz="3200" dirty="0" smtClean="0"/>
              <a:t>Je to nejstarší nalezená ukázka umění této doby.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51957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0220"/>
            <a:ext cx="58224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C000"/>
                </a:solidFill>
              </a:rPr>
              <a:t>b) Mladší doba kamenná</a:t>
            </a:r>
            <a:endParaRPr lang="cs-CZ" sz="4000" dirty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94457" y="1069250"/>
            <a:ext cx="60917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- doba prvních zemědělců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4457" y="2132856"/>
            <a:ext cx="839802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Skončila poslední doba ledová a na Zemi se oteplilo.</a:t>
            </a:r>
          </a:p>
          <a:p>
            <a:r>
              <a:rPr lang="cs-CZ" sz="3200" dirty="0" smtClean="0"/>
              <a:t>Lidé si zúrodňovali půdu (vykácením a vypalováním pralesů). Půdu začali obdělávat.</a:t>
            </a:r>
          </a:p>
          <a:p>
            <a:r>
              <a:rPr lang="cs-CZ" sz="3200" dirty="0" smtClean="0"/>
              <a:t>Hlavním zdrojem obživy se stávalo </a:t>
            </a:r>
            <a:r>
              <a:rPr lang="cs-CZ" sz="3200" dirty="0" smtClean="0">
                <a:solidFill>
                  <a:srgbClr val="FFC000"/>
                </a:solidFill>
              </a:rPr>
              <a:t>zemědělství</a:t>
            </a:r>
            <a:r>
              <a:rPr lang="cs-CZ" sz="3200" dirty="0" smtClean="0"/>
              <a:t> a </a:t>
            </a:r>
            <a:r>
              <a:rPr lang="cs-CZ" sz="3200" dirty="0" smtClean="0">
                <a:solidFill>
                  <a:srgbClr val="FFC000"/>
                </a:solidFill>
              </a:rPr>
              <a:t>chov domácích zvířat </a:t>
            </a:r>
            <a:r>
              <a:rPr lang="cs-CZ" sz="3200" dirty="0" smtClean="0"/>
              <a:t>pro mléko, vlnu a maso.</a:t>
            </a:r>
          </a:p>
          <a:p>
            <a:r>
              <a:rPr lang="cs-CZ" sz="3200" dirty="0" smtClean="0"/>
              <a:t>Vyrábějí se první keramické nádoby.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20292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037" y="692696"/>
            <a:ext cx="7720446" cy="4680520"/>
          </a:xfrm>
          <a:prstGeom prst="rect">
            <a:avLst/>
          </a:prstGeom>
          <a:noFill/>
          <a:ln w="38100">
            <a:solidFill>
              <a:srgbClr val="00B05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71800" y="5537199"/>
            <a:ext cx="40222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Nástroj na mletí obilí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39471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19" y="404664"/>
            <a:ext cx="490070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Doba bronzová</a:t>
            </a:r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7606" y="1484784"/>
            <a:ext cx="842493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tomto období se začal využívat </a:t>
            </a:r>
            <a:r>
              <a:rPr lang="cs-CZ" sz="3200" dirty="0" smtClean="0">
                <a:solidFill>
                  <a:srgbClr val="FFC000"/>
                </a:solidFill>
              </a:rPr>
              <a:t>bronz, slitiny mědi a cínu.</a:t>
            </a:r>
          </a:p>
          <a:p>
            <a:r>
              <a:rPr lang="cs-CZ" sz="3200" dirty="0">
                <a:solidFill>
                  <a:srgbClr val="FFC000"/>
                </a:solidFill>
              </a:rPr>
              <a:t> </a:t>
            </a:r>
            <a:r>
              <a:rPr lang="cs-CZ" sz="3200" dirty="0" smtClean="0"/>
              <a:t>Z bronzových nástrojů se využívaly sekery, šídla, dláta, hřebeny, dýky, oštěpy, náušnice, náramky,….</a:t>
            </a:r>
            <a:endParaRPr lang="cs-CZ" sz="3200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0832" y="4305397"/>
            <a:ext cx="3343275" cy="2019300"/>
          </a:xfrm>
          <a:prstGeom prst="rect">
            <a:avLst/>
          </a:prstGeom>
          <a:noFill/>
          <a:ln w="38100">
            <a:solidFill>
              <a:srgbClr val="00B05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60032" y="5013176"/>
            <a:ext cx="392849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Bronzová náušnice z hrobu v Brně-Tuřanech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19145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3728" y="273422"/>
            <a:ext cx="430758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Doba železná</a:t>
            </a:r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309911"/>
            <a:ext cx="85689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Člověk používá pro výrobu zbraní a nástrojů převážně </a:t>
            </a:r>
            <a:r>
              <a:rPr lang="cs-CZ" sz="3200" dirty="0" smtClean="0">
                <a:solidFill>
                  <a:srgbClr val="FFC000"/>
                </a:solidFill>
              </a:rPr>
              <a:t>železo.</a:t>
            </a:r>
          </a:p>
          <a:p>
            <a:endParaRPr lang="cs-CZ" sz="3200" dirty="0">
              <a:solidFill>
                <a:srgbClr val="FFC000"/>
              </a:solidFill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4599" y="2077601"/>
            <a:ext cx="4890120" cy="3667590"/>
          </a:xfrm>
          <a:prstGeom prst="rect">
            <a:avLst/>
          </a:prstGeom>
          <a:noFill/>
          <a:ln w="38100">
            <a:solidFill>
              <a:srgbClr val="00B05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062" y="3218898"/>
            <a:ext cx="367240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Okrouhlá kamenná věž z doby železné ve Skotsku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8335" y="5751441"/>
            <a:ext cx="88569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Kolem roku 400 př.n.l. přicházejí na naše území vyspělí </a:t>
            </a:r>
            <a:r>
              <a:rPr lang="cs-CZ" sz="2800" dirty="0" smtClean="0">
                <a:solidFill>
                  <a:srgbClr val="FFC000"/>
                </a:solidFill>
              </a:rPr>
              <a:t>Keltové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36692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120234"/>
            <a:ext cx="25440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107504" y="643454"/>
            <a:ext cx="8923337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DIDIER DESCOUENS. </a:t>
            </a:r>
            <a:r>
              <a:rPr lang="cs-CZ" sz="1600" dirty="0" err="1" smtClean="0">
                <a:effectLst/>
              </a:rPr>
              <a:t>Soubor:Biface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Silex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Venerque</a:t>
            </a:r>
            <a:r>
              <a:rPr lang="cs-CZ" sz="1600" dirty="0" smtClean="0">
                <a:effectLst/>
              </a:rPr>
              <a:t> MHNT PRE .2009.0.194.1 Fond.jpg.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19. 7. 2010, 20:31 [cit. 2013-07-22]. Dostupné z: http://cs.wikipedia.org/wiki/Soubor:Biface_Silex_Venerque_MHNT_PRE_.2009.0.194.1_Fond.jpg</a:t>
            </a:r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107503" y="1720672"/>
            <a:ext cx="892333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PETR NOVÁK. </a:t>
            </a:r>
            <a:r>
              <a:rPr lang="cs-CZ" sz="1600" dirty="0" err="1" smtClean="0">
                <a:effectLst/>
              </a:rPr>
              <a:t>Soubor:Lovci</a:t>
            </a:r>
            <a:r>
              <a:rPr lang="cs-CZ" sz="1600" dirty="0" smtClean="0">
                <a:effectLst/>
              </a:rPr>
              <a:t> mamutu mammoth.jpg.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2. 9. 2007 [cit. 2013-07-22]. Dostupné z: http://cs.wikipedia.org/wiki/Soubor:Lovci_mamutu_mammoth.jpg</a:t>
            </a:r>
            <a:endParaRPr lang="cs-CZ" sz="1600" dirty="0"/>
          </a:p>
        </p:txBody>
      </p:sp>
      <p:sp>
        <p:nvSpPr>
          <p:cNvPr id="5" name="Obdélník 4"/>
          <p:cNvSpPr/>
          <p:nvPr/>
        </p:nvSpPr>
        <p:spPr>
          <a:xfrm>
            <a:off x="107503" y="2551669"/>
            <a:ext cx="89233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„PETR NOVÁK. </a:t>
            </a:r>
            <a:r>
              <a:rPr lang="cs-CZ" sz="1600" dirty="0" err="1" smtClean="0">
                <a:effectLst/>
              </a:rPr>
              <a:t>Soubor:Vestonicka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venuse</a:t>
            </a:r>
            <a:r>
              <a:rPr lang="cs-CZ" sz="1600" dirty="0" smtClean="0">
                <a:effectLst/>
              </a:rPr>
              <a:t> edit.jpg.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4. 9. 2007 [cit. 2013-07-22]. Dostupné z: http://cs.wikipedia.org/wiki/Soubor:Vestonicka_venuse_edit.jpg</a:t>
            </a:r>
            <a:endParaRPr lang="cs-CZ" sz="1600" dirty="0"/>
          </a:p>
        </p:txBody>
      </p:sp>
      <p:sp>
        <p:nvSpPr>
          <p:cNvPr id="6" name="Obdélník 5"/>
          <p:cNvSpPr/>
          <p:nvPr/>
        </p:nvSpPr>
        <p:spPr>
          <a:xfrm>
            <a:off x="107504" y="3436416"/>
            <a:ext cx="8923335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JOSÉ-MANUEL BENITO. </a:t>
            </a:r>
            <a:r>
              <a:rPr lang="cs-CZ" sz="1600" dirty="0" err="1" smtClean="0">
                <a:effectLst/>
              </a:rPr>
              <a:t>Soubor:Molino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neolítico</a:t>
            </a:r>
            <a:r>
              <a:rPr lang="cs-CZ" sz="1600" dirty="0" smtClean="0">
                <a:effectLst/>
              </a:rPr>
              <a:t> de vaivén.jpg.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10. 5. 2006 [cit. 2013-07-22]. Dostupné z: http://cs.wikipedia.org/wiki/Soubor:Molino_neol%C3%ADtico_de_vaiv%C3%A9n.jpg</a:t>
            </a:r>
            <a:endParaRPr lang="cs-CZ" sz="1600" dirty="0"/>
          </a:p>
        </p:txBody>
      </p:sp>
      <p:sp>
        <p:nvSpPr>
          <p:cNvPr id="7" name="Obdélník 6"/>
          <p:cNvSpPr/>
          <p:nvPr/>
        </p:nvSpPr>
        <p:spPr>
          <a:xfrm>
            <a:off x="107503" y="4513634"/>
            <a:ext cx="892333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JANA MORAVCOVÁ. </a:t>
            </a:r>
            <a:r>
              <a:rPr lang="cs-CZ" sz="1600" dirty="0" err="1" smtClean="0">
                <a:effectLst/>
              </a:rPr>
              <a:t>Soubor:Zausnice</a:t>
            </a:r>
            <a:r>
              <a:rPr lang="cs-CZ" sz="1600" dirty="0" smtClean="0">
                <a:effectLst/>
              </a:rPr>
              <a:t> uneticka.jpg.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15. 2. 2011 [cit. 2013-07-22]. Dostupné z: http://cs.wikipedia.org/wiki/Soubor:Zausnice_uneticka.jpg</a:t>
            </a:r>
            <a:endParaRPr lang="cs-CZ" sz="1600" dirty="0"/>
          </a:p>
        </p:txBody>
      </p:sp>
      <p:sp>
        <p:nvSpPr>
          <p:cNvPr id="9" name="Obdélník 8"/>
          <p:cNvSpPr/>
          <p:nvPr/>
        </p:nvSpPr>
        <p:spPr>
          <a:xfrm>
            <a:off x="107504" y="5321190"/>
            <a:ext cx="892333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err="1" smtClean="0">
                <a:effectLst/>
              </a:rPr>
              <a:t>Soubor:Dun</a:t>
            </a:r>
            <a:r>
              <a:rPr lang="cs-CZ" sz="1600" dirty="0" smtClean="0">
                <a:effectLst/>
              </a:rPr>
              <a:t> Carloway.jpg.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15. 8. 2005 [cit. 2013-07-22]. Dostupné z: http://cs.wikipedia.org/wiki/Soubor:Dun_Carloway.jpg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969195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548680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JOSÉ-MANUEL BENITO. </a:t>
            </a:r>
            <a:r>
              <a:rPr lang="cs-CZ" sz="1600" dirty="0" err="1"/>
              <a:t>Soubor:Mal'ta</a:t>
            </a:r>
            <a:r>
              <a:rPr lang="cs-CZ" sz="1600" dirty="0"/>
              <a:t> (mamut).</a:t>
            </a:r>
            <a:r>
              <a:rPr lang="cs-CZ" sz="1600" dirty="0" err="1"/>
              <a:t>gif</a:t>
            </a:r>
            <a:r>
              <a:rPr lang="cs-CZ" sz="1600" dirty="0"/>
              <a:t>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28. 6. 2006 [cit. 2013-07-25]. Dostupné z: http://cs.wikipedia.org/wiki/Soubor:Mal%27ta_(mamut).gif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8984548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215</TotalTime>
  <Words>827</Words>
  <Application>Microsoft Office PowerPoint</Application>
  <PresentationFormat>Předvádění na obrazovce (4:3)</PresentationFormat>
  <Paragraphs>82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Živly</vt:lpstr>
      <vt:lpstr>Prezentace aplikace PowerPoint</vt:lpstr>
      <vt:lpstr>Prezentace aplikace PowerPoint</vt:lpstr>
      <vt:lpstr>Prezentace aplikace PowerPoint</vt:lpstr>
      <vt:lpstr>České země v pravěku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20</cp:revision>
  <dcterms:created xsi:type="dcterms:W3CDTF">2013-07-22T12:00:31Z</dcterms:created>
  <dcterms:modified xsi:type="dcterms:W3CDTF">2013-07-25T13:32:34Z</dcterms:modified>
</cp:coreProperties>
</file>