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63" r:id="rId2"/>
    <p:sldId id="264" r:id="rId3"/>
    <p:sldId id="256" r:id="rId4"/>
    <p:sldId id="272" r:id="rId5"/>
    <p:sldId id="273" r:id="rId6"/>
    <p:sldId id="274" r:id="rId7"/>
    <p:sldId id="275" r:id="rId8"/>
    <p:sldId id="276" r:id="rId9"/>
    <p:sldId id="270" r:id="rId10"/>
    <p:sldId id="265" r:id="rId11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3"/>
            <p14:sldId id="264"/>
            <p14:sldId id="256"/>
            <p14:sldId id="272"/>
            <p14:sldId id="273"/>
            <p14:sldId id="274"/>
            <p14:sldId id="275"/>
            <p14:sldId id="276"/>
            <p14:sldId id="270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FF66"/>
    <a:srgbClr val="FF99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682" y="77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0754724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VY_32_INOVACE_08C_15_televize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Multimédia a grafika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15.8.2013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7194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</a:t>
            </a:r>
            <a:r>
              <a:rPr lang="cs-CZ" sz="2400" dirty="0" smtClean="0"/>
              <a:t>IKT a slouží </a:t>
            </a:r>
            <a:br>
              <a:rPr lang="cs-CZ" sz="2400" dirty="0" smtClean="0"/>
            </a:br>
            <a:r>
              <a:rPr lang="cs-CZ" sz="2400" dirty="0" smtClean="0"/>
              <a:t>k vysvětlení pojmu analogová a digitální televize. </a:t>
            </a:r>
          </a:p>
          <a:p>
            <a:pPr marL="0" indent="0">
              <a:buNone/>
            </a:pPr>
            <a:r>
              <a:rPr lang="cs-CZ" sz="2400" dirty="0" smtClean="0"/>
              <a:t>Je určen pro </a:t>
            </a:r>
            <a:r>
              <a:rPr lang="cs-CZ" sz="2400" dirty="0"/>
              <a:t>2</a:t>
            </a:r>
            <a:r>
              <a:rPr lang="cs-CZ" sz="2400" dirty="0" smtClean="0"/>
              <a:t>. ročník čtyřletého studia a 4.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učitele.</a:t>
            </a:r>
          </a:p>
          <a:p>
            <a:pPr marL="0" indent="0">
              <a:buNone/>
            </a:pPr>
            <a:r>
              <a:rPr lang="cs-CZ" sz="2400" dirty="0" smtClean="0"/>
              <a:t>Závěrečná část obsahuje otázky k procvičení</a:t>
            </a:r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7753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Analogová a digitální televize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857250"/>
          </a:xfrm>
        </p:spPr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131590"/>
            <a:ext cx="7693025" cy="367240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Alexandr </a:t>
            </a:r>
            <a:r>
              <a:rPr lang="cs-CZ" dirty="0" err="1" smtClean="0"/>
              <a:t>Bain</a:t>
            </a:r>
            <a:r>
              <a:rPr lang="cs-CZ" dirty="0" smtClean="0"/>
              <a:t> (skot) v roce 1843 definoval základní principy vysílání obrazu: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Obraz se rozloží na </a:t>
            </a:r>
            <a:r>
              <a:rPr lang="cs-CZ" dirty="0"/>
              <a:t>řádky a body.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Světelné body </a:t>
            </a:r>
            <a:r>
              <a:rPr lang="cs-CZ" dirty="0" smtClean="0"/>
              <a:t>se převedou na </a:t>
            </a:r>
            <a:r>
              <a:rPr lang="cs-CZ" dirty="0"/>
              <a:t>elektrické impulsy a </a:t>
            </a:r>
            <a:r>
              <a:rPr lang="cs-CZ" dirty="0" smtClean="0"/>
              <a:t>obráceně.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Rozklad i skládání </a:t>
            </a:r>
            <a:r>
              <a:rPr lang="cs-CZ" dirty="0" smtClean="0"/>
              <a:t>probíhá synchronizovaně</a:t>
            </a:r>
            <a:r>
              <a:rPr lang="cs-CZ" dirty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019374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857250"/>
          </a:xfrm>
        </p:spPr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5" y="1131590"/>
            <a:ext cx="8352928" cy="3672408"/>
          </a:xfrm>
        </p:spPr>
        <p:txBody>
          <a:bodyPr/>
          <a:lstStyle/>
          <a:p>
            <a:pPr marL="2600325" indent="-2600325">
              <a:buNone/>
            </a:pPr>
            <a:r>
              <a:rPr lang="cs-CZ" b="1" dirty="0"/>
              <a:t>1.května 1953 </a:t>
            </a:r>
            <a:r>
              <a:rPr lang="cs-CZ" dirty="0" smtClean="0"/>
              <a:t>- první </a:t>
            </a:r>
            <a:r>
              <a:rPr lang="cs-CZ" dirty="0"/>
              <a:t>pravidelné zkušební veřejné </a:t>
            </a:r>
            <a:r>
              <a:rPr lang="cs-CZ" dirty="0" smtClean="0"/>
              <a:t>vysílání u nás</a:t>
            </a:r>
          </a:p>
          <a:p>
            <a:pPr marL="2600325" indent="-2600325">
              <a:buNone/>
            </a:pPr>
            <a:r>
              <a:rPr lang="cs-CZ" b="1" dirty="0" smtClean="0"/>
              <a:t>1966</a:t>
            </a:r>
            <a:r>
              <a:rPr lang="cs-CZ" dirty="0"/>
              <a:t> </a:t>
            </a:r>
            <a:r>
              <a:rPr lang="cs-CZ" dirty="0" smtClean="0"/>
              <a:t>- </a:t>
            </a:r>
            <a:r>
              <a:rPr lang="cs-CZ" dirty="0"/>
              <a:t>zahájeno první televizní reklamní </a:t>
            </a:r>
            <a:r>
              <a:rPr lang="cs-CZ" dirty="0" smtClean="0"/>
              <a:t>vysílání</a:t>
            </a:r>
          </a:p>
          <a:p>
            <a:pPr marL="2600325" indent="-2600325">
              <a:buNone/>
            </a:pPr>
            <a:r>
              <a:rPr lang="cs-CZ" b="1" dirty="0"/>
              <a:t>1970</a:t>
            </a:r>
            <a:r>
              <a:rPr lang="cs-CZ" dirty="0"/>
              <a:t> </a:t>
            </a:r>
            <a:r>
              <a:rPr lang="cs-CZ" dirty="0" smtClean="0"/>
              <a:t>- začíná vysílání druhého programu</a:t>
            </a:r>
          </a:p>
          <a:p>
            <a:pPr marL="2600325" indent="-2600325">
              <a:buNone/>
            </a:pPr>
            <a:r>
              <a:rPr lang="cs-CZ" b="1" dirty="0"/>
              <a:t>1973</a:t>
            </a:r>
            <a:r>
              <a:rPr lang="cs-CZ" dirty="0"/>
              <a:t> </a:t>
            </a:r>
            <a:r>
              <a:rPr lang="cs-CZ" dirty="0" smtClean="0"/>
              <a:t>- spuštění barevného vysílání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8371" y="3071210"/>
            <a:ext cx="1818742" cy="1732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32444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857250"/>
          </a:xfrm>
        </p:spPr>
        <p:txBody>
          <a:bodyPr/>
          <a:lstStyle/>
          <a:p>
            <a:r>
              <a:rPr lang="cs-CZ" dirty="0" smtClean="0"/>
              <a:t>Analogová televize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31590"/>
            <a:ext cx="8568953" cy="3672408"/>
          </a:xfrm>
        </p:spPr>
        <p:txBody>
          <a:bodyPr/>
          <a:lstStyle/>
          <a:p>
            <a:r>
              <a:rPr lang="cs-CZ" sz="2400" dirty="0" smtClean="0"/>
              <a:t>využívá modulace elektromagnetických vln</a:t>
            </a:r>
          </a:p>
          <a:p>
            <a:r>
              <a:rPr lang="cs-CZ" sz="2400" dirty="0" smtClean="0"/>
              <a:t>posloupnost rychle se opakujících snímků (25 Hz)</a:t>
            </a:r>
          </a:p>
          <a:p>
            <a:r>
              <a:rPr lang="cs-CZ" sz="2400" dirty="0" smtClean="0"/>
              <a:t>střídá se půlsnímek z lichých a sudých řádků = prokládaný obraz</a:t>
            </a:r>
          </a:p>
          <a:p>
            <a:r>
              <a:rPr lang="cs-CZ" sz="2400" dirty="0" smtClean="0"/>
              <a:t>body se vykreslují zleva doprava a shora dolů</a:t>
            </a:r>
          </a:p>
          <a:p>
            <a:r>
              <a:rPr lang="cs-CZ" sz="2400" dirty="0" smtClean="0"/>
              <a:t>obraz se skládá z jasové a barevné složky</a:t>
            </a:r>
          </a:p>
          <a:p>
            <a:r>
              <a:rPr lang="cs-CZ" sz="2400" dirty="0" smtClean="0"/>
              <a:t>zvuk se přenáší nezávisle na obrazu</a:t>
            </a:r>
          </a:p>
          <a:p>
            <a:r>
              <a:rPr lang="cs-CZ" sz="2400" dirty="0" smtClean="0"/>
              <a:t>Rozlišení PAL 720 x 576</a:t>
            </a: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372199" y="3147814"/>
            <a:ext cx="2772029" cy="1977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16646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857250"/>
          </a:xfrm>
        </p:spPr>
        <p:txBody>
          <a:bodyPr/>
          <a:lstStyle/>
          <a:p>
            <a:r>
              <a:rPr lang="cs-CZ" dirty="0" smtClean="0"/>
              <a:t>Digitální televize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31590"/>
            <a:ext cx="8568953" cy="3672408"/>
          </a:xfrm>
        </p:spPr>
        <p:txBody>
          <a:bodyPr/>
          <a:lstStyle/>
          <a:p>
            <a:r>
              <a:rPr lang="cs-CZ" sz="2400" dirty="0" smtClean="0"/>
              <a:t>obraz i zvuk se slučuje do jediného datového toku</a:t>
            </a:r>
          </a:p>
          <a:p>
            <a:r>
              <a:rPr lang="cs-CZ" sz="2400" dirty="0" smtClean="0"/>
              <a:t>standard MPEG-2 / MPEG-4</a:t>
            </a:r>
          </a:p>
          <a:p>
            <a:r>
              <a:rPr lang="cs-CZ" sz="2400" dirty="0" smtClean="0"/>
              <a:t>1 kanál analogové TV obsahuje 5 kanálů digitální TV = multiplex</a:t>
            </a:r>
          </a:p>
          <a:p>
            <a:r>
              <a:rPr lang="cs-CZ" sz="2400" dirty="0"/>
              <a:t>j</a:t>
            </a:r>
            <a:r>
              <a:rPr lang="cs-CZ" sz="2400" dirty="0" smtClean="0"/>
              <a:t>ednodušší realizování formátu 16:9</a:t>
            </a:r>
          </a:p>
          <a:p>
            <a:r>
              <a:rPr lang="cs-CZ" sz="2400" dirty="0" smtClean="0"/>
              <a:t>vyšší rozlišení než analogová – 720p, 1080p</a:t>
            </a:r>
          </a:p>
          <a:p>
            <a:r>
              <a:rPr lang="cs-CZ" sz="2400" dirty="0" smtClean="0"/>
              <a:t>Obraz v kvalitě HD 1920 x 1080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08" t="5770" r="3376" b="10569"/>
          <a:stretch/>
        </p:blipFill>
        <p:spPr>
          <a:xfrm flipH="1">
            <a:off x="6732238" y="2931789"/>
            <a:ext cx="2304258" cy="208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68585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857250"/>
          </a:xfrm>
        </p:spPr>
        <p:txBody>
          <a:bodyPr/>
          <a:lstStyle/>
          <a:p>
            <a:r>
              <a:rPr lang="cs-CZ" dirty="0" smtClean="0"/>
              <a:t>Druhy televizního příjmu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31590"/>
            <a:ext cx="8568953" cy="2376264"/>
          </a:xfrm>
        </p:spPr>
        <p:txBody>
          <a:bodyPr/>
          <a:lstStyle/>
          <a:p>
            <a:r>
              <a:rPr lang="cs-CZ" sz="2400" dirty="0"/>
              <a:t>DVB-T Digitální pozemní vysílání</a:t>
            </a:r>
          </a:p>
          <a:p>
            <a:r>
              <a:rPr lang="cs-CZ" sz="2400" dirty="0"/>
              <a:t>DVB-S Digitální satelitní vysílání</a:t>
            </a:r>
          </a:p>
          <a:p>
            <a:r>
              <a:rPr lang="cs-CZ" sz="2400" dirty="0"/>
              <a:t>DVB-C Digitální vysílání přes kabel</a:t>
            </a:r>
          </a:p>
          <a:p>
            <a:r>
              <a:rPr lang="cs-CZ" sz="2400" dirty="0"/>
              <a:t>IP-TV Kabelová televize přes pevnou linku</a:t>
            </a:r>
          </a:p>
          <a:p>
            <a:r>
              <a:rPr lang="cs-CZ" sz="2400" dirty="0"/>
              <a:t>Internetové </a:t>
            </a:r>
            <a:r>
              <a:rPr lang="cs-CZ" sz="2400" dirty="0" err="1" smtClean="0"/>
              <a:t>streamování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6026" y="2067694"/>
            <a:ext cx="3567020" cy="2805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53871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23478"/>
            <a:ext cx="7924800" cy="857250"/>
          </a:xfrm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9"/>
            <a:ext cx="8424935" cy="216708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Zjistěte pomocí internetu, co znamená zkratka DRM.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Najděte pomocí internetu 4 televizní standardy.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znamená označení HD-</a:t>
            </a:r>
            <a:r>
              <a:rPr lang="cs-CZ" dirty="0" err="1" smtClean="0"/>
              <a:t>Ready</a:t>
            </a:r>
            <a:r>
              <a:rPr lang="cs-CZ" dirty="0" smtClean="0"/>
              <a:t>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600" y="3363838"/>
            <a:ext cx="755962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Digital </a:t>
            </a:r>
            <a:r>
              <a:rPr lang="cs-CZ" dirty="0" err="1" smtClean="0"/>
              <a:t>Rights</a:t>
            </a:r>
            <a:r>
              <a:rPr lang="cs-CZ" dirty="0" smtClean="0"/>
              <a:t> Management – digitální správa autorských práv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PAL, SECAM, NTSC, HD-TV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Zařízení dokáže zpracovat HD rozlišení, ale převede jej na rozlišení nižší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874248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555526"/>
            <a:ext cx="7693025" cy="2016224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Zdroj: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/>
              <a:t>ROUBAL, Pavel. </a:t>
            </a:r>
            <a:r>
              <a:rPr lang="cs-CZ" sz="2000" i="1" dirty="0"/>
              <a:t>Informatika a výpočetní technika pro SŠ</a:t>
            </a:r>
            <a:r>
              <a:rPr lang="cs-CZ" sz="2000" dirty="0"/>
              <a:t>. Brno: </a:t>
            </a:r>
            <a:r>
              <a:rPr lang="cs-CZ" sz="2000" dirty="0" err="1"/>
              <a:t>Computer</a:t>
            </a:r>
            <a:r>
              <a:rPr lang="cs-CZ" sz="2000" dirty="0"/>
              <a:t> </a:t>
            </a:r>
            <a:r>
              <a:rPr lang="cs-CZ" sz="2000" dirty="0" err="1"/>
              <a:t>Press</a:t>
            </a:r>
            <a:r>
              <a:rPr lang="cs-CZ" sz="2000" dirty="0"/>
              <a:t>, a.s., 2010, ISBN 978-80-251-3227-2.</a:t>
            </a: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Galerie klipartů MS Office.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94253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5569</TotalTime>
  <Words>279</Words>
  <Application>Microsoft Office PowerPoint</Application>
  <PresentationFormat>Předvádění na obrazovce (16:9)</PresentationFormat>
  <Paragraphs>62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Times New Roman</vt:lpstr>
      <vt:lpstr>Wingdings</vt:lpstr>
      <vt:lpstr>Kapsle</vt:lpstr>
      <vt:lpstr>Prezentace aplikace PowerPoint</vt:lpstr>
      <vt:lpstr>Anotace</vt:lpstr>
      <vt:lpstr>Analogová a digitální televize</vt:lpstr>
      <vt:lpstr>Historie</vt:lpstr>
      <vt:lpstr>Historie</vt:lpstr>
      <vt:lpstr>Analogová televize</vt:lpstr>
      <vt:lpstr>Digitální televize</vt:lpstr>
      <vt:lpstr>Druhy televizního příjmu</vt:lpstr>
      <vt:lpstr>Otázky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Martin Jiřiště</dc:creator>
  <cp:lastModifiedBy>Martin Jiřiště</cp:lastModifiedBy>
  <cp:revision>182</cp:revision>
  <dcterms:created xsi:type="dcterms:W3CDTF">2007-01-18T21:09:35Z</dcterms:created>
  <dcterms:modified xsi:type="dcterms:W3CDTF">2013-12-12T18:58:17Z</dcterms:modified>
</cp:coreProperties>
</file>