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71" r:id="rId5"/>
    <p:sldId id="272" r:id="rId6"/>
    <p:sldId id="273" r:id="rId7"/>
    <p:sldId id="274" r:id="rId8"/>
    <p:sldId id="275" r:id="rId9"/>
    <p:sldId id="270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1"/>
            <p14:sldId id="272"/>
            <p14:sldId id="273"/>
            <p14:sldId id="274"/>
            <p14:sldId id="275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00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8811930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VY_32_INOVACE_08C_16_tvorba_www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tvorby internetových stránek.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webu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5890743" cy="3240360"/>
          </a:xfrm>
        </p:spPr>
        <p:txBody>
          <a:bodyPr/>
          <a:lstStyle/>
          <a:p>
            <a:r>
              <a:rPr lang="cs-CZ" b="1" dirty="0" smtClean="0"/>
              <a:t>web, </a:t>
            </a:r>
            <a:r>
              <a:rPr lang="cs-CZ" b="1" dirty="0" err="1" smtClean="0"/>
              <a:t>website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několik webových stránek propojených hypertextovými odkazy</a:t>
            </a:r>
          </a:p>
          <a:p>
            <a:r>
              <a:rPr lang="cs-CZ" b="1" dirty="0" smtClean="0"/>
              <a:t>Struktura webu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způsob provázání jednotlivých stránek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049" y="2571750"/>
            <a:ext cx="1802282" cy="179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90598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Úvodní stránka webu</a:t>
            </a:r>
          </a:p>
          <a:p>
            <a:r>
              <a:rPr lang="cs-CZ" dirty="0" smtClean="0"/>
              <a:t>většinou název </a:t>
            </a:r>
            <a:r>
              <a:rPr lang="cs-CZ" i="1" dirty="0" smtClean="0">
                <a:solidFill>
                  <a:srgbClr val="FF0000"/>
                </a:solidFill>
              </a:rPr>
              <a:t>index.html</a:t>
            </a:r>
          </a:p>
          <a:p>
            <a:r>
              <a:rPr lang="cs-CZ" dirty="0" smtClean="0"/>
              <a:t>možné také </a:t>
            </a:r>
            <a:r>
              <a:rPr lang="cs-CZ" i="1" dirty="0" smtClean="0">
                <a:solidFill>
                  <a:srgbClr val="FF0000"/>
                </a:solidFill>
              </a:rPr>
              <a:t>default.html</a:t>
            </a:r>
          </a:p>
          <a:p>
            <a:r>
              <a:rPr lang="cs-CZ" dirty="0" smtClean="0"/>
              <a:t>tyto názvy vyhledává server po zadání URL adresy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235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 každé stránky odkaz zpět na úvodní stránku</a:t>
            </a:r>
          </a:p>
          <a:p>
            <a:r>
              <a:rPr lang="cs-CZ" dirty="0" smtClean="0"/>
              <a:t>pro lepší orientaci</a:t>
            </a:r>
          </a:p>
          <a:p>
            <a:r>
              <a:rPr lang="cs-CZ" dirty="0" smtClean="0"/>
              <a:t>možnost najít úvod při vstupu z vyhledávače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30152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339502"/>
            <a:ext cx="7924800" cy="857250"/>
          </a:xfrm>
        </p:spPr>
        <p:txBody>
          <a:bodyPr/>
          <a:lstStyle/>
          <a:p>
            <a:r>
              <a:rPr lang="cs-CZ" dirty="0" smtClean="0"/>
              <a:t>Struktura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19622"/>
            <a:ext cx="7693025" cy="31763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Názvy souborů</a:t>
            </a:r>
          </a:p>
          <a:p>
            <a:r>
              <a:rPr lang="cs-CZ" dirty="0" smtClean="0"/>
              <a:t>logicky podle obsahu</a:t>
            </a:r>
          </a:p>
          <a:p>
            <a:r>
              <a:rPr lang="cs-CZ" dirty="0" smtClean="0"/>
              <a:t>bez mezer a diakritiky</a:t>
            </a:r>
          </a:p>
          <a:p>
            <a:r>
              <a:rPr lang="cs-CZ" dirty="0" smtClean="0"/>
              <a:t>vše malými písmeny </a:t>
            </a:r>
          </a:p>
          <a:p>
            <a:pPr lvl="1"/>
            <a:r>
              <a:rPr lang="cs-CZ" dirty="0" smtClean="0"/>
              <a:t>servery rozlišují velká a malá písmena</a:t>
            </a:r>
          </a:p>
          <a:p>
            <a:pPr lvl="1"/>
            <a:r>
              <a:rPr lang="cs-CZ" dirty="0" smtClean="0"/>
              <a:t>Foto.html a foto.html jsou dva různé soubory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661711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Struktura webu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95686"/>
            <a:ext cx="2030829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Úvodní stránka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popis firmy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činnosti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kontakty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6848" y="1626354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index.html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072356"/>
            <a:ext cx="203082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Popis firmy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1851670"/>
            <a:ext cx="203082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Činnosti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2630984"/>
            <a:ext cx="203082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Kontakty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9369" y="3477280"/>
            <a:ext cx="203082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Odkazy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Úvod</a:t>
            </a:r>
            <a:endParaRPr lang="cs-CZ" dirty="0"/>
          </a:p>
        </p:txBody>
      </p:sp>
      <p:cxnSp>
        <p:nvCxnSpPr>
          <p:cNvPr id="12" name="Pravoúhlá spojnice 11"/>
          <p:cNvCxnSpPr>
            <a:endCxn id="6" idx="1"/>
          </p:cNvCxnSpPr>
          <p:nvPr/>
        </p:nvCxnSpPr>
        <p:spPr>
          <a:xfrm flipV="1">
            <a:off x="2173084" y="1672521"/>
            <a:ext cx="886748" cy="779313"/>
          </a:xfrm>
          <a:prstGeom prst="bentConnector3">
            <a:avLst>
              <a:gd name="adj1" fmla="val 58862"/>
            </a:avLst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nice 13"/>
          <p:cNvCxnSpPr>
            <a:endCxn id="8" idx="1"/>
          </p:cNvCxnSpPr>
          <p:nvPr/>
        </p:nvCxnSpPr>
        <p:spPr>
          <a:xfrm flipV="1">
            <a:off x="2203207" y="2451835"/>
            <a:ext cx="2008753" cy="313456"/>
          </a:xfrm>
          <a:prstGeom prst="bentConnector3">
            <a:avLst>
              <a:gd name="adj1" fmla="val 35419"/>
            </a:avLst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nice 17"/>
          <p:cNvCxnSpPr>
            <a:endCxn id="9" idx="1"/>
          </p:cNvCxnSpPr>
          <p:nvPr/>
        </p:nvCxnSpPr>
        <p:spPr>
          <a:xfrm>
            <a:off x="2173084" y="3038625"/>
            <a:ext cx="3191004" cy="192524"/>
          </a:xfrm>
          <a:prstGeom prst="bentConnector3">
            <a:avLst>
              <a:gd name="adj1" fmla="val 50000"/>
            </a:avLst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nice 20"/>
          <p:cNvCxnSpPr>
            <a:endCxn id="10" idx="1"/>
          </p:cNvCxnSpPr>
          <p:nvPr/>
        </p:nvCxnSpPr>
        <p:spPr>
          <a:xfrm>
            <a:off x="2203207" y="3298130"/>
            <a:ext cx="1006162" cy="779315"/>
          </a:xfrm>
          <a:prstGeom prst="bentConnector3">
            <a:avLst>
              <a:gd name="adj1" fmla="val 63490"/>
            </a:avLst>
          </a:prstGeom>
          <a:ln w="38100"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ravoúhlá spojnice 24"/>
          <p:cNvCxnSpPr>
            <a:stCxn id="4" idx="2"/>
          </p:cNvCxnSpPr>
          <p:nvPr/>
        </p:nvCxnSpPr>
        <p:spPr>
          <a:xfrm rot="5400000" flipH="1" flipV="1">
            <a:off x="1692602" y="1958034"/>
            <a:ext cx="1377345" cy="1652616"/>
          </a:xfrm>
          <a:prstGeom prst="bentConnector4">
            <a:avLst>
              <a:gd name="adj1" fmla="val -16597"/>
              <a:gd name="adj2" fmla="val 85044"/>
            </a:avLst>
          </a:prstGeom>
          <a:ln w="38100">
            <a:solidFill>
              <a:schemeClr val="accent4">
                <a:lumMod val="50000"/>
                <a:lumOff val="50000"/>
              </a:schemeClr>
            </a:solidFill>
            <a:prstDash val="sysDash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ravoúhlá spojnice 28"/>
          <p:cNvCxnSpPr/>
          <p:nvPr/>
        </p:nvCxnSpPr>
        <p:spPr>
          <a:xfrm>
            <a:off x="2987824" y="2872850"/>
            <a:ext cx="1216091" cy="2134"/>
          </a:xfrm>
          <a:prstGeom prst="bentConnector3">
            <a:avLst>
              <a:gd name="adj1" fmla="val 50000"/>
            </a:avLst>
          </a:prstGeom>
          <a:ln w="38100">
            <a:solidFill>
              <a:schemeClr val="accent4">
                <a:lumMod val="50000"/>
                <a:lumOff val="50000"/>
              </a:schemeClr>
            </a:solidFill>
            <a:prstDash val="sysDash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ravoúhlá spojnice 32"/>
          <p:cNvCxnSpPr/>
          <p:nvPr/>
        </p:nvCxnSpPr>
        <p:spPr>
          <a:xfrm>
            <a:off x="2987826" y="3352082"/>
            <a:ext cx="2374477" cy="293862"/>
          </a:xfrm>
          <a:prstGeom prst="bentConnector3">
            <a:avLst>
              <a:gd name="adj1" fmla="val 88510"/>
            </a:avLst>
          </a:prstGeom>
          <a:ln w="38100">
            <a:solidFill>
              <a:schemeClr val="accent4">
                <a:lumMod val="50000"/>
                <a:lumOff val="50000"/>
              </a:schemeClr>
            </a:solidFill>
            <a:prstDash val="sysDash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ravoúhlá spojnice 40"/>
          <p:cNvCxnSpPr>
            <a:stCxn id="4" idx="2"/>
          </p:cNvCxnSpPr>
          <p:nvPr/>
        </p:nvCxnSpPr>
        <p:spPr>
          <a:xfrm rot="16200000" flipH="1">
            <a:off x="1869617" y="3158363"/>
            <a:ext cx="1023314" cy="1652615"/>
          </a:xfrm>
          <a:prstGeom prst="bentConnector2">
            <a:avLst/>
          </a:prstGeom>
          <a:ln w="38100">
            <a:solidFill>
              <a:schemeClr val="accent4">
                <a:lumMod val="50000"/>
                <a:lumOff val="50000"/>
              </a:schemeClr>
            </a:solidFill>
            <a:prstDash val="sysDash"/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4339017" y="72626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popis.html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359291" y="136892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cinnosti.html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379502" y="2239231"/>
            <a:ext cx="1526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kontakty.html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99466" y="4354705"/>
            <a:ext cx="1398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odkazy.html</a:t>
            </a:r>
            <a:endParaRPr lang="cs-CZ" dirty="0"/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698119" y="3075097"/>
            <a:ext cx="505841" cy="657022"/>
          </a:xfrm>
          <a:prstGeom prst="rect">
            <a:avLst/>
          </a:prstGeom>
        </p:spPr>
      </p:pic>
      <p:sp>
        <p:nvSpPr>
          <p:cNvPr id="50" name="TextovéPole 49"/>
          <p:cNvSpPr txBox="1"/>
          <p:nvPr/>
        </p:nvSpPr>
        <p:spPr>
          <a:xfrm>
            <a:off x="7094989" y="353265"/>
            <a:ext cx="175512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Obrázek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12360" y="767083"/>
            <a:ext cx="505841" cy="657022"/>
          </a:xfrm>
          <a:prstGeom prst="rect">
            <a:avLst/>
          </a:prstGeom>
        </p:spPr>
      </p:pic>
      <p:cxnSp>
        <p:nvCxnSpPr>
          <p:cNvPr id="53" name="Pravoúhlá spojnice 52"/>
          <p:cNvCxnSpPr>
            <a:stCxn id="49" idx="2"/>
            <a:endCxn id="51" idx="2"/>
          </p:cNvCxnSpPr>
          <p:nvPr/>
        </p:nvCxnSpPr>
        <p:spPr>
          <a:xfrm rot="5400000" flipH="1" flipV="1">
            <a:off x="6354152" y="2020991"/>
            <a:ext cx="2308014" cy="1114241"/>
          </a:xfrm>
          <a:prstGeom prst="bentConnector3">
            <a:avLst>
              <a:gd name="adj1" fmla="val -16095"/>
            </a:avLst>
          </a:prstGeom>
          <a:ln w="38100">
            <a:solidFill>
              <a:srgbClr val="FF9900"/>
            </a:solidFill>
            <a:prstDash val="sysDot"/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6201665" y="220282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51832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424935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Projděte si stránky, ze kterých se skládá nějaký (zadaný) web a zakreslete jeho strukturu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Řešení odevzdejte pomocí online prostředí </a:t>
            </a:r>
            <a:r>
              <a:rPr lang="cs-CZ" dirty="0" err="1" smtClean="0"/>
              <a:t>iTřída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5635</TotalTime>
  <Words>175</Words>
  <Application>Microsoft Office PowerPoint</Application>
  <PresentationFormat>Předvádění na obrazovce (16:9)</PresentationFormat>
  <Paragraphs>76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Tvorba webu</vt:lpstr>
      <vt:lpstr>Struktura webu</vt:lpstr>
      <vt:lpstr>Struktura webu</vt:lpstr>
      <vt:lpstr>Struktura webu</vt:lpstr>
      <vt:lpstr>Struktura webu</vt:lpstr>
      <vt:lpstr>Struktura webu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189</cp:revision>
  <dcterms:created xsi:type="dcterms:W3CDTF">2007-01-18T21:09:35Z</dcterms:created>
  <dcterms:modified xsi:type="dcterms:W3CDTF">2013-12-12T21:29:26Z</dcterms:modified>
</cp:coreProperties>
</file>