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4"/>
  </p:notesMasterIdLst>
  <p:sldIdLst>
    <p:sldId id="263" r:id="rId2"/>
    <p:sldId id="264" r:id="rId3"/>
    <p:sldId id="256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0" r:id="rId12"/>
    <p:sldId id="265" r:id="rId13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1"/>
            <p14:sldId id="272"/>
            <p14:sldId id="273"/>
            <p14:sldId id="274"/>
            <p14:sldId id="275"/>
            <p14:sldId id="276"/>
            <p14:sldId id="277"/>
            <p14:sldId id="270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9900"/>
    <a:srgbClr val="FFFF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7081545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VY_32_INOVACE_08C_18_html_formatovani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18.8.2013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tvorby internetových stránek.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</a:t>
            </a:r>
            <a:r>
              <a:rPr lang="cs-CZ" sz="2400" dirty="0" smtClean="0"/>
              <a:t>. Studenti zároveň pracují na PC.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Úvod do HTML – formátování textu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720080"/>
          </a:xfrm>
        </p:spPr>
        <p:txBody>
          <a:bodyPr/>
          <a:lstStyle/>
          <a:p>
            <a:r>
              <a:rPr lang="cs-CZ" dirty="0" smtClean="0"/>
              <a:t>Základní nastavení stránky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87574"/>
            <a:ext cx="7693025" cy="3744416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&lt;body&gt; &lt;/body&gt; </a:t>
            </a:r>
            <a:r>
              <a:rPr lang="cs-CZ" sz="2400" dirty="0" smtClean="0"/>
              <a:t>- tělo stránky</a:t>
            </a:r>
          </a:p>
          <a:p>
            <a:pPr marL="0" indent="0">
              <a:buNone/>
            </a:pPr>
            <a:r>
              <a:rPr lang="cs-CZ" sz="2400" b="1" i="1" dirty="0" smtClean="0"/>
              <a:t>Atributy (výběr): 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bgcolor</a:t>
            </a:r>
            <a:r>
              <a:rPr lang="cs-CZ" sz="2400" dirty="0" smtClean="0"/>
              <a:t> – barva pozadí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background </a:t>
            </a:r>
            <a:r>
              <a:rPr lang="cs-CZ" sz="2400" dirty="0"/>
              <a:t>– obrázek </a:t>
            </a:r>
            <a:r>
              <a:rPr lang="cs-CZ" sz="2400" dirty="0" smtClean="0"/>
              <a:t>pozadí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text</a:t>
            </a:r>
            <a:r>
              <a:rPr lang="cs-CZ" sz="2400" dirty="0" smtClean="0"/>
              <a:t> – barva popředí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link</a:t>
            </a:r>
            <a:r>
              <a:rPr lang="cs-CZ" sz="2400" dirty="0" smtClean="0"/>
              <a:t> - </a:t>
            </a:r>
            <a:r>
              <a:rPr lang="cs-CZ" sz="2400" dirty="0"/>
              <a:t>barva nenavštívených odkazů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vlink</a:t>
            </a:r>
            <a:r>
              <a:rPr lang="cs-CZ" sz="2400" dirty="0" smtClean="0"/>
              <a:t> - </a:t>
            </a:r>
            <a:r>
              <a:rPr lang="cs-CZ" sz="2400" dirty="0"/>
              <a:t>barva navštívených odkazů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alink</a:t>
            </a:r>
            <a:r>
              <a:rPr lang="cs-CZ" sz="2400" dirty="0" smtClean="0"/>
              <a:t> – barva aktivního odkazu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4004911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720080"/>
          </a:xfrm>
        </p:spPr>
        <p:txBody>
          <a:bodyPr/>
          <a:lstStyle/>
          <a:p>
            <a:r>
              <a:rPr lang="cs-CZ" dirty="0" smtClean="0"/>
              <a:t>Příklad použití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059582"/>
            <a:ext cx="4752975" cy="2390775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899592" y="3696593"/>
            <a:ext cx="2049487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Zdrojový kód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2643758"/>
            <a:ext cx="3911933" cy="2390626"/>
          </a:xfrm>
          <a:prstGeom prst="rect">
            <a:avLst/>
          </a:prstGeom>
        </p:spPr>
      </p:pic>
      <p:sp>
        <p:nvSpPr>
          <p:cNvPr id="9" name="Zaoblený obdélník 8"/>
          <p:cNvSpPr/>
          <p:nvPr/>
        </p:nvSpPr>
        <p:spPr>
          <a:xfrm>
            <a:off x="5877546" y="1993974"/>
            <a:ext cx="2769567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Zobrazení v prohlížeči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769197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713234"/>
          </a:xfrm>
        </p:spPr>
        <p:txBody>
          <a:bodyPr/>
          <a:lstStyle/>
          <a:p>
            <a:r>
              <a:rPr lang="cs-CZ" dirty="0" smtClean="0"/>
              <a:t>Odstavec a zalomení řádku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838201" y="1059582"/>
            <a:ext cx="7693025" cy="374441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&lt;p&gt;</a:t>
            </a:r>
            <a:r>
              <a:rPr lang="cs-CZ" dirty="0" smtClean="0">
                <a:solidFill>
                  <a:schemeClr val="tx1">
                    <a:lumMod val="50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odstavec textu</a:t>
            </a: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&lt;/p&gt; </a:t>
            </a:r>
            <a:r>
              <a:rPr lang="cs-CZ" dirty="0" smtClean="0"/>
              <a:t>- odstavec</a:t>
            </a:r>
          </a:p>
          <a:p>
            <a:pPr marL="0" indent="0">
              <a:buNone/>
            </a:pPr>
            <a:r>
              <a:rPr lang="cs-CZ" sz="2400" b="1" i="1" dirty="0" smtClean="0"/>
              <a:t>Atributy: </a:t>
            </a:r>
          </a:p>
          <a:p>
            <a:pPr marL="400050" lvl="1" indent="0">
              <a:buNone/>
            </a:pPr>
            <a:r>
              <a:rPr lang="cs-CZ" dirty="0" err="1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align</a:t>
            </a:r>
            <a:r>
              <a:rPr lang="cs-CZ" dirty="0" smtClean="0"/>
              <a:t> – zarovnání</a:t>
            </a:r>
          </a:p>
          <a:p>
            <a:pPr marL="400050" lvl="1" indent="0">
              <a:buNone/>
            </a:pPr>
            <a:r>
              <a:rPr lang="cs-CZ" dirty="0" err="1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left</a:t>
            </a:r>
            <a:r>
              <a:rPr lang="cs-CZ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cs-CZ" dirty="0"/>
              <a:t>– </a:t>
            </a:r>
            <a:r>
              <a:rPr lang="cs-CZ" dirty="0" smtClean="0"/>
              <a:t>k levému okraji</a:t>
            </a:r>
          </a:p>
          <a:p>
            <a:pPr marL="400050" lvl="1" indent="0">
              <a:buNone/>
            </a:pPr>
            <a:r>
              <a:rPr lang="cs-CZ" dirty="0" err="1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right</a:t>
            </a:r>
            <a:r>
              <a:rPr lang="cs-CZ" dirty="0" smtClean="0"/>
              <a:t> – k pravému okraji</a:t>
            </a:r>
          </a:p>
          <a:p>
            <a:pPr marL="400050" lvl="1" indent="0">
              <a:buNone/>
            </a:pPr>
            <a:r>
              <a:rPr lang="cs-CZ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center</a:t>
            </a:r>
            <a:r>
              <a:rPr lang="cs-CZ" dirty="0" smtClean="0"/>
              <a:t> – na střed</a:t>
            </a:r>
          </a:p>
          <a:p>
            <a:pPr marL="400050" lvl="1" indent="0">
              <a:buNone/>
            </a:pPr>
            <a:r>
              <a:rPr lang="cs-CZ" dirty="0" err="1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justify</a:t>
            </a:r>
            <a:r>
              <a:rPr lang="cs-CZ" dirty="0" smtClean="0"/>
              <a:t> – do bloku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&lt;br&gt; </a:t>
            </a:r>
            <a:r>
              <a:rPr lang="cs-CZ" dirty="0" smtClean="0"/>
              <a:t>- zalomení řádku</a:t>
            </a:r>
            <a:endParaRPr lang="cs-CZ" dirty="0"/>
          </a:p>
          <a:p>
            <a:pPr marL="400050" lvl="1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4975251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720080"/>
          </a:xfrm>
        </p:spPr>
        <p:txBody>
          <a:bodyPr/>
          <a:lstStyle/>
          <a:p>
            <a:r>
              <a:rPr lang="cs-CZ" dirty="0" smtClean="0"/>
              <a:t>Příklad použití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4371950"/>
            <a:ext cx="3024336" cy="576064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Zdrojový kód bez označení odstavce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292080" y="1563638"/>
            <a:ext cx="2769567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Zobrazení v prohlížeči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793835"/>
            <a:ext cx="3391073" cy="326437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944" y="2283718"/>
            <a:ext cx="4743450" cy="14859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427984" y="4155926"/>
            <a:ext cx="43834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once řádků bez </a:t>
            </a:r>
            <a:r>
              <a:rPr lang="cs-CZ" dirty="0" err="1" smtClean="0"/>
              <a:t>tagů</a:t>
            </a:r>
            <a:r>
              <a:rPr lang="cs-CZ" dirty="0" smtClean="0"/>
              <a:t> v editoru prohlížeč ignoruje a považuje je za mezeru.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815783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720080"/>
          </a:xfrm>
        </p:spPr>
        <p:txBody>
          <a:bodyPr/>
          <a:lstStyle/>
          <a:p>
            <a:r>
              <a:rPr lang="cs-CZ" dirty="0" smtClean="0"/>
              <a:t>Příklad použití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4371950"/>
            <a:ext cx="3024336" cy="576064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Zdrojový kód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380806" y="627534"/>
            <a:ext cx="2769567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Zobrazení v prohlížeči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944" y="987574"/>
            <a:ext cx="3810000" cy="30670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048" y="1388980"/>
            <a:ext cx="3523084" cy="3559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03249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713234"/>
          </a:xfrm>
        </p:spPr>
        <p:txBody>
          <a:bodyPr/>
          <a:lstStyle/>
          <a:p>
            <a:r>
              <a:rPr lang="cs-CZ" dirty="0" smtClean="0"/>
              <a:t>Formátování písma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838201" y="1059582"/>
            <a:ext cx="7693025" cy="374441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&lt;b&gt;</a:t>
            </a:r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písmo</a:t>
            </a: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&lt;/p&gt; </a:t>
            </a:r>
            <a:r>
              <a:rPr lang="cs-CZ" dirty="0" smtClean="0"/>
              <a:t>- tučné písmo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</a:t>
            </a:r>
            <a:r>
              <a:rPr lang="cs-CZ" dirty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</a:t>
            </a: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</a:t>
            </a:r>
            <a:r>
              <a:rPr lang="cs-CZ" i="1" dirty="0" smtClean="0">
                <a:solidFill>
                  <a:schemeClr val="tx1">
                    <a:lumMod val="50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písmo</a:t>
            </a: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&lt;/i&gt; </a:t>
            </a:r>
            <a:r>
              <a:rPr lang="cs-CZ" dirty="0"/>
              <a:t>- </a:t>
            </a:r>
            <a:r>
              <a:rPr lang="cs-CZ" dirty="0" smtClean="0"/>
              <a:t>kurzíva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&lt;u&gt;</a:t>
            </a:r>
            <a:r>
              <a:rPr lang="cs-CZ" u="sng" dirty="0" smtClean="0">
                <a:solidFill>
                  <a:schemeClr val="tx1">
                    <a:lumMod val="50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písmo</a:t>
            </a: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&lt;/u&gt; </a:t>
            </a:r>
            <a:r>
              <a:rPr lang="cs-CZ" dirty="0"/>
              <a:t>- </a:t>
            </a:r>
            <a:r>
              <a:rPr lang="cs-CZ" dirty="0" smtClean="0"/>
              <a:t>podtržené písmo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&lt;sup&gt;</a:t>
            </a:r>
            <a:r>
              <a:rPr lang="cs-CZ" baseline="30000" dirty="0" smtClean="0">
                <a:solidFill>
                  <a:schemeClr val="tx1">
                    <a:lumMod val="50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písmo</a:t>
            </a: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&lt;/sup</a:t>
            </a:r>
            <a:r>
              <a:rPr lang="cs-CZ" dirty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 </a:t>
            </a:r>
            <a:r>
              <a:rPr lang="cs-CZ" dirty="0"/>
              <a:t>- </a:t>
            </a:r>
            <a:r>
              <a:rPr lang="cs-CZ" dirty="0" smtClean="0"/>
              <a:t>horní index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&lt;sub&gt;</a:t>
            </a:r>
            <a:r>
              <a:rPr lang="cs-CZ" baseline="-25000" dirty="0" smtClean="0">
                <a:solidFill>
                  <a:schemeClr val="tx1">
                    <a:lumMod val="50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písmo</a:t>
            </a: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&lt;/sub&gt; </a:t>
            </a:r>
            <a:r>
              <a:rPr lang="cs-CZ" dirty="0"/>
              <a:t>- </a:t>
            </a:r>
            <a:r>
              <a:rPr lang="cs-CZ" dirty="0" smtClean="0"/>
              <a:t>dolní index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&lt;b</a:t>
            </a: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&gt;&lt;i&gt;</a:t>
            </a:r>
            <a:r>
              <a:rPr lang="cs-CZ" b="1" i="1" dirty="0" smtClean="0">
                <a:solidFill>
                  <a:schemeClr val="tx1">
                    <a:lumMod val="50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písmo</a:t>
            </a:r>
            <a:r>
              <a:rPr lang="cs-CZ" dirty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&lt;i&gt;</a:t>
            </a:r>
            <a:r>
              <a:rPr lang="cs-CZ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&lt;/</a:t>
            </a:r>
            <a:r>
              <a:rPr lang="cs-CZ" dirty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p&gt; </a:t>
            </a:r>
            <a:r>
              <a:rPr lang="cs-CZ" dirty="0"/>
              <a:t>- </a:t>
            </a:r>
            <a:r>
              <a:rPr lang="cs-CZ" dirty="0" smtClean="0"/>
              <a:t>tučná kurzíva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značky pro formátování lze vnořovat do sebe</a:t>
            </a:r>
          </a:p>
          <a:p>
            <a:pPr marL="400050" lvl="1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7729587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548" y="821012"/>
            <a:ext cx="4265760" cy="362589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720080"/>
          </a:xfrm>
        </p:spPr>
        <p:txBody>
          <a:bodyPr/>
          <a:lstStyle/>
          <a:p>
            <a:r>
              <a:rPr lang="cs-CZ" dirty="0" smtClean="0"/>
              <a:t>Příklad použití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982950" y="4371950"/>
            <a:ext cx="3024336" cy="576064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Zdrojový kód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380806" y="627534"/>
            <a:ext cx="2769567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Zobrazení v prohlížeči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048" y="1203598"/>
            <a:ext cx="3733800" cy="377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19796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424935" cy="317519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Zapište básničku o třech slokách a zformátujte ji na střed okna.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Zapište pomocí HTML –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Řešení odevzdejte pomocí online prostředí </a:t>
            </a:r>
            <a:r>
              <a:rPr lang="cs-CZ" dirty="0" err="1" smtClean="0"/>
              <a:t>iTřída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2304256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ROUBAL, Pavel. </a:t>
            </a:r>
            <a:r>
              <a:rPr lang="cs-CZ" sz="2000" i="1" dirty="0"/>
              <a:t>Informatika a výpočetní technika pro SŠ</a:t>
            </a:r>
            <a:r>
              <a:rPr lang="cs-CZ" sz="2000" dirty="0"/>
              <a:t>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a.s., 2010, ISBN 978-80-251-3227-2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JANOVSKÝ, Dušan. </a:t>
            </a:r>
            <a:r>
              <a:rPr lang="cs-CZ" sz="2000" i="1" dirty="0"/>
              <a:t>Jak psát web</a:t>
            </a:r>
            <a:r>
              <a:rPr lang="cs-CZ" sz="2000" dirty="0"/>
              <a:t> [online]. [cit. </a:t>
            </a:r>
            <a:r>
              <a:rPr lang="cs-CZ" sz="2000" dirty="0" smtClean="0"/>
              <a:t>17.8.2013</a:t>
            </a:r>
            <a:r>
              <a:rPr lang="cs-CZ" sz="2000" dirty="0"/>
              <a:t>]. Dostupný na WWW: http://www.jakpsatweb.cz/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Vlastní tvorba autora.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5776</TotalTime>
  <Words>270</Words>
  <Application>Microsoft Office PowerPoint</Application>
  <PresentationFormat>Předvádění na obrazovce (16:9)</PresentationFormat>
  <Paragraphs>68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Calibri</vt:lpstr>
      <vt:lpstr>Courier New</vt:lpstr>
      <vt:lpstr>Times New Roman</vt:lpstr>
      <vt:lpstr>Wingdings</vt:lpstr>
      <vt:lpstr>Kapsle</vt:lpstr>
      <vt:lpstr>Prezentace aplikace PowerPoint</vt:lpstr>
      <vt:lpstr>Anotace</vt:lpstr>
      <vt:lpstr>Úvod do HTML – formátování textu</vt:lpstr>
      <vt:lpstr>Základní nastavení stránky</vt:lpstr>
      <vt:lpstr>Příklad použití</vt:lpstr>
      <vt:lpstr>Odstavec a zalomení řádku</vt:lpstr>
      <vt:lpstr>Příklad použití</vt:lpstr>
      <vt:lpstr>Příklad použití</vt:lpstr>
      <vt:lpstr>Formátování písma</vt:lpstr>
      <vt:lpstr>Příklad použití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 Jiřiště</dc:creator>
  <cp:lastModifiedBy>Martin Jiřiště</cp:lastModifiedBy>
  <cp:revision>208</cp:revision>
  <dcterms:created xsi:type="dcterms:W3CDTF">2007-01-18T21:09:35Z</dcterms:created>
  <dcterms:modified xsi:type="dcterms:W3CDTF">2013-12-15T20:34:59Z</dcterms:modified>
</cp:coreProperties>
</file>