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3" r:id="rId2"/>
    <p:sldId id="264" r:id="rId3"/>
    <p:sldId id="256" r:id="rId4"/>
    <p:sldId id="271" r:id="rId5"/>
    <p:sldId id="272" r:id="rId6"/>
    <p:sldId id="274" r:id="rId7"/>
    <p:sldId id="273" r:id="rId8"/>
    <p:sldId id="275" r:id="rId9"/>
    <p:sldId id="276" r:id="rId10"/>
    <p:sldId id="270" r:id="rId11"/>
    <p:sldId id="265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1"/>
            <p14:sldId id="272"/>
            <p14:sldId id="274"/>
            <p14:sldId id="273"/>
            <p14:sldId id="275"/>
            <p14:sldId id="276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00"/>
    <a:srgbClr val="FF0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0414082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VY_32_INOVACE_08C_19_html_odkazy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tvorby internetových stránek.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 smtClean="0"/>
              <a:t>. Studenti zároveň pracují na svém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HTML – </a:t>
            </a:r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Vložení hypertextového odkazu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203598"/>
            <a:ext cx="7693025" cy="3528392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&lt;a&gt;</a:t>
            </a:r>
            <a:r>
              <a:rPr lang="cs-CZ" sz="24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TEXT ODKAZU</a:t>
            </a:r>
            <a:r>
              <a:rPr lang="cs-CZ" sz="2400" b="1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&lt;/a&gt; </a:t>
            </a:r>
            <a:r>
              <a:rPr lang="cs-CZ" sz="2400" dirty="0" smtClean="0"/>
              <a:t>- </a:t>
            </a:r>
            <a:r>
              <a:rPr lang="cs-CZ" sz="2400" dirty="0" smtClean="0"/>
              <a:t>hypertextový odkaz</a:t>
            </a:r>
            <a:endParaRPr lang="cs-CZ" sz="2400" dirty="0" smtClean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Atributy: </a:t>
            </a:r>
            <a:endParaRPr lang="cs-CZ" sz="2400" b="1" i="1" dirty="0" smtClean="0"/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href</a:t>
            </a:r>
            <a:r>
              <a:rPr lang="cs-CZ" sz="2400" dirty="0" smtClean="0"/>
              <a:t> </a:t>
            </a:r>
            <a:r>
              <a:rPr lang="cs-CZ" sz="2400" dirty="0" smtClean="0"/>
              <a:t>– </a:t>
            </a:r>
            <a:r>
              <a:rPr lang="cs-CZ" sz="2400" dirty="0" smtClean="0"/>
              <a:t>adresa odkazu včetně protokolu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target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cíl otevřeného odkazu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_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blank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cs-CZ" sz="2400" dirty="0" smtClean="0"/>
              <a:t>– nové okno, záložka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004911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899592" y="3939902"/>
            <a:ext cx="204948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kód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08104" y="1563638"/>
            <a:ext cx="276956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Zobrazení v prohlížeči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957436"/>
            <a:ext cx="3810000" cy="28384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2235881"/>
            <a:ext cx="3986305" cy="277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69197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012160" y="1995686"/>
            <a:ext cx="2304256" cy="79208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</a:t>
            </a: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kód s atributem TARGET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203598"/>
            <a:ext cx="4963797" cy="3008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429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13234"/>
          </a:xfrm>
        </p:spPr>
        <p:txBody>
          <a:bodyPr/>
          <a:lstStyle/>
          <a:p>
            <a:r>
              <a:rPr lang="cs-CZ" dirty="0" smtClean="0"/>
              <a:t>URL adresa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51521" y="1059582"/>
            <a:ext cx="8279706" cy="3744416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>
                <a:solidFill>
                  <a:srgbClr val="FF9900"/>
                </a:solidFill>
              </a:rPr>
              <a:t>Protokol</a:t>
            </a:r>
            <a:r>
              <a:rPr lang="cs-CZ" sz="2400" dirty="0"/>
              <a:t>://</a:t>
            </a:r>
            <a:r>
              <a:rPr lang="cs-CZ" sz="2400" dirty="0" err="1" smtClean="0">
                <a:solidFill>
                  <a:srgbClr val="00B050"/>
                </a:solidFill>
              </a:rPr>
              <a:t>server</a:t>
            </a:r>
            <a:r>
              <a:rPr lang="cs-CZ" sz="2400" dirty="0" err="1" smtClean="0"/>
              <a:t>.</a:t>
            </a:r>
            <a:r>
              <a:rPr lang="cs-CZ" sz="2400" dirty="0" err="1" smtClean="0">
                <a:solidFill>
                  <a:srgbClr val="FF3300"/>
                </a:solidFill>
              </a:rPr>
              <a:t>doména</a:t>
            </a:r>
            <a:r>
              <a:rPr lang="cs-CZ" sz="2400" dirty="0" err="1" smtClean="0"/>
              <a:t>.</a:t>
            </a:r>
            <a:r>
              <a:rPr lang="cs-CZ" sz="2400" dirty="0" err="1" smtClean="0">
                <a:solidFill>
                  <a:srgbClr val="00B0F0"/>
                </a:solidFill>
              </a:rPr>
              <a:t>generická</a:t>
            </a:r>
            <a:r>
              <a:rPr lang="cs-CZ" sz="2400" dirty="0" smtClean="0">
                <a:solidFill>
                  <a:srgbClr val="00B0F0"/>
                </a:solidFill>
              </a:rPr>
              <a:t>-doména</a:t>
            </a:r>
            <a:r>
              <a:rPr lang="cs-CZ" sz="2400" dirty="0" smtClean="0"/>
              <a:t>/cesta/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soubor</a:t>
            </a:r>
          </a:p>
          <a:p>
            <a:pPr marL="0" indent="0" algn="ctr">
              <a:buNone/>
            </a:pPr>
            <a:r>
              <a:rPr lang="cs-CZ" sz="2400" dirty="0">
                <a:solidFill>
                  <a:srgbClr val="FF9900"/>
                </a:solidFill>
              </a:rPr>
              <a:t>http</a:t>
            </a:r>
            <a:r>
              <a:rPr lang="cs-CZ" sz="2400" dirty="0"/>
              <a:t>://</a:t>
            </a:r>
            <a:r>
              <a:rPr lang="cs-CZ" sz="2400" dirty="0" smtClean="0">
                <a:solidFill>
                  <a:srgbClr val="00B050"/>
                </a:solidFill>
              </a:rPr>
              <a:t>www</a:t>
            </a:r>
            <a:r>
              <a:rPr lang="cs-CZ" sz="2400" dirty="0" smtClean="0"/>
              <a:t>.</a:t>
            </a:r>
            <a:r>
              <a:rPr lang="cs-CZ" sz="2400" dirty="0" smtClean="0">
                <a:solidFill>
                  <a:srgbClr val="FF3300"/>
                </a:solidFill>
              </a:rPr>
              <a:t>gymcv</a:t>
            </a:r>
            <a:r>
              <a:rPr lang="cs-CZ" sz="2400" dirty="0" smtClean="0"/>
              <a:t>.</a:t>
            </a:r>
            <a:r>
              <a:rPr lang="cs-CZ" sz="2400" dirty="0" smtClean="0">
                <a:solidFill>
                  <a:srgbClr val="00B0F0"/>
                </a:solidFill>
              </a:rPr>
              <a:t>cz</a:t>
            </a:r>
            <a:r>
              <a:rPr lang="cs-CZ" sz="2400" dirty="0" smtClean="0"/>
              <a:t>/rozvrh/</a:t>
            </a:r>
            <a:r>
              <a:rPr lang="cs-CZ" sz="24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1f.html</a:t>
            </a:r>
            <a:endParaRPr lang="cs-CZ" sz="2400" dirty="0"/>
          </a:p>
          <a:p>
            <a:pPr marL="0" indent="0">
              <a:buNone/>
            </a:pPr>
            <a:r>
              <a:rPr lang="cs-CZ" sz="2400" b="1" i="1" dirty="0" smtClean="0"/>
              <a:t>Protokoly: </a:t>
            </a:r>
            <a:endParaRPr lang="cs-CZ" sz="2400" b="1" i="1" dirty="0" smtClean="0"/>
          </a:p>
          <a:p>
            <a:pPr marL="400050" lvl="1" indent="0">
              <a:buNone/>
            </a:pPr>
            <a:r>
              <a:rPr lang="cs-CZ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HTTP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základní pro www, </a:t>
            </a:r>
            <a:r>
              <a:rPr lang="cs-CZ" dirty="0" err="1"/>
              <a:t>HyperText</a:t>
            </a:r>
            <a:r>
              <a:rPr lang="cs-CZ" dirty="0"/>
              <a:t> Transfer </a:t>
            </a:r>
            <a:r>
              <a:rPr lang="cs-CZ" dirty="0" err="1"/>
              <a:t>Protocol</a:t>
            </a:r>
            <a:endParaRPr lang="cs-CZ" dirty="0" smtClean="0"/>
          </a:p>
          <a:p>
            <a:pPr marL="400050" lvl="1" indent="0">
              <a:buNone/>
            </a:pPr>
            <a:r>
              <a:rPr lang="cs-CZ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FTP </a:t>
            </a:r>
            <a:r>
              <a:rPr lang="cs-CZ" dirty="0"/>
              <a:t>– </a:t>
            </a:r>
            <a:r>
              <a:rPr lang="cs-CZ" dirty="0"/>
              <a:t>přenos </a:t>
            </a:r>
            <a:r>
              <a:rPr lang="cs-CZ" dirty="0" smtClean="0"/>
              <a:t>souborů, </a:t>
            </a:r>
            <a:r>
              <a:rPr lang="cs-CZ" dirty="0" err="1"/>
              <a:t>File</a:t>
            </a:r>
            <a:r>
              <a:rPr lang="cs-CZ" dirty="0"/>
              <a:t> Transfer </a:t>
            </a:r>
            <a:r>
              <a:rPr lang="cs-CZ" dirty="0" err="1"/>
              <a:t>Protocol</a:t>
            </a:r>
            <a:endParaRPr lang="cs-CZ" dirty="0" smtClean="0"/>
          </a:p>
          <a:p>
            <a:pPr marL="400050" lvl="1" indent="0">
              <a:buNone/>
            </a:pPr>
            <a:r>
              <a:rPr lang="cs-CZ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FILE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soubor na vlastním disku, ne pro internet</a:t>
            </a:r>
            <a:endParaRPr lang="cs-CZ" dirty="0" smtClean="0"/>
          </a:p>
          <a:p>
            <a:pPr marL="400050" lvl="1" indent="0">
              <a:buNone/>
            </a:pPr>
            <a:r>
              <a:rPr lang="cs-CZ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MAILTO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/>
              <a:t>odkazování e-mailových adres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4975251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Vložení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203598"/>
            <a:ext cx="7693025" cy="3672408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&lt;IMG </a:t>
            </a:r>
            <a:r>
              <a:rPr lang="cs-CZ" sz="2400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atribut=“parametr“</a:t>
            </a:r>
            <a:r>
              <a:rPr lang="cs-CZ" sz="2400" b="1" dirty="0" smtClean="0">
                <a:solidFill>
                  <a:srgbClr val="C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 </a:t>
            </a:r>
            <a:r>
              <a:rPr lang="cs-CZ" sz="2400" dirty="0" smtClean="0"/>
              <a:t>- </a:t>
            </a:r>
            <a:r>
              <a:rPr lang="cs-CZ" sz="2400" dirty="0" smtClean="0"/>
              <a:t>hypertextový odkaz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b="1" i="1" dirty="0" smtClean="0"/>
              <a:t>Atributy (výběr): </a:t>
            </a:r>
            <a:endParaRPr lang="cs-CZ" sz="2400" b="1" i="1" dirty="0" smtClean="0"/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src</a:t>
            </a:r>
            <a:r>
              <a:rPr lang="cs-CZ" sz="2400" dirty="0" smtClean="0"/>
              <a:t> </a:t>
            </a:r>
            <a:r>
              <a:rPr lang="cs-CZ" sz="2400" dirty="0" smtClean="0"/>
              <a:t>– </a:t>
            </a:r>
            <a:r>
              <a:rPr lang="cs-CZ" sz="2400" dirty="0" smtClean="0"/>
              <a:t>cesta k obrázku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border</a:t>
            </a:r>
            <a:r>
              <a:rPr lang="cs-CZ" sz="2400" dirty="0" smtClean="0"/>
              <a:t> </a:t>
            </a:r>
            <a:r>
              <a:rPr lang="cs-CZ" sz="2400" dirty="0"/>
              <a:t>– rámeček okolo obrázku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alt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popis obrázku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width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šířka obrázku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height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výška obrázku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align</a:t>
            </a:r>
            <a:r>
              <a:rPr lang="cs-CZ" sz="2400" dirty="0" smtClean="0"/>
              <a:t> </a:t>
            </a:r>
            <a:r>
              <a:rPr lang="cs-CZ" sz="2400" dirty="0"/>
              <a:t>– </a:t>
            </a:r>
            <a:r>
              <a:rPr lang="cs-CZ" sz="2400" dirty="0" smtClean="0"/>
              <a:t>obtékání textu </a:t>
            </a:r>
            <a:r>
              <a:rPr lang="cs-CZ" sz="2400" dirty="0"/>
              <a:t>okolo obrázku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44283676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979289"/>
            <a:ext cx="7001367" cy="316894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720080"/>
          </a:xfrm>
        </p:spPr>
        <p:txBody>
          <a:bodyPr/>
          <a:lstStyle/>
          <a:p>
            <a:r>
              <a:rPr lang="cs-CZ" dirty="0" smtClean="0"/>
              <a:t>Příklad použití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4371950"/>
            <a:ext cx="2049487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Zdrojový kód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732240" y="1635646"/>
            <a:ext cx="223224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cesta k obrázku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732240" y="2181957"/>
            <a:ext cx="223224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popis obrázku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732240" y="2752117"/>
            <a:ext cx="223224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rozměr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732240" y="4277593"/>
            <a:ext cx="2232248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rámeček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13" name="Přímá spojnice se šipkou 12"/>
          <p:cNvCxnSpPr>
            <a:stCxn id="9" idx="1"/>
            <a:endCxn id="14" idx="3"/>
          </p:cNvCxnSpPr>
          <p:nvPr/>
        </p:nvCxnSpPr>
        <p:spPr>
          <a:xfrm flipH="1">
            <a:off x="3203849" y="1851670"/>
            <a:ext cx="3528391" cy="471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1259633" y="2175408"/>
            <a:ext cx="1944216" cy="296317"/>
          </a:xfrm>
          <a:prstGeom prst="roundRect">
            <a:avLst/>
          </a:prstGeom>
          <a:noFill/>
          <a:ln w="3175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131840" y="2535448"/>
            <a:ext cx="1512168" cy="324334"/>
          </a:xfrm>
          <a:prstGeom prst="roundRect">
            <a:avLst/>
          </a:prstGeom>
          <a:noFill/>
          <a:ln w="3175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17" name="Přímá spojnice se šipkou 16"/>
          <p:cNvCxnSpPr>
            <a:stCxn id="10" idx="1"/>
            <a:endCxn id="16" idx="3"/>
          </p:cNvCxnSpPr>
          <p:nvPr/>
        </p:nvCxnSpPr>
        <p:spPr>
          <a:xfrm flipH="1">
            <a:off x="4644008" y="2397981"/>
            <a:ext cx="2088232" cy="2996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3905782" y="2923505"/>
            <a:ext cx="2322401" cy="268300"/>
          </a:xfrm>
          <a:prstGeom prst="roundRect">
            <a:avLst/>
          </a:prstGeom>
          <a:noFill/>
          <a:ln w="3175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24" name="Přímá spojnice se šipkou 23"/>
          <p:cNvCxnSpPr>
            <a:stCxn id="11" idx="1"/>
            <a:endCxn id="20" idx="3"/>
          </p:cNvCxnSpPr>
          <p:nvPr/>
        </p:nvCxnSpPr>
        <p:spPr>
          <a:xfrm flipH="1">
            <a:off x="6228183" y="2968141"/>
            <a:ext cx="504057" cy="895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Zaoblený obdélník 26"/>
          <p:cNvSpPr/>
          <p:nvPr/>
        </p:nvSpPr>
        <p:spPr>
          <a:xfrm>
            <a:off x="6480211" y="3273679"/>
            <a:ext cx="1080120" cy="324334"/>
          </a:xfrm>
          <a:prstGeom prst="roundRect">
            <a:avLst/>
          </a:prstGeom>
          <a:noFill/>
          <a:ln w="3175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28" name="Přímá spojnice se šipkou 27"/>
          <p:cNvCxnSpPr>
            <a:stCxn id="12" idx="0"/>
            <a:endCxn id="27" idx="2"/>
          </p:cNvCxnSpPr>
          <p:nvPr/>
        </p:nvCxnSpPr>
        <p:spPr>
          <a:xfrm flipH="1" flipV="1">
            <a:off x="7020271" y="3598013"/>
            <a:ext cx="828093" cy="6795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4582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43558"/>
            <a:ext cx="8424935" cy="410445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Zregistrujte si webový prostor na vhodném free webu.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Vytvořte minimálně tři </a:t>
            </a:r>
            <a:r>
              <a:rPr lang="cs-CZ" sz="2400" dirty="0" err="1" smtClean="0"/>
              <a:t>html</a:t>
            </a:r>
            <a:r>
              <a:rPr lang="cs-CZ" sz="2400" dirty="0" smtClean="0"/>
              <a:t> stránky, z nichž jedna je jako výchozí po zadání adresy.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 titulní stránku webu vložte textové odkazy na jiné weby v internetu a na zbývající dvě </a:t>
            </a:r>
            <a:r>
              <a:rPr lang="cs-CZ" sz="2400" dirty="0" err="1" smtClean="0"/>
              <a:t>html</a:t>
            </a:r>
            <a:r>
              <a:rPr lang="cs-CZ" sz="2400" dirty="0" smtClean="0"/>
              <a:t> stránky na vašem webu.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Vytvořte odkaz z obrázku. Náhled obrázku odkazuje na obrázek větších rozměrů.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Odkaz na vámi vytvořený web </a:t>
            </a:r>
            <a:r>
              <a:rPr lang="cs-CZ" sz="2400" dirty="0" smtClean="0"/>
              <a:t>odevzdejte pomocí online prostředí </a:t>
            </a:r>
            <a:r>
              <a:rPr lang="cs-CZ" sz="2400" dirty="0" err="1" smtClean="0"/>
              <a:t>iTřída</a:t>
            </a:r>
            <a:r>
              <a:rPr lang="cs-CZ" sz="2400" dirty="0" smtClean="0"/>
              <a:t>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304256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JANOVSKÝ, Dušan. </a:t>
            </a:r>
            <a:r>
              <a:rPr lang="cs-CZ" sz="2000" i="1" dirty="0"/>
              <a:t>Jak psát web</a:t>
            </a:r>
            <a:r>
              <a:rPr lang="cs-CZ" sz="2000" dirty="0"/>
              <a:t> [online]. [cit. </a:t>
            </a:r>
            <a:r>
              <a:rPr lang="cs-CZ" sz="2000" dirty="0" smtClean="0"/>
              <a:t>19.8.2013</a:t>
            </a:r>
            <a:r>
              <a:rPr lang="cs-CZ" sz="2000" dirty="0"/>
              <a:t>]. Dostupný na WWW: http://www.jakpsatweb.cz/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5912</TotalTime>
  <Words>265</Words>
  <Application>Microsoft Office PowerPoint</Application>
  <PresentationFormat>Předvádění na obrazovce (16:9)</PresentationFormat>
  <Paragraphs>66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Courier New</vt:lpstr>
      <vt:lpstr>Times New Roman</vt:lpstr>
      <vt:lpstr>Wingdings</vt:lpstr>
      <vt:lpstr>Kapsle</vt:lpstr>
      <vt:lpstr>Prezentace aplikace PowerPoint</vt:lpstr>
      <vt:lpstr>Anotace</vt:lpstr>
      <vt:lpstr>Úvod do HTML – odkazy</vt:lpstr>
      <vt:lpstr>Vložení hypertextového odkazu</vt:lpstr>
      <vt:lpstr>Příklad použití</vt:lpstr>
      <vt:lpstr>Příklad použití</vt:lpstr>
      <vt:lpstr>URL adresa</vt:lpstr>
      <vt:lpstr>Vložení obrázku</vt:lpstr>
      <vt:lpstr>Příklad použití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219</cp:revision>
  <dcterms:created xsi:type="dcterms:W3CDTF">2007-01-18T21:09:35Z</dcterms:created>
  <dcterms:modified xsi:type="dcterms:W3CDTF">2013-12-15T11:56:30Z</dcterms:modified>
</cp:coreProperties>
</file>