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8" r:id="rId3"/>
    <p:sldId id="259" r:id="rId4"/>
    <p:sldId id="260" r:id="rId5"/>
    <p:sldId id="262" r:id="rId6"/>
    <p:sldId id="261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63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39D30A-EFFA-43BD-8484-5A11D655344D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D87864-22C3-4253-B6EA-93588F2E6D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CABCE4-DFC7-40B2-A4AB-E12BB206C481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2F5B0-6049-417F-9128-D8B22A595E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F33397-523B-4483-905D-C507571532EE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49B86-A8DA-4FCC-B497-358E6B2A5E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318FEE-C763-4D7B-B75E-954E484010AA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EAFB12-1677-4824-AAF6-062213D26F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08E010-ED42-4661-B6E6-38DB88DB73D8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3E5694-E3F4-459A-8852-4F517C4434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AA7A58-27BC-41AD-813E-4421FC1EECD4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522C6-4AC0-421E-AD00-5E1E9DFA5C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C4FDEF-E040-4CC0-875F-F61B5A066E72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E04EB3-3C99-4A7E-A274-6DB95B95E8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6DD127-0D9E-4358-B7C4-2448F620E9CD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A21F3-F72A-4D5A-94AE-6A96E1BACF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4516438" y="993775"/>
            <a:ext cx="1846262" cy="1530350"/>
            <a:chOff x="4718762" y="993075"/>
            <a:chExt cx="1847138" cy="1530439"/>
          </a:xfrm>
        </p:grpSpPr>
        <p:sp>
          <p:nvSpPr>
            <p:cNvPr id="6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A738DB-3A23-4884-8544-3856452E719A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E9ABA8-F061-47D2-8770-63171CEA71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392AB-C2BF-4C64-A3DC-CA4E88D366E3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C6F98-34FE-4B9A-A6D4-D324983F40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99CCB-668A-43F0-AB05-8B40BB665F08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6CAA33-5A81-4DB0-B320-17D3FFA5EC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113" y="4941888"/>
            <a:ext cx="611187" cy="611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400" y="482600"/>
            <a:ext cx="598488" cy="904875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475" y="1887538"/>
            <a:ext cx="609600" cy="60960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588" y="282575"/>
            <a:ext cx="1128712" cy="11287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775" y="1327150"/>
            <a:ext cx="608013" cy="6080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525" y="5611813"/>
            <a:ext cx="738188" cy="738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588" y="4927600"/>
            <a:ext cx="738187" cy="738188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59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16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11054B-62B2-46F9-8F7B-70C06E59B810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4BD899-A99A-46A0-87AF-B2F39A25CD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3988" y="2698750"/>
            <a:ext cx="468312" cy="4683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663" y="3167063"/>
            <a:ext cx="458787" cy="4587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0" r:id="rId2"/>
    <p:sldLayoutId id="2147483729" r:id="rId3"/>
    <p:sldLayoutId id="2147483728" r:id="rId4"/>
    <p:sldLayoutId id="2147483727" r:id="rId5"/>
    <p:sldLayoutId id="2147483726" r:id="rId6"/>
    <p:sldLayoutId id="2147483725" r:id="rId7"/>
    <p:sldLayoutId id="2147483724" r:id="rId8"/>
    <p:sldLayoutId id="2147483732" r:id="rId9"/>
    <p:sldLayoutId id="2147483723" r:id="rId10"/>
    <p:sldLayoutId id="2147483722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Helix_pomatia_(Dourbes)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5913" y="3763963"/>
          <a:ext cx="5972175" cy="19843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30263" y="2492375"/>
          <a:ext cx="7561262" cy="35147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34292"/>
                <a:gridCol w="5726548"/>
              </a:tblGrid>
              <a:tr h="10609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</a:rPr>
                        <a:t>Název školy</a:t>
                      </a:r>
                      <a:r>
                        <a:rPr lang="en-US" sz="2000" dirty="0" smtClean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effectLst/>
                        </a:rPr>
                        <a:t>MGR. OLGA FILÍPKOVÁ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  <a:latin typeface="Arial Rounded MT Bold" pitchFamily="34" charset="0"/>
                        </a:rPr>
                        <a:t>VY_32_INOVACE_1260_SPOLEČENSTVA_OKOLÍ_LIDSKÝCH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effectLst/>
                          <a:latin typeface="Arial Rounded MT Bold" pitchFamily="34" charset="0"/>
                        </a:rPr>
                        <a:t>_OBYDLÍ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Arial Rounded MT Bold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Téma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Výklad-živočichové a rostliny v </a:t>
                      </a:r>
                      <a:r>
                        <a:rPr lang="cs-CZ" sz="20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okolí lidských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obydlí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Číslo projektu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effectLst/>
                        </a:rPr>
                        <a:t>CZ.1.07/1.4.00/21. 2975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3341" name="Obrázek 1" descr="Popis: C:\Users\pc\Desktop\OPV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836613"/>
            <a:ext cx="554990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42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latin typeface="Calibri" pitchFamily="34" charset="0"/>
                <a:ea typeface="Calibri" pitchFamily="34" charset="0"/>
                <a:cs typeface="Times New Roman" pitchFamily="18" charset="0"/>
              </a:rPr>
              <a:t>Zkopíruj si logo EU do své práce</a:t>
            </a:r>
            <a:endParaRPr lang="cs-CZ" sz="1100"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43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Verdana" pitchFamily="34" charset="0"/>
            </a:endParaRPr>
          </a:p>
        </p:txBody>
      </p:sp>
      <p:sp>
        <p:nvSpPr>
          <p:cNvPr id="13344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755650" y="188913"/>
            <a:ext cx="7340600" cy="923925"/>
          </a:xfrm>
        </p:spPr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2276475"/>
            <a:ext cx="8497888" cy="4392613"/>
          </a:xfrm>
        </p:spPr>
        <p:txBody>
          <a:bodyPr rtlCol="0">
            <a:normAutofit fontScale="92500" lnSpcReduction="10000"/>
          </a:bodyPr>
          <a:lstStyle/>
          <a:p>
            <a:pPr fontAlgn="auto">
              <a:buFont typeface="Wingdings 2" charset="2"/>
              <a:buChar char=""/>
              <a:defRPr/>
            </a:pPr>
            <a:r>
              <a:rPr lang="cs-CZ" sz="2800" dirty="0" smtClean="0">
                <a:latin typeface="Comic Sans MS" pitchFamily="66" charset="0"/>
              </a:rPr>
              <a:t>Tato prezentace slouží k výkladu látky v předmětu člověk a jeho svět pro žáky 4.třídy.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2800" dirty="0" smtClean="0">
                <a:latin typeface="Comic Sans MS" pitchFamily="66" charset="0"/>
              </a:rPr>
              <a:t>5.list: Rozdělení živočichů chovaných pro užitek a volně žijících.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2800" dirty="0" smtClean="0">
                <a:latin typeface="Comic Sans MS" pitchFamily="66" charset="0"/>
              </a:rPr>
              <a:t>6.-12.list: Žáci určují podle obrázků živočichy chované pro užitek a volně žijící.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2800" dirty="0" smtClean="0">
                <a:latin typeface="Comic Sans MS" pitchFamily="66" charset="0"/>
              </a:rPr>
              <a:t>13.list: Co jsou užitkové a okrasné rostliny.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2800" dirty="0" smtClean="0">
                <a:latin typeface="Comic Sans MS" pitchFamily="66" charset="0"/>
              </a:rPr>
              <a:t>14.-15.list: Užitkové rostliny.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2800" dirty="0" smtClean="0">
                <a:latin typeface="Comic Sans MS" pitchFamily="66" charset="0"/>
              </a:rPr>
              <a:t>16.list: Okrasné rostliny.</a:t>
            </a:r>
          </a:p>
          <a:p>
            <a:pPr fontAlgn="auto">
              <a:buFont typeface="Wingdings 2" charset="2"/>
              <a:buChar char=""/>
              <a:defRPr/>
            </a:pPr>
            <a:endParaRPr lang="cs-CZ" sz="2800" dirty="0" smtClean="0">
              <a:latin typeface="Comic Sans MS" pitchFamily="66" charset="0"/>
            </a:endParaRPr>
          </a:p>
          <a:p>
            <a:pPr fontAlgn="auto">
              <a:buFont typeface="Wingdings 2" charset="2"/>
              <a:buChar char=""/>
              <a:defRPr/>
            </a:pPr>
            <a:endParaRPr lang="cs-CZ" sz="2800" dirty="0" smtClean="0">
              <a:latin typeface="Comic Sans MS" pitchFamily="66" charset="0"/>
            </a:endParaRPr>
          </a:p>
          <a:p>
            <a:pPr fontAlgn="auto">
              <a:buFont typeface="Wingdings 2" charset="2"/>
              <a:buChar char=""/>
              <a:defRPr/>
            </a:pP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468313" y="908050"/>
            <a:ext cx="8351837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mic Sans MS" pitchFamily="66" charset="0"/>
              </a:rPr>
              <a:t>Datum vytvoření:    12.8.2013</a:t>
            </a:r>
          </a:p>
          <a:p>
            <a:endParaRPr lang="cs-CZ" sz="3200">
              <a:latin typeface="Comic Sans MS" pitchFamily="66" charset="0"/>
            </a:endParaRPr>
          </a:p>
          <a:p>
            <a:endParaRPr lang="cs-CZ" sz="3200">
              <a:latin typeface="Comic Sans MS" pitchFamily="66" charset="0"/>
            </a:endParaRPr>
          </a:p>
          <a:p>
            <a:endParaRPr lang="cs-CZ" sz="3200">
              <a:latin typeface="Comic Sans MS" pitchFamily="66" charset="0"/>
            </a:endParaRPr>
          </a:p>
          <a:p>
            <a:r>
              <a:rPr lang="cs-CZ" sz="3200">
                <a:latin typeface="Comic Sans MS" pitchFamily="66" charset="0"/>
              </a:rPr>
              <a:t>Klíčová slova:</a:t>
            </a:r>
          </a:p>
          <a:p>
            <a:r>
              <a:rPr lang="cs-CZ" sz="3200">
                <a:latin typeface="Comic Sans MS" pitchFamily="66" charset="0"/>
              </a:rPr>
              <a:t>společenstvo okolí lidských obydlí, živočichové chovaní pro užitek, užitkové a okrasné rostliny 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1"/>
          <p:cNvSpPr txBox="1">
            <a:spLocks noChangeArrowheads="1"/>
          </p:cNvSpPr>
          <p:nvPr/>
        </p:nvSpPr>
        <p:spPr bwMode="auto">
          <a:xfrm>
            <a:off x="0" y="333375"/>
            <a:ext cx="7867650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000">
                <a:latin typeface="Comic Sans MS" pitchFamily="66" charset="0"/>
              </a:rPr>
              <a:t>Společenstva okolí </a:t>
            </a:r>
          </a:p>
          <a:p>
            <a:pPr algn="ctr"/>
            <a:r>
              <a:rPr lang="cs-CZ" sz="6000">
                <a:latin typeface="Comic Sans MS" pitchFamily="66" charset="0"/>
              </a:rPr>
              <a:t>lidských obydlí</a:t>
            </a:r>
          </a:p>
        </p:txBody>
      </p:sp>
      <p:pic>
        <p:nvPicPr>
          <p:cNvPr id="16386" name="Picture 2" descr="C:\Users\profesor\AppData\Local\Microsoft\Windows\Temporary Internet Files\Content.IE5\VFE9DGW5\MC90038258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4075" y="2420938"/>
            <a:ext cx="4319588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4" descr="C:\Users\profesor\AppData\Local\Microsoft\Windows\Temporary Internet Files\Content.IE5\VFE9DGW5\MC9003701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97750" y="673100"/>
            <a:ext cx="1725613" cy="292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6" descr="C:\Users\profesor\AppData\Local\Microsoft\Windows\Temporary Internet Files\Content.IE5\I58QBG8X\MP900446587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9388" y="3735388"/>
            <a:ext cx="1800225" cy="233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7" descr="C:\Users\profesor\AppData\Local\Microsoft\Windows\Temporary Internet Files\Content.IE5\VFE9DGW5\MP900446584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88125" y="3600450"/>
            <a:ext cx="2428875" cy="314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2"/>
          <p:cNvSpPr txBox="1">
            <a:spLocks noChangeArrowheads="1"/>
          </p:cNvSpPr>
          <p:nvPr/>
        </p:nvSpPr>
        <p:spPr bwMode="auto">
          <a:xfrm>
            <a:off x="307975" y="476250"/>
            <a:ext cx="8569325" cy="317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mic Sans MS" pitchFamily="66" charset="0"/>
              </a:rPr>
              <a:t>V okolí lidských obydlí žijí živočichové chovaní </a:t>
            </a:r>
            <a:r>
              <a:rPr lang="cs-CZ" sz="4000">
                <a:solidFill>
                  <a:srgbClr val="FF0000"/>
                </a:solidFill>
                <a:latin typeface="Comic Sans MS" pitchFamily="66" charset="0"/>
              </a:rPr>
              <a:t>pro užitek</a:t>
            </a:r>
            <a:r>
              <a:rPr lang="cs-CZ" sz="4000">
                <a:latin typeface="Comic Sans MS" pitchFamily="66" charset="0"/>
              </a:rPr>
              <a:t>, ale i </a:t>
            </a:r>
            <a:r>
              <a:rPr lang="cs-CZ" sz="4000">
                <a:solidFill>
                  <a:srgbClr val="FF0000"/>
                </a:solidFill>
                <a:latin typeface="Comic Sans MS" pitchFamily="66" charset="0"/>
              </a:rPr>
              <a:t>volně žijící živočichové</a:t>
            </a:r>
            <a:r>
              <a:rPr lang="cs-CZ" sz="4000">
                <a:latin typeface="Comic Sans MS" pitchFamily="66" charset="0"/>
              </a:rPr>
              <a:t>, kteří zde snadno nalézají potravu nebo vhodné prostředí ke hnízdění.</a:t>
            </a:r>
          </a:p>
        </p:txBody>
      </p:sp>
      <p:sp>
        <p:nvSpPr>
          <p:cNvPr id="17410" name="TextovéPole 3"/>
          <p:cNvSpPr txBox="1">
            <a:spLocks noChangeArrowheads="1"/>
          </p:cNvSpPr>
          <p:nvPr/>
        </p:nvSpPr>
        <p:spPr bwMode="auto">
          <a:xfrm>
            <a:off x="249238" y="4221163"/>
            <a:ext cx="8569325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4000">
                <a:latin typeface="Comic Sans MS" pitchFamily="66" charset="0"/>
              </a:rPr>
              <a:t>Jmenujte zvířata na obrázcích a určujte, která jsou užitková a která volně žijící.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952500"/>
            <a:ext cx="3567112" cy="535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64163" y="1268413"/>
            <a:ext cx="2879725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241675" y="287338"/>
            <a:ext cx="25415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omic Sans MS" pitchFamily="66" charset="0"/>
              </a:rPr>
              <a:t>Kur domácí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3213" y="887413"/>
            <a:ext cx="4249737" cy="271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8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51163" y="4070350"/>
            <a:ext cx="3997325" cy="2706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755650" y="242888"/>
            <a:ext cx="302101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Vlaštovka obecná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23850" y="5445125"/>
            <a:ext cx="26558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Jiřička obecná</a:t>
            </a:r>
          </a:p>
        </p:txBody>
      </p:sp>
      <p:pic>
        <p:nvPicPr>
          <p:cNvPr id="19461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24525" y="242888"/>
            <a:ext cx="2447925" cy="326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187825" y="3521075"/>
            <a:ext cx="49228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Holubník s holubem domácím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 descr="C:\Users\profesor\AppData\Local\Microsoft\Windows\Temporary Internet Files\Content.IE5\VFE9DGW5\MP90040152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4663" y="620713"/>
            <a:ext cx="4148137" cy="27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2" name="Picture 3" descr="C:\Users\profesor\AppData\Local\Microsoft\Windows\Temporary Internet Files\Content.IE5\WG9J8TGO\MP90018144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3700" y="876300"/>
            <a:ext cx="3168650" cy="501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64088" y="3740150"/>
            <a:ext cx="4238625" cy="294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755650" y="290513"/>
            <a:ext cx="24447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Kočka domácí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378450" y="96838"/>
            <a:ext cx="25495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Skokan zelený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359025" y="6137275"/>
            <a:ext cx="2405063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Krtek obecný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 descr="C:\Users\profesor\AppData\Local\Microsoft\Windows\Temporary Internet Files\Content.IE5\VFE9DGW5\MP90042276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260350"/>
            <a:ext cx="4786313" cy="478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" name="Picture 4" descr="C:\Users\profesor\AppData\Local\Microsoft\Windows\Temporary Internet Files\Content.IE5\WG9J8TGO\MP90044863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7538" y="3516313"/>
            <a:ext cx="4584700" cy="305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5435600" y="1341438"/>
            <a:ext cx="22590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Pes domácí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981075"/>
            <a:ext cx="8215312" cy="545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132138" y="377825"/>
            <a:ext cx="23574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Prase domácí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 descr="C:\Users\profesor\AppData\Local\Microsoft\Windows\Temporary Internet Files\Content.IE5\QAUKXX9H\MP90043931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8938" y="598488"/>
            <a:ext cx="3889375" cy="5837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4" name="Picture 3" descr="C:\Users\profesor\AppData\Local\Microsoft\Windows\Temporary Internet Files\Content.IE5\WG9J8TGO\MP90040709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6463" y="598488"/>
            <a:ext cx="3914775" cy="2608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6" descr="C:\Users\profesor\AppData\Local\Microsoft\Windows\Temporary Internet Files\Content.IE5\I58QBG8X\MP900414027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30725" y="3716338"/>
            <a:ext cx="428625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900113" y="163513"/>
            <a:ext cx="22844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Ovce domácí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940425" y="176213"/>
            <a:ext cx="11525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Beran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272213" y="3255963"/>
            <a:ext cx="7874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Tur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 descr="C:\Users\profesor\AppData\Local\Microsoft\Windows\Temporary Internet Files\Content.IE5\QAUKXX9H\MP90044830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436563"/>
            <a:ext cx="5048250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1638" y="3022600"/>
            <a:ext cx="4625975" cy="3468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443538" y="787400"/>
            <a:ext cx="37401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Slunéčko sedmitečné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55675" y="5969000"/>
            <a:ext cx="32639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Hlemýžď zahradní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1"/>
          <p:cNvSpPr txBox="1">
            <a:spLocks noChangeArrowheads="1"/>
          </p:cNvSpPr>
          <p:nvPr/>
        </p:nvSpPr>
        <p:spPr bwMode="auto">
          <a:xfrm>
            <a:off x="179388" y="404813"/>
            <a:ext cx="8713787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mic Sans MS" pitchFamily="66" charset="0"/>
              </a:rPr>
              <a:t>V okolí lidských obydlí člověk vysazuje </a:t>
            </a:r>
            <a:r>
              <a:rPr lang="cs-CZ" sz="3200">
                <a:solidFill>
                  <a:srgbClr val="FF0000"/>
                </a:solidFill>
                <a:latin typeface="Comic Sans MS" pitchFamily="66" charset="0"/>
              </a:rPr>
              <a:t>užitkové</a:t>
            </a:r>
            <a:r>
              <a:rPr lang="cs-CZ" sz="3200">
                <a:latin typeface="Comic Sans MS" pitchFamily="66" charset="0"/>
              </a:rPr>
              <a:t> i </a:t>
            </a:r>
            <a:r>
              <a:rPr lang="cs-CZ" sz="3200">
                <a:solidFill>
                  <a:srgbClr val="FF0000"/>
                </a:solidFill>
                <a:latin typeface="Comic Sans MS" pitchFamily="66" charset="0"/>
              </a:rPr>
              <a:t>okrasné</a:t>
            </a:r>
            <a:r>
              <a:rPr lang="cs-CZ" sz="3200">
                <a:latin typeface="Comic Sans MS" pitchFamily="66" charset="0"/>
              </a:rPr>
              <a:t> </a:t>
            </a:r>
            <a:r>
              <a:rPr lang="cs-CZ" sz="3200">
                <a:solidFill>
                  <a:srgbClr val="FF0000"/>
                </a:solidFill>
                <a:latin typeface="Comic Sans MS" pitchFamily="66" charset="0"/>
              </a:rPr>
              <a:t>rostliny</a:t>
            </a:r>
            <a:r>
              <a:rPr lang="cs-CZ" sz="3200">
                <a:latin typeface="Comic Sans MS" pitchFamily="66" charset="0"/>
              </a:rPr>
              <a:t>. Převládají nad rostlinami planě rostoucími.</a:t>
            </a:r>
          </a:p>
        </p:txBody>
      </p:sp>
      <p:sp>
        <p:nvSpPr>
          <p:cNvPr id="25602" name="TextovéPole 2"/>
          <p:cNvSpPr txBox="1">
            <a:spLocks noChangeArrowheads="1"/>
          </p:cNvSpPr>
          <p:nvPr/>
        </p:nvSpPr>
        <p:spPr bwMode="auto">
          <a:xfrm>
            <a:off x="2173288" y="2565400"/>
            <a:ext cx="42862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omic Sans MS" pitchFamily="66" charset="0"/>
              </a:rPr>
              <a:t>Užitkové rostliny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41300" y="3441700"/>
            <a:ext cx="858996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Zelenina, ovoce, ovocné keře, ovocné stromy</a:t>
            </a:r>
          </a:p>
        </p:txBody>
      </p:sp>
      <p:sp>
        <p:nvSpPr>
          <p:cNvPr id="25604" name="TextovéPole 5"/>
          <p:cNvSpPr txBox="1">
            <a:spLocks noChangeArrowheads="1"/>
          </p:cNvSpPr>
          <p:nvPr/>
        </p:nvSpPr>
        <p:spPr bwMode="auto">
          <a:xfrm>
            <a:off x="2173288" y="4652963"/>
            <a:ext cx="41640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omic Sans MS" pitchFamily="66" charset="0"/>
              </a:rPr>
              <a:t>Okrasné rostliny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5594350"/>
            <a:ext cx="47005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Květiny, okrasné keře,…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ovéPole 1"/>
          <p:cNvSpPr txBox="1">
            <a:spLocks noChangeArrowheads="1"/>
          </p:cNvSpPr>
          <p:nvPr/>
        </p:nvSpPr>
        <p:spPr bwMode="auto">
          <a:xfrm>
            <a:off x="2278063" y="177800"/>
            <a:ext cx="468947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latin typeface="Comic Sans MS" pitchFamily="66" charset="0"/>
              </a:rPr>
              <a:t>Užitkové rostliny</a:t>
            </a:r>
          </a:p>
        </p:txBody>
      </p:sp>
      <p:pic>
        <p:nvPicPr>
          <p:cNvPr id="26626" name="Picture 3" descr="C:\Users\profesor\AppData\Local\Microsoft\Windows\Temporary Internet Files\Content.IE5\WG9J8TGO\MP90043871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5663" y="1700213"/>
            <a:ext cx="7532687" cy="504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7" name="TextovéPole 3"/>
          <p:cNvSpPr txBox="1">
            <a:spLocks noChangeArrowheads="1"/>
          </p:cNvSpPr>
          <p:nvPr/>
        </p:nvSpPr>
        <p:spPr bwMode="auto">
          <a:xfrm>
            <a:off x="455613" y="976313"/>
            <a:ext cx="64357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>
                <a:latin typeface="Comic Sans MS" pitchFamily="66" charset="0"/>
              </a:rPr>
              <a:t>Jmenujte zeleninu na obrázku.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7" descr="C:\Users\profesor\AppData\Local\Microsoft\Windows\Temporary Internet Files\Content.IE5\QAUKXX9H\MP90044869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965200"/>
            <a:ext cx="4392612" cy="329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0" name="Picture 8" descr="C:\Users\profesor\AppData\Local\Microsoft\Windows\Temporary Internet Files\Content.IE5\XJYS2T4W\MP90038282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0200" y="3357563"/>
            <a:ext cx="4567238" cy="3262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1" name="Picture 9" descr="C:\Users\profesor\AppData\Local\Microsoft\Windows\Temporary Internet Files\Content.IE5\TY5J3UVI\MC90035860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4213" y="4352925"/>
            <a:ext cx="2843212" cy="2255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10" descr="C:\Users\profesor\AppData\Local\Microsoft\Windows\Temporary Internet Files\Content.IE5\XJYS2T4W\MC90035859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27763" y="620713"/>
            <a:ext cx="2257425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3" name="TextovéPole 1"/>
          <p:cNvSpPr txBox="1">
            <a:spLocks noChangeArrowheads="1"/>
          </p:cNvSpPr>
          <p:nvPr/>
        </p:nvSpPr>
        <p:spPr bwMode="auto">
          <a:xfrm>
            <a:off x="265113" y="328613"/>
            <a:ext cx="59626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>
                <a:latin typeface="Comic Sans MS" pitchFamily="66" charset="0"/>
              </a:rPr>
              <a:t>Jmenujte ovoce na obrázku.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extovéPole 1"/>
          <p:cNvSpPr txBox="1">
            <a:spLocks noChangeArrowheads="1"/>
          </p:cNvSpPr>
          <p:nvPr/>
        </p:nvSpPr>
        <p:spPr bwMode="auto">
          <a:xfrm>
            <a:off x="2049463" y="266700"/>
            <a:ext cx="43195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omic Sans MS" pitchFamily="66" charset="0"/>
              </a:rPr>
              <a:t>Okrasné rostliny</a:t>
            </a:r>
          </a:p>
        </p:txBody>
      </p:sp>
      <p:pic>
        <p:nvPicPr>
          <p:cNvPr id="28674" name="Picture 5" descr="C:\Users\profesor\AppData\Local\Microsoft\Windows\Temporary Internet Files\Content.IE5\TY5J3UVI\MP90042268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1114425"/>
            <a:ext cx="2598737" cy="390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5" name="Picture 3" descr="C:\Users\profesor\AppData\Local\Microsoft\Windows\Temporary Internet Files\Content.IE5\XJYS2T4W\MP90040118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61000" y="1196975"/>
            <a:ext cx="3600450" cy="450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6" name="Picture 2" descr="C:\Users\profesor\AppData\Local\Microsoft\Windows\Temporary Internet Files\Content.IE5\4HQ1XWEU\MP900399639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55875" y="2420938"/>
            <a:ext cx="3306763" cy="4135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Obdélník 1"/>
          <p:cNvSpPr>
            <a:spLocks noChangeArrowheads="1"/>
          </p:cNvSpPr>
          <p:nvPr/>
        </p:nvSpPr>
        <p:spPr bwMode="auto">
          <a:xfrm>
            <a:off x="179388" y="530225"/>
            <a:ext cx="8964612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Verdana" pitchFamily="34" charset="0"/>
              </a:rPr>
              <a:t>DANIEL SCHWEN. Soubor:CH Hen 2.jpg. In: </a:t>
            </a:r>
            <a:r>
              <a:rPr lang="cs-CZ" sz="1400" i="1">
                <a:latin typeface="Verdana" pitchFamily="34" charset="0"/>
              </a:rPr>
              <a:t>Wikipedia: the free encyclopedia</a:t>
            </a:r>
            <a:r>
              <a:rPr lang="cs-CZ" sz="1400">
                <a:latin typeface="Verdana" pitchFamily="34" charset="0"/>
              </a:rPr>
              <a:t> [online]. San Francisco (CA): Wikimedia Foundation, 28. 3. 2007 [cit. 2013-08-12]. Dostupné z: http://cs.wikipedia.org/wiki/Soubor:CH_Hen_2.jpg</a:t>
            </a:r>
          </a:p>
        </p:txBody>
      </p:sp>
      <p:sp>
        <p:nvSpPr>
          <p:cNvPr id="29698" name="TextovéPole 2"/>
          <p:cNvSpPr txBox="1">
            <a:spLocks noChangeArrowheads="1"/>
          </p:cNvSpPr>
          <p:nvPr/>
        </p:nvSpPr>
        <p:spPr bwMode="auto">
          <a:xfrm>
            <a:off x="3348038" y="152400"/>
            <a:ext cx="19256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Použité zdroje:</a:t>
            </a:r>
          </a:p>
        </p:txBody>
      </p:sp>
      <p:sp>
        <p:nvSpPr>
          <p:cNvPr id="29699" name="Obdélník 3"/>
          <p:cNvSpPr>
            <a:spLocks noChangeArrowheads="1"/>
          </p:cNvSpPr>
          <p:nvPr/>
        </p:nvSpPr>
        <p:spPr bwMode="auto">
          <a:xfrm>
            <a:off x="179388" y="1290638"/>
            <a:ext cx="88741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Verdana" pitchFamily="34" charset="0"/>
              </a:rPr>
              <a:t>Soubor:Rooster portrait02 dec08.jpg. In: </a:t>
            </a:r>
            <a:r>
              <a:rPr lang="cs-CZ" sz="1400" i="1">
                <a:latin typeface="Verdana" pitchFamily="34" charset="0"/>
              </a:rPr>
              <a:t>Wikipedia: the free encyclopedia</a:t>
            </a:r>
            <a:r>
              <a:rPr lang="cs-CZ" sz="1400">
                <a:latin typeface="Verdana" pitchFamily="34" charset="0"/>
              </a:rPr>
              <a:t> [online]. San Francisco (CA): Wikimedia Foundation, 21. 12. 2008 [cit. 2013-08-12]. Dostupné z: http://cs.wikipedia.org/wiki/Soubor:Rooster_portrait02_dec08.jpg</a:t>
            </a:r>
          </a:p>
        </p:txBody>
      </p:sp>
      <p:sp>
        <p:nvSpPr>
          <p:cNvPr id="29700" name="Obdélník 4"/>
          <p:cNvSpPr>
            <a:spLocks noChangeArrowheads="1"/>
          </p:cNvSpPr>
          <p:nvPr/>
        </p:nvSpPr>
        <p:spPr bwMode="auto">
          <a:xfrm>
            <a:off x="179388" y="2044700"/>
            <a:ext cx="8785225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Verdana" pitchFamily="34" charset="0"/>
              </a:rPr>
              <a:t>Soubor:Bysvale.jpg. In: </a:t>
            </a:r>
            <a:r>
              <a:rPr lang="cs-CZ" sz="1400" i="1">
                <a:latin typeface="Verdana" pitchFamily="34" charset="0"/>
              </a:rPr>
              <a:t>Wikipedia: the free encyclopedia</a:t>
            </a:r>
            <a:r>
              <a:rPr lang="cs-CZ" sz="1400">
                <a:latin typeface="Verdana" pitchFamily="34" charset="0"/>
              </a:rPr>
              <a:t> [online]. San Francisco (CA): Wikimedia Foundation, 9. 12. 2004, [cit. 2013-08-12]. Dostupné z: http://cs.wikipedia.org/wiki/Soubor:Bysvale.jpg</a:t>
            </a:r>
          </a:p>
        </p:txBody>
      </p:sp>
      <p:sp>
        <p:nvSpPr>
          <p:cNvPr id="29701" name="Obdélník 5"/>
          <p:cNvSpPr>
            <a:spLocks noChangeArrowheads="1"/>
          </p:cNvSpPr>
          <p:nvPr/>
        </p:nvSpPr>
        <p:spPr bwMode="auto">
          <a:xfrm>
            <a:off x="179388" y="2755900"/>
            <a:ext cx="8785225" cy="73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Verdana" pitchFamily="34" charset="0"/>
              </a:rPr>
              <a:t>MALENE THYSSEN. Soubor:Landsvale.jpg. In: </a:t>
            </a:r>
            <a:r>
              <a:rPr lang="cs-CZ" sz="1400" i="1">
                <a:latin typeface="Verdana" pitchFamily="34" charset="0"/>
              </a:rPr>
              <a:t>Wikipedia: the free encyclopedia</a:t>
            </a:r>
            <a:r>
              <a:rPr lang="cs-CZ" sz="1400">
                <a:latin typeface="Verdana" pitchFamily="34" charset="0"/>
              </a:rPr>
              <a:t> [online]. San Francisco (CA): Wikimedia Foundation, 12. 11. 2012 [cit. 2013-08-12]. Dostupné z: http://cs.wikipedia.org/wiki/Soubor:Landsvale.jpg</a:t>
            </a:r>
          </a:p>
        </p:txBody>
      </p:sp>
      <p:sp>
        <p:nvSpPr>
          <p:cNvPr id="29702" name="Obdélník 6"/>
          <p:cNvSpPr>
            <a:spLocks noChangeArrowheads="1"/>
          </p:cNvSpPr>
          <p:nvPr/>
        </p:nvSpPr>
        <p:spPr bwMode="auto">
          <a:xfrm>
            <a:off x="134938" y="3443288"/>
            <a:ext cx="896461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Verdana" pitchFamily="34" charset="0"/>
              </a:rPr>
              <a:t>CS:USER:PERNAK. Soubor:Holubník Zoo-Babiččin dvoreček (Vyškov- czech republic).JPG. In: </a:t>
            </a:r>
            <a:r>
              <a:rPr lang="cs-CZ" sz="1400" i="1">
                <a:latin typeface="Verdana" pitchFamily="34" charset="0"/>
              </a:rPr>
              <a:t>Wikipedia: the free encyclopedia</a:t>
            </a:r>
            <a:r>
              <a:rPr lang="cs-CZ" sz="1400">
                <a:latin typeface="Verdana" pitchFamily="34" charset="0"/>
              </a:rPr>
              <a:t> [online]. San Francisco (CA): Wikimedia Foundation, 9. 2. 2007 [cit. 2013-08-12]. Dostupné z: http://cs.wikipedia.org/wiki/Soubor:Holubn%C3%ADk_Zoo-Babi%C4%8D%C4%8Din_dvore%C4%8Dek_(Vy%C5%A1kov-_czech_republic).JPG</a:t>
            </a:r>
          </a:p>
        </p:txBody>
      </p:sp>
      <p:sp>
        <p:nvSpPr>
          <p:cNvPr id="29703" name="Obdélník 7"/>
          <p:cNvSpPr>
            <a:spLocks noChangeArrowheads="1"/>
          </p:cNvSpPr>
          <p:nvPr/>
        </p:nvSpPr>
        <p:spPr bwMode="auto">
          <a:xfrm>
            <a:off x="179388" y="4397375"/>
            <a:ext cx="8964612" cy="73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Verdana" pitchFamily="34" charset="0"/>
              </a:rPr>
              <a:t>DIDIER DESCOUENS. Soubor:Talpa europaea MHNT Tete.jpg. In: </a:t>
            </a:r>
            <a:r>
              <a:rPr lang="cs-CZ" sz="1400" i="1">
                <a:latin typeface="Verdana" pitchFamily="34" charset="0"/>
              </a:rPr>
              <a:t>Wikipedia: the free encyclopedia</a:t>
            </a:r>
            <a:r>
              <a:rPr lang="cs-CZ" sz="1400">
                <a:latin typeface="Verdana" pitchFamily="34" charset="0"/>
              </a:rPr>
              <a:t> [online]. San Francisco (CA): Wikimedia Foundation, 9. 12. 2012 [cit. 2013-08-12]. Dostupné z: http://cs.wikipedia.org/wiki/Soubor:Talpa_europaea_MHNT_Tete.jpg</a:t>
            </a:r>
          </a:p>
        </p:txBody>
      </p:sp>
      <p:sp>
        <p:nvSpPr>
          <p:cNvPr id="29704" name="Obdélník 8"/>
          <p:cNvSpPr>
            <a:spLocks noChangeArrowheads="1"/>
          </p:cNvSpPr>
          <p:nvPr/>
        </p:nvSpPr>
        <p:spPr bwMode="auto">
          <a:xfrm>
            <a:off x="157163" y="5137150"/>
            <a:ext cx="8920162" cy="115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Verdana" pitchFamily="34" charset="0"/>
              </a:rPr>
              <a:t>HANS HILLEWAERT. Soubor:Helix pomatia (Dourbes).jpg. In: </a:t>
            </a:r>
            <a:r>
              <a:rPr lang="cs-CZ" sz="1400" i="1">
                <a:latin typeface="Verdana" pitchFamily="34" charset="0"/>
              </a:rPr>
              <a:t>Wikipedia: the free encyclopedia</a:t>
            </a:r>
            <a:r>
              <a:rPr lang="cs-CZ" sz="1400">
                <a:latin typeface="Verdana" pitchFamily="34" charset="0"/>
              </a:rPr>
              <a:t> [online]. San Francisco (CA): Wikimedia Foundation, 19. 5. 2008 [cit. 2013-08-12]. Dostupné z: </a:t>
            </a:r>
            <a:r>
              <a:rPr lang="cs-CZ" sz="1400">
                <a:latin typeface="Verdana" pitchFamily="34" charset="0"/>
                <a:hlinkClick r:id="rId2"/>
              </a:rPr>
              <a:t>http://cs.wikipedia.org/wiki/Soubor:Helix_pomatia_(Dourbes).jp</a:t>
            </a:r>
            <a:r>
              <a:rPr lang="cs-CZ" sz="1400">
                <a:hlinkClick r:id="rId2"/>
              </a:rPr>
              <a:t>g</a:t>
            </a:r>
            <a:endParaRPr lang="cs-CZ" sz="1400"/>
          </a:p>
          <a:p>
            <a:endParaRPr lang="cs-CZ" sz="1400"/>
          </a:p>
          <a:p>
            <a:r>
              <a:rPr lang="cs-CZ" sz="1400"/>
              <a:t>www.office.microsoft.com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143</TotalTime>
  <Words>393</Words>
  <Application>Microsoft Office PowerPoint</Application>
  <PresentationFormat>On-screen Show (4:3)</PresentationFormat>
  <Paragraphs>65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27" baseType="lpstr">
      <vt:lpstr>Verdana</vt:lpstr>
      <vt:lpstr>Arial</vt:lpstr>
      <vt:lpstr>Wingdings 2</vt:lpstr>
      <vt:lpstr>Calibri</vt:lpstr>
      <vt:lpstr>Times New Roman</vt:lpstr>
      <vt:lpstr>Arial Rounded MT Bold</vt:lpstr>
      <vt:lpstr>Comic Sans MS</vt:lpstr>
      <vt:lpstr>Wingdings</vt:lpstr>
      <vt:lpstr>Summer</vt:lpstr>
      <vt:lpstr>Summer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DUM</cp:lastModifiedBy>
  <cp:revision>15</cp:revision>
  <dcterms:created xsi:type="dcterms:W3CDTF">2013-08-12T12:36:53Z</dcterms:created>
  <dcterms:modified xsi:type="dcterms:W3CDTF">2013-12-18T15:18:16Z</dcterms:modified>
</cp:coreProperties>
</file>