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37" r:id="rId1"/>
  </p:sldMasterIdLst>
  <p:notesMasterIdLst>
    <p:notesMasterId r:id="rId12"/>
  </p:notesMasterIdLst>
  <p:sldIdLst>
    <p:sldId id="256" r:id="rId2"/>
    <p:sldId id="284" r:id="rId3"/>
    <p:sldId id="314" r:id="rId4"/>
    <p:sldId id="315" r:id="rId5"/>
    <p:sldId id="316" r:id="rId6"/>
    <p:sldId id="317" r:id="rId7"/>
    <p:sldId id="292" r:id="rId8"/>
    <p:sldId id="318" r:id="rId9"/>
    <p:sldId id="319" r:id="rId10"/>
    <p:sldId id="296" r:id="rId11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FF3300"/>
    <a:srgbClr val="CC0000"/>
    <a:srgbClr val="990033"/>
    <a:srgbClr val="FFCB25"/>
    <a:srgbClr val="B0DD7F"/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41" autoAdjust="0"/>
    <p:restoredTop sz="94671" autoAdjust="0"/>
  </p:normalViewPr>
  <p:slideViewPr>
    <p:cSldViewPr>
      <p:cViewPr>
        <p:scale>
          <a:sx n="76" d="100"/>
          <a:sy n="76" d="100"/>
        </p:scale>
        <p:origin x="-894" y="-67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0" y="554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158810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144387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endParaRPr lang="cs-CZ" alt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271BCF9-1A5B-4DC0-91D9-768AE947EA2A}" type="slidenum">
              <a:rPr lang="cs-CZ" altLang="cs-CZ" smtClean="0"/>
              <a:pPr/>
              <a:t>‹#›</a:t>
            </a:fld>
            <a:endParaRPr lang="cs-CZ" alt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FFE04-BCBB-475B-BF81-8AC06672A7AF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6D3CF-FA94-462B-8D9B-2628BB8F17BC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2C3E7-DDA7-4523-904B-72767E41779B}" type="slidenum">
              <a:rPr lang="cs-CZ" altLang="cs-CZ" smtClean="0"/>
              <a:pPr/>
              <a:t>‹#›</a:t>
            </a:fld>
            <a:endParaRPr lang="cs-CZ" alt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DBCB3-214C-4AB3-8DAC-97024984BED9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FB061-2758-4D17-A9DC-0F4F63BBEB3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5A4F5-EC69-4B06-8921-46797DE01D83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3C9A1-A081-49ED-A3F7-861059CB5E8F}" type="slidenum">
              <a:rPr lang="cs-CZ" altLang="cs-CZ" smtClean="0"/>
              <a:pPr/>
              <a:t>‹#›</a:t>
            </a:fld>
            <a:endParaRPr lang="cs-CZ" alt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alt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6B497-DAAC-4E00-9323-E77AAE4CF41B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F02F3-CCF9-4C33-8EB7-6D692EEF49A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96766-357A-49E2-A425-29FE3AA58DCC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9614542-D4DE-4200-8007-7C472F04389F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solidFill>
            <a:srgbClr val="A3B2C1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352425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827088" y="1844675"/>
            <a:ext cx="7921376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chemeClr val="accent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chemeClr val="accent2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:</a:t>
            </a: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 Kdo dal víc?</a:t>
            </a:r>
            <a:endParaRPr lang="cs-CZ" altLang="cs-CZ" sz="1200" b="1" dirty="0">
              <a:solidFill>
                <a:schemeClr val="accent2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chemeClr val="accent2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: 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08</a:t>
            </a:r>
            <a:endParaRPr lang="cs-CZ" altLang="cs-CZ" sz="1200" b="1" dirty="0">
              <a:solidFill>
                <a:schemeClr val="accent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KÓD </a:t>
            </a:r>
            <a:r>
              <a:rPr lang="cs-CZ" altLang="cs-CZ" sz="1200" b="1" dirty="0" err="1">
                <a:solidFill>
                  <a:schemeClr val="accent2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JM_VI/2_FIN_GRAM_MAT_II_08</a:t>
            </a:r>
            <a:endParaRPr lang="cs-CZ" altLang="cs-CZ" sz="1200" b="1" dirty="0">
              <a:solidFill>
                <a:schemeClr val="accent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>
              <a:solidFill>
                <a:schemeClr val="accent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DATUM TVORBY:	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17.12.2013</a:t>
            </a:r>
            <a:endParaRPr lang="cs-CZ" altLang="cs-CZ" sz="1200" b="1" dirty="0">
              <a:solidFill>
                <a:schemeClr val="accent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7.ročníku </a:t>
            </a: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. 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Seznamuje </a:t>
            </a: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žáky se 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základy hospodaření. </a:t>
            </a: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		 V oblasti matematiky procvičuje kapitolu procenta a zlomky</a:t>
            </a:r>
            <a:endParaRPr lang="cs-CZ" altLang="cs-CZ" sz="1200" b="1" dirty="0">
              <a:solidFill>
                <a:schemeClr val="accent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accent2"/>
                </a:solidFill>
                <a:latin typeface="Verdana" pitchFamily="34" charset="0"/>
              </a:rPr>
              <a:t>METODICKÝ </a:t>
            </a:r>
            <a:r>
              <a:rPr lang="cs-CZ" altLang="cs-CZ" sz="1200" b="1" dirty="0" smtClean="0">
                <a:solidFill>
                  <a:schemeClr val="accent2"/>
                </a:solidFill>
                <a:latin typeface="Verdana" pitchFamily="34" charset="0"/>
              </a:rPr>
              <a:t>POKYN:</a:t>
            </a:r>
            <a:endParaRPr lang="cs-CZ" altLang="cs-CZ" sz="1200" b="1" dirty="0">
              <a:solidFill>
                <a:schemeClr val="accent2"/>
              </a:solidFill>
              <a:latin typeface="Verdana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5328592" cy="1080120"/>
          </a:xfrm>
        </p:spPr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chemeClr val="tx2"/>
                </a:solidFill>
              </a:rPr>
              <a:t>Co nás dnes čeká?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8604" y="1628800"/>
            <a:ext cx="7920880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Ve škole máme každoroční vánoční tradici – nadílku pro pejsky a kočičky v útulku.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Letos se vybralo 4 728 Kč.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Za vybrané peníze se nakoupí dárky pro zvířátka.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>
                <a:solidFill>
                  <a:schemeClr val="accent2"/>
                </a:solidFill>
              </a:rPr>
              <a:t>D</a:t>
            </a:r>
            <a:r>
              <a:rPr lang="cs-CZ" b="1" dirty="0" smtClean="0">
                <a:solidFill>
                  <a:schemeClr val="accent2"/>
                </a:solidFill>
              </a:rPr>
              <a:t>ěti z primy navštíví útulek a věci                         pro zvířátka předají.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Některé děti se dohadovaly,                               kdo dal nejvíce peněz.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Zkusíme jejich příspěvky                            objektivně posoudit. </a:t>
            </a:r>
            <a:endParaRPr lang="en-US" b="1" dirty="0" smtClean="0">
              <a:solidFill>
                <a:schemeClr val="accent2"/>
              </a:solidFill>
            </a:endParaRP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b="1" dirty="0" smtClean="0">
                <a:solidFill>
                  <a:schemeClr val="accent2"/>
                </a:solidFill>
              </a:rPr>
              <a:t>Z</a:t>
            </a:r>
            <a:r>
              <a:rPr lang="cs-CZ" b="1" dirty="0" err="1" smtClean="0">
                <a:solidFill>
                  <a:schemeClr val="accent2"/>
                </a:solidFill>
              </a:rPr>
              <a:t>ávěrečné</a:t>
            </a:r>
            <a:r>
              <a:rPr lang="cs-CZ" b="1" dirty="0" smtClean="0">
                <a:solidFill>
                  <a:schemeClr val="accent2"/>
                </a:solidFill>
              </a:rPr>
              <a:t> zhodnocení.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cs-CZ" b="1" dirty="0" smtClean="0">
              <a:solidFill>
                <a:schemeClr val="accent2"/>
              </a:solidFill>
            </a:endParaRP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1027" name="Picture 3" descr="C:\Users\moravcova.GYMTANVALD\AppData\Local\Microsoft\Windows\Temporary Internet Files\Content.IE5\H6SHIFBY\MC900411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49080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584684"/>
            <a:ext cx="3528392" cy="936104"/>
          </a:xfrm>
        </p:spPr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chemeClr val="tx2"/>
                </a:solidFill>
              </a:rPr>
              <a:t>Co už víme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  <p:pic>
        <p:nvPicPr>
          <p:cNvPr id="3" name="Picture 2" descr="C:\Users\moravcova.GYMTANVALD\AppData\Local\Microsoft\Windows\Temporary Internet Files\Content.IE5\PIKXYXPV\MC900290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5896" y="1052736"/>
            <a:ext cx="187903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1916832"/>
            <a:ext cx="7920880" cy="451345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cs-CZ" sz="2500" b="1" i="1" dirty="0" smtClean="0">
              <a:solidFill>
                <a:schemeClr val="bg2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05855" y="2060848"/>
            <a:ext cx="5129902" cy="150378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Pavel věnoval pejskům 9 Kč.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Maruška přispěla 20 korunami.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Adélka dala 5 Kč.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39552" y="3861048"/>
            <a:ext cx="7920880" cy="21602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Paní učitelka zdůraznila dětem, že příspěvek je zcela dobrovolný a každý se může </a:t>
            </a:r>
            <a:r>
              <a:rPr lang="cs-CZ" b="1" dirty="0" smtClean="0">
                <a:solidFill>
                  <a:schemeClr val="accent2"/>
                </a:solidFill>
              </a:rPr>
              <a:t>rozhodnout, </a:t>
            </a:r>
            <a:r>
              <a:rPr lang="cs-CZ" b="1" dirty="0" smtClean="0">
                <a:solidFill>
                  <a:schemeClr val="accent2"/>
                </a:solidFill>
              </a:rPr>
              <a:t>jestli chce nebo nechce přispět a kolik.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Každý se také může rozhodnout, jestli ostatním řekne, kolik do kasičky vložil.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83083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777846"/>
            <a:ext cx="5688632" cy="900100"/>
          </a:xfrm>
        </p:spPr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chemeClr val="tx2"/>
                </a:solidFill>
              </a:rPr>
              <a:t>Jak porovnat částky? 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  <p:pic>
        <p:nvPicPr>
          <p:cNvPr id="3" name="Picture 2" descr="C:\Users\moravcova.GYMTANVALD\AppData\Local\Microsoft\Windows\Temporary Internet Files\Content.IE5\PIKXYXPV\MC900290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08720"/>
            <a:ext cx="187903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1916832"/>
            <a:ext cx="7920880" cy="451345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cs-CZ" sz="2500" b="1" i="1" dirty="0" smtClean="0">
              <a:solidFill>
                <a:schemeClr val="bg2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22703" y="2348880"/>
            <a:ext cx="7954578" cy="237626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Pavel, Maruška a Adélka se přesto                      dál dohadovali a porovnávali své příspěvky.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Adélka pořád opakovala, že dala všechny peníze, které ji zbyly po nákupu vánočních dárků.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chemeClr val="accent2"/>
                </a:solidFill>
              </a:rPr>
              <a:t>Maruška se chlubila, že dala nejvíc.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cs-CZ" b="1" dirty="0" smtClean="0">
              <a:solidFill>
                <a:schemeClr val="accent2"/>
              </a:solidFill>
            </a:endParaRP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1907704" y="4725144"/>
            <a:ext cx="4680520" cy="6840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buClrTx/>
              <a:buSzTx/>
              <a:buFontTx/>
            </a:pPr>
            <a:r>
              <a:rPr lang="cs-CZ" altLang="cs-CZ" sz="3200" b="1" dirty="0" smtClean="0">
                <a:solidFill>
                  <a:srgbClr val="CC0000"/>
                </a:solidFill>
              </a:rPr>
              <a:t>Jak porovnat částky? </a:t>
            </a:r>
            <a:endParaRPr lang="cs-CZ" altLang="cs-CZ" sz="3200" b="1" dirty="0">
              <a:solidFill>
                <a:srgbClr val="CC0000"/>
              </a:solidFill>
            </a:endParaRPr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1907704" y="5409220"/>
            <a:ext cx="4439776" cy="6799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buClrTx/>
              <a:buSzTx/>
              <a:buFontTx/>
            </a:pPr>
            <a:r>
              <a:rPr lang="cs-CZ" altLang="cs-CZ" sz="3200" b="1" dirty="0" smtClean="0">
                <a:solidFill>
                  <a:srgbClr val="CC0000"/>
                </a:solidFill>
              </a:rPr>
              <a:t>Použijeme procenta!</a:t>
            </a:r>
            <a:endParaRPr lang="cs-CZ" altLang="cs-CZ" sz="3200" b="1" dirty="0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0745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478913"/>
            <a:ext cx="3528392" cy="936104"/>
          </a:xfrm>
        </p:spPr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chemeClr val="tx2"/>
                </a:solidFill>
              </a:rPr>
              <a:t>Co už víme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  <p:pic>
        <p:nvPicPr>
          <p:cNvPr id="3" name="Picture 2" descr="C:\Users\moravcova.GYMTANVALD\AppData\Local\Microsoft\Windows\Temporary Internet Files\Content.IE5\PIKXYXPV\MC900290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5" y="728092"/>
            <a:ext cx="1728192" cy="1220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1916832"/>
            <a:ext cx="7920880" cy="451345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cs-CZ" sz="2500" b="1" i="1" dirty="0" smtClean="0">
              <a:solidFill>
                <a:schemeClr val="bg2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ástupný symbol pro obsah 2"/>
              <p:cNvSpPr txBox="1">
                <a:spLocks/>
              </p:cNvSpPr>
              <p:nvPr/>
            </p:nvSpPr>
            <p:spPr>
              <a:xfrm>
                <a:off x="512883" y="1662608"/>
                <a:ext cx="7954578" cy="2112712"/>
              </a:xfrm>
              <a:prstGeom prst="rect">
                <a:avLst/>
              </a:prstGeom>
            </p:spPr>
            <p:txBody>
              <a:bodyPr>
                <a:normAutofit fontScale="92500"/>
              </a:bodyPr>
              <a:lstStyle>
                <a:lvl1pPr marL="34290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76000"/>
                  <a:buFont typeface="Wingdings 2" pitchFamily="18" charset="2"/>
                  <a:buChar char="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76000"/>
                  <a:buFont typeface="Wingdings 2" pitchFamily="18" charset="2"/>
                  <a:buChar char="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76000"/>
                  <a:buFont typeface="Wingdings 2" pitchFamily="18" charset="2"/>
                  <a:buChar char="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24712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76000"/>
                  <a:buFont typeface="Wingdings 2" pitchFamily="18" charset="2"/>
                  <a:buChar char="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32588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76000"/>
                  <a:buFont typeface="Wingdings 2" pitchFamily="18" charset="2"/>
                  <a:buChar char=""/>
                  <a:defRPr sz="16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517904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76000"/>
                  <a:buFont typeface="Wingdings 2" pitchFamily="18" charset="2"/>
                  <a:buChar char="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1719072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76000"/>
                  <a:buFont typeface="Wingdings 2" pitchFamily="18" charset="2"/>
                  <a:buChar char="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19202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76000"/>
                  <a:buFont typeface="Wingdings 2" pitchFamily="18" charset="2"/>
                  <a:buChar char="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121408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76000"/>
                  <a:buFont typeface="Wingdings 2" pitchFamily="18" charset="2"/>
                  <a:buChar char="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Aft>
                    <a:spcPts val="0"/>
                  </a:spcAft>
                  <a:buFont typeface="Wingdings" panose="05000000000000000000" pitchFamily="2" charset="2"/>
                  <a:buChar char="Ø"/>
                </a:pPr>
                <a:r>
                  <a:rPr lang="cs-CZ" b="1" dirty="0" smtClean="0">
                    <a:solidFill>
                      <a:schemeClr val="accent2"/>
                    </a:solidFill>
                  </a:rPr>
                  <a:t>Pavel věnoval pejskům 9 Kč.                                Celkem dostává Pavel na své výdaje měsíčně 150 Kč.</a:t>
                </a:r>
              </a:p>
              <a:p>
                <a:pPr fontAlgn="auto">
                  <a:spcAft>
                    <a:spcPts val="0"/>
                  </a:spcAft>
                  <a:buFont typeface="Wingdings" panose="05000000000000000000" pitchFamily="2" charset="2"/>
                  <a:buChar char="Ø"/>
                </a:pPr>
                <a:r>
                  <a:rPr lang="cs-CZ" b="1" dirty="0" smtClean="0">
                    <a:solidFill>
                      <a:schemeClr val="accent2"/>
                    </a:solidFill>
                  </a:rPr>
                  <a:t>Maruška přispěla 20 korunami, což byla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2600" b="1" i="1" smtClean="0">
                            <a:solidFill>
                              <a:schemeClr val="accent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1" i="1" smtClean="0">
                            <a:solidFill>
                              <a:schemeClr val="accent2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600" b="1" i="1" smtClean="0">
                            <a:solidFill>
                              <a:schemeClr val="accent2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accent2"/>
                    </a:solidFill>
                  </a:rPr>
                  <a:t>  z jejího měsíčního příjmu.</a:t>
                </a:r>
              </a:p>
              <a:p>
                <a:pPr fontAlgn="auto">
                  <a:spcAft>
                    <a:spcPts val="0"/>
                  </a:spcAft>
                  <a:buFont typeface="Wingdings" panose="05000000000000000000" pitchFamily="2" charset="2"/>
                  <a:buChar char="Ø"/>
                </a:pPr>
                <a:r>
                  <a:rPr lang="cs-CZ" b="1" dirty="0" smtClean="0">
                    <a:solidFill>
                      <a:schemeClr val="accent2"/>
                    </a:solidFill>
                  </a:rPr>
                  <a:t>Adélka dala 5 Kč. Měsíčně má na útratu 100 Kč.</a:t>
                </a:r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>
          <p:sp>
            <p:nvSpPr>
              <p:cNvPr id="8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883" y="1662608"/>
                <a:ext cx="7954578" cy="211271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17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62886911"/>
              </p:ext>
            </p:extLst>
          </p:nvPr>
        </p:nvGraphicFramePr>
        <p:xfrm>
          <a:off x="843990" y="3840343"/>
          <a:ext cx="7292364" cy="2245968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2088232"/>
                <a:gridCol w="1944216"/>
                <a:gridCol w="1656184"/>
                <a:gridCol w="1603732"/>
              </a:tblGrid>
              <a:tr h="5614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jméno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Pavel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Maruška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Adélka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492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kapesné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150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100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492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částka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9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20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5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492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částka v </a:t>
                      </a:r>
                      <a:r>
                        <a:rPr lang="cs-CZ" sz="2400" b="1" dirty="0" smtClean="0"/>
                        <a:t>%  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167094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521196" y="260648"/>
            <a:ext cx="4497188" cy="936104"/>
          </a:xfrm>
        </p:spPr>
        <p:txBody>
          <a:bodyPr>
            <a:normAutofit/>
          </a:bodyPr>
          <a:lstStyle/>
          <a:p>
            <a:r>
              <a:rPr lang="cs-CZ" altLang="cs-CZ" sz="3600" b="1" dirty="0" smtClean="0">
                <a:solidFill>
                  <a:schemeClr val="tx2"/>
                </a:solidFill>
              </a:rPr>
              <a:t>Shrnutí a výpočty:</a:t>
            </a:r>
            <a:endParaRPr lang="cs-CZ" altLang="cs-CZ" sz="3600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1916832"/>
            <a:ext cx="7920880" cy="451345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cs-CZ" sz="2500" b="1" i="1" dirty="0" smtClean="0">
              <a:solidFill>
                <a:schemeClr val="bg2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3954113"/>
              </p:ext>
            </p:extLst>
          </p:nvPr>
        </p:nvGraphicFramePr>
        <p:xfrm>
          <a:off x="781802" y="1256103"/>
          <a:ext cx="7292364" cy="2245968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2088232"/>
                <a:gridCol w="1944216"/>
                <a:gridCol w="1656184"/>
                <a:gridCol w="1603732"/>
              </a:tblGrid>
              <a:tr h="5614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jméno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Pavel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Maruška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Adélka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492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kapesné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150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100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492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částka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9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20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5 Kč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492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částka v </a:t>
                      </a:r>
                      <a:r>
                        <a:rPr lang="cs-CZ" sz="2400" b="1" dirty="0" smtClean="0"/>
                        <a:t>%  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5276328" y="1795070"/>
            <a:ext cx="1224136" cy="50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buClrTx/>
              <a:buSzTx/>
              <a:buFontTx/>
            </a:pPr>
            <a:r>
              <a:rPr lang="cs-CZ" altLang="cs-CZ" sz="3100" b="1" dirty="0" smtClean="0">
                <a:solidFill>
                  <a:schemeClr val="tx2"/>
                </a:solidFill>
              </a:rPr>
              <a:t>400 Kč</a:t>
            </a:r>
            <a:r>
              <a:rPr lang="cs-CZ" altLang="cs-CZ" b="1" dirty="0" smtClean="0">
                <a:solidFill>
                  <a:schemeClr val="tx2"/>
                </a:solidFill>
              </a:rPr>
              <a:t> </a:t>
            </a:r>
            <a:endParaRPr lang="cs-CZ" altLang="cs-CZ" b="1" dirty="0">
              <a:solidFill>
                <a:schemeClr val="tx2"/>
              </a:solidFill>
            </a:endParaRP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3851920" y="2960948"/>
            <a:ext cx="864096" cy="50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buClrTx/>
              <a:buSzTx/>
              <a:buFontTx/>
            </a:pPr>
            <a:r>
              <a:rPr lang="cs-CZ" altLang="cs-CZ" sz="2400" b="1" dirty="0" smtClean="0">
                <a:solidFill>
                  <a:schemeClr val="tx2"/>
                </a:solidFill>
              </a:rPr>
              <a:t>6</a:t>
            </a:r>
            <a:r>
              <a:rPr lang="cs-CZ" alt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%</a:t>
            </a:r>
            <a:r>
              <a:rPr lang="cs-CZ" altLang="cs-CZ" sz="2400" b="1" dirty="0" smtClean="0">
                <a:solidFill>
                  <a:schemeClr val="tx1"/>
                </a:solidFill>
              </a:rPr>
              <a:t> </a:t>
            </a:r>
            <a:endParaRPr lang="cs-CZ" alt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5664820" y="2954735"/>
            <a:ext cx="864096" cy="50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buClrTx/>
              <a:buSzTx/>
              <a:buFontTx/>
            </a:pPr>
            <a:r>
              <a:rPr lang="en-US" altLang="cs-CZ" sz="2400" b="1" dirty="0">
                <a:solidFill>
                  <a:schemeClr val="tx2"/>
                </a:solidFill>
              </a:rPr>
              <a:t>5</a:t>
            </a:r>
            <a:r>
              <a:rPr lang="cs-CZ" alt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%</a:t>
            </a:r>
            <a:r>
              <a:rPr lang="cs-CZ" altLang="cs-CZ" sz="2400" b="1" dirty="0" smtClean="0">
                <a:solidFill>
                  <a:schemeClr val="tx1"/>
                </a:solidFill>
              </a:rPr>
              <a:t> </a:t>
            </a:r>
            <a:endParaRPr lang="cs-CZ" alt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7164288" y="2960948"/>
            <a:ext cx="864096" cy="50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buClrTx/>
              <a:buSzTx/>
              <a:buFontTx/>
            </a:pPr>
            <a:r>
              <a:rPr lang="en-US" altLang="cs-CZ" sz="2400" b="1" dirty="0">
                <a:solidFill>
                  <a:schemeClr val="tx2"/>
                </a:solidFill>
              </a:rPr>
              <a:t>5</a:t>
            </a:r>
            <a:r>
              <a:rPr lang="cs-CZ" alt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>
                <a:solidFill>
                  <a:schemeClr val="tx1"/>
                </a:solidFill>
              </a:rPr>
              <a:t>%</a:t>
            </a:r>
            <a:r>
              <a:rPr lang="cs-CZ" altLang="cs-CZ" sz="2400" b="1" dirty="0" smtClean="0">
                <a:solidFill>
                  <a:schemeClr val="tx1"/>
                </a:solidFill>
              </a:rPr>
              <a:t> </a:t>
            </a:r>
            <a:endParaRPr lang="cs-CZ" alt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602249" y="3670026"/>
            <a:ext cx="7776864" cy="276026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sz="2200" b="1" dirty="0" smtClean="0">
                <a:solidFill>
                  <a:schemeClr val="accent2"/>
                </a:solidFill>
              </a:rPr>
              <a:t>Maruška věnovala pejskům v absolutních hodnotách největší částku 20 Kč.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sz="2200" b="1" dirty="0" smtClean="0"/>
              <a:t>Když vyjádříme příspěvky dětí v procentech vzhledem k celkovému měsíčnímu kapesnému, zjistíme s překvapením, že všechny tři děti přispěly srovnatelně, 5 – 6 %.</a:t>
            </a:r>
          </a:p>
          <a:p>
            <a:pPr fontAlgn="auto"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cs-CZ" sz="2200" b="1" dirty="0" smtClean="0">
                <a:solidFill>
                  <a:schemeClr val="accent2"/>
                </a:solidFill>
              </a:rPr>
              <a:t>Nejvíce věnoval Pavel 6 %, Maruška a Adélka stejně. </a:t>
            </a:r>
          </a:p>
          <a:p>
            <a:pPr marL="68580" indent="0" fontAlgn="auto">
              <a:spcAft>
                <a:spcPts val="0"/>
              </a:spcAft>
              <a:buNone/>
            </a:pP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66677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1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0768"/>
            <a:ext cx="8136904" cy="18722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altLang="cs-CZ" sz="800" b="1" i="1" dirty="0" smtClean="0">
              <a:solidFill>
                <a:schemeClr val="bg2"/>
              </a:solidFill>
            </a:endParaRP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Děti z primy předaly v útulku krmení a pelíšky pro pejsky a kočičky.</a:t>
            </a: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Na oplátku na ně čekal Mikuláš s čertem a nadílkou.</a:t>
            </a:r>
          </a:p>
          <a:p>
            <a:endParaRPr lang="cs-CZ" altLang="cs-CZ" b="1" i="1" dirty="0">
              <a:solidFill>
                <a:schemeClr val="bg2"/>
              </a:solidFill>
            </a:endParaRP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04664"/>
            <a:ext cx="4752528" cy="900100"/>
          </a:xfrm>
        </p:spPr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chemeClr val="tx2"/>
                </a:solidFill>
              </a:rPr>
              <a:t>Návštěva útulku: 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  <p:pic>
        <p:nvPicPr>
          <p:cNvPr id="3075" name="Picture 3" descr="C:\Users\moravcova.GYMTANVALD\AppData\Local\Microsoft\Windows\Temporary Internet Files\Content.IE5\H6SHIFBY\MC90033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84984"/>
            <a:ext cx="190658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moravcova.GYMTANVALD\AppData\Local\Microsoft\Windows\Temporary Internet Files\Content.IE5\H6SHIFBY\MC9004116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933056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1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268760"/>
            <a:ext cx="756084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altLang="cs-CZ" sz="800" b="1" i="1" dirty="0" smtClean="0">
              <a:solidFill>
                <a:schemeClr val="bg2"/>
              </a:solidFill>
            </a:endParaRP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Mezi primány byl i Aleš, který do sbírky nepřispěl vůbec.</a:t>
            </a: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Jaké bylo překvapení ostatních, když zjistili, že Aleš je v útulku pravidelným návštěvníkem, kterého majitelé </a:t>
            </a:r>
            <a:r>
              <a:rPr lang="cs-CZ" altLang="cs-CZ" b="1" i="1" dirty="0">
                <a:solidFill>
                  <a:schemeClr val="bg2"/>
                </a:solidFill>
              </a:rPr>
              <a:t>ú</a:t>
            </a:r>
            <a:r>
              <a:rPr lang="cs-CZ" altLang="cs-CZ" b="1" i="1" dirty="0" smtClean="0">
                <a:solidFill>
                  <a:schemeClr val="bg2"/>
                </a:solidFill>
              </a:rPr>
              <a:t>tulku dobře znali.</a:t>
            </a: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Aleš chodí pejsky pravidelně venčit a často jim i něco přinese.</a:t>
            </a: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Pavel, Maruška, Adélka i ostatní pochopili, jak bylo jejich hašteření malicherné.</a:t>
            </a:r>
          </a:p>
          <a:p>
            <a:endParaRPr lang="cs-CZ" altLang="cs-CZ" b="1" i="1" dirty="0">
              <a:solidFill>
                <a:schemeClr val="bg2"/>
              </a:solidFill>
            </a:endParaRP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04664"/>
            <a:ext cx="5688632" cy="900100"/>
          </a:xfrm>
        </p:spPr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chemeClr val="tx2"/>
                </a:solidFill>
              </a:rPr>
              <a:t>Překvapení nakonec 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  <p:pic>
        <p:nvPicPr>
          <p:cNvPr id="4" name="Picture 2" descr="C:\Users\moravcova.GYMTANVALD\AppData\Local\Microsoft\Windows\Temporary Internet Files\Content.IE5\PIKXYXPV\MC900290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6764" y="5301208"/>
            <a:ext cx="172819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2504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1" name="Rectangle 3"/>
          <p:cNvSpPr>
            <a:spLocks noGrp="1" noChangeArrowheads="1"/>
          </p:cNvSpPr>
          <p:nvPr>
            <p:ph idx="1"/>
          </p:nvPr>
        </p:nvSpPr>
        <p:spPr>
          <a:xfrm>
            <a:off x="1115616" y="4653136"/>
            <a:ext cx="6552728" cy="144016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altLang="cs-CZ" sz="2800" b="1" i="1" dirty="0" smtClean="0">
                <a:solidFill>
                  <a:srgbClr val="FF3300"/>
                </a:solidFill>
              </a:rPr>
              <a:t>Všichni si užili pěkný předvánoční den a pochopili, co je důležité.</a:t>
            </a:r>
            <a:endParaRPr lang="cs-CZ" altLang="cs-CZ" sz="2800" b="1" i="1" dirty="0">
              <a:solidFill>
                <a:srgbClr val="FF3300"/>
              </a:solidFill>
            </a:endParaRP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04664"/>
            <a:ext cx="4752528" cy="900100"/>
          </a:xfrm>
        </p:spPr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chemeClr val="tx2"/>
                </a:solidFill>
              </a:rPr>
              <a:t>Návštěva útulku: 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  <p:pic>
        <p:nvPicPr>
          <p:cNvPr id="3075" name="Picture 3" descr="C:\Users\moravcova.GYMTANVALD\AppData\Local\Microsoft\Windows\Temporary Internet Files\Content.IE5\H6SHIFBY\MC90033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96752"/>
            <a:ext cx="190658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moravcova.GYMTANVALD\AppData\Local\Microsoft\Windows\Temporary Internet Files\Content.IE5\H6SHIFBY\MC9004116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44824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679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7948612" cy="503238"/>
          </a:xfr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400" b="1"/>
              <a:t>použité zdroje: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989138"/>
            <a:ext cx="8208962" cy="4176712"/>
          </a:xfr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 indent="-468313">
              <a:spcBef>
                <a:spcPts val="47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2000" b="1" dirty="0"/>
              <a:t>Obrázky:</a:t>
            </a:r>
          </a:p>
          <a:p>
            <a:pPr indent="-468313">
              <a:spcBef>
                <a:spcPts val="32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400" b="1" dirty="0"/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1700" b="1" dirty="0"/>
              <a:t>AUTOR NEUVEDEN. </a:t>
            </a:r>
            <a:r>
              <a:rPr lang="cs-CZ" altLang="cs-CZ" sz="1700" b="1" i="1" dirty="0"/>
              <a:t>Kliparty Microsoft Office</a:t>
            </a:r>
            <a:r>
              <a:rPr lang="cs-CZ" altLang="cs-CZ" sz="1700" b="1" dirty="0"/>
              <a:t> [online]. [cit. 28.11.2012]. Dostupný na WWW: </a:t>
            </a:r>
            <a:r>
              <a:rPr lang="cs-CZ" altLang="cs-CZ" sz="1700" b="1" dirty="0">
                <a:solidFill>
                  <a:srgbClr val="336699"/>
                </a:solidFill>
                <a:hlinkClick r:id="rId3"/>
              </a:rPr>
              <a:t>http://office.microsoft.com/</a:t>
            </a:r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indent="-468313">
              <a:spcBef>
                <a:spcPts val="400"/>
              </a:spcBef>
              <a:buClrTx/>
              <a:buSzPct val="65000"/>
              <a:buFontTx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3488</TotalTime>
  <Words>414</Words>
  <Application>Microsoft Office PowerPoint</Application>
  <PresentationFormat>Předvádění na obrazovce (4:3)</PresentationFormat>
  <Paragraphs>85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Co nás dnes čeká?</vt:lpstr>
      <vt:lpstr>Co už víme</vt:lpstr>
      <vt:lpstr>Jak porovnat částky? </vt:lpstr>
      <vt:lpstr>Co už víme</vt:lpstr>
      <vt:lpstr>Shrnutí a výpočty:</vt:lpstr>
      <vt:lpstr>Návštěva útulku: </vt:lpstr>
      <vt:lpstr>Překvapení nakonec </vt:lpstr>
      <vt:lpstr>Návštěva útulku: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herrmannova</dc:creator>
  <cp:lastModifiedBy>Dum</cp:lastModifiedBy>
  <cp:revision>167</cp:revision>
  <cp:lastPrinted>1601-01-01T00:00:00Z</cp:lastPrinted>
  <dcterms:created xsi:type="dcterms:W3CDTF">2012-05-25T05:09:32Z</dcterms:created>
  <dcterms:modified xsi:type="dcterms:W3CDTF">2013-12-18T15:09:32Z</dcterms:modified>
</cp:coreProperties>
</file>