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5" r:id="rId3"/>
    <p:sldId id="257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008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A3_26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30. 9. 2013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3PČ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Pečovatelské služby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proměnná, dosazování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br>
              <a:rPr lang="cs-CZ" sz="3600" b="1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2060"/>
                </a:solidFill>
              </a:rPr>
              <a:t>(podle vzoru)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7" name="Zástupný symbol pro obsah 6" descr="Bez názvu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9829" y="2492896"/>
            <a:ext cx="8296627" cy="2133419"/>
          </a:xfrm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392" y="4840999"/>
            <a:ext cx="8351079" cy="161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509120"/>
            <a:ext cx="8530465" cy="1632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36815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4561964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m</a:t>
            </a:r>
            <a:endParaRPr lang="de-DE" sz="2800" b="1" dirty="0"/>
          </a:p>
        </p:txBody>
      </p:sp>
      <p:pic>
        <p:nvPicPr>
          <p:cNvPr id="14" name="Zástupný symbol pro obsah 13" descr="Bez názvu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9233" y="1556792"/>
            <a:ext cx="8593247" cy="2209693"/>
          </a:xfrm>
        </p:spPr>
      </p:pic>
      <p:sp>
        <p:nvSpPr>
          <p:cNvPr id="15" name="TextovéPole 14"/>
          <p:cNvSpPr txBox="1"/>
          <p:nvPr/>
        </p:nvSpPr>
        <p:spPr>
          <a:xfrm>
            <a:off x="6389463" y="5066020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17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89463" y="5642084"/>
            <a:ext cx="9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34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467056"/>
            <a:ext cx="8423087" cy="1626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300192" y="4509120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 · m + 1 · j + 1 · v</a:t>
            </a:r>
            <a:endParaRPr lang="de-DE" sz="2400" b="1" dirty="0"/>
          </a:p>
        </p:txBody>
      </p:sp>
      <p:pic>
        <p:nvPicPr>
          <p:cNvPr id="12" name="Zástupný symbol pro obsah 11" descr="Bez názvu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24148" y="1556792"/>
            <a:ext cx="8668332" cy="2229000"/>
          </a:xfrm>
        </p:spPr>
      </p:pic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36815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61144" y="5085184"/>
            <a:ext cx="24593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 · 17 + 1 · 6 + 1 · 3,50</a:t>
            </a:r>
            <a:endParaRPr lang="de-DE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5570076"/>
            <a:ext cx="1431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26,50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474185"/>
            <a:ext cx="8458457" cy="1619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372200" y="4509120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t + 1 · h</a:t>
            </a:r>
            <a:endParaRPr lang="de-DE" sz="2800" b="1" dirty="0"/>
          </a:p>
        </p:txBody>
      </p:sp>
      <p:pic>
        <p:nvPicPr>
          <p:cNvPr id="12" name="Zástupný symbol pro obsah 11" descr="Bez názvu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556792"/>
            <a:ext cx="8764171" cy="2253645"/>
          </a:xfrm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136815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5013176"/>
            <a:ext cx="1970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11 + 1 · 8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570076"/>
            <a:ext cx="9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19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2015" y="4474185"/>
            <a:ext cx="8458457" cy="1619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372200" y="4489956"/>
            <a:ext cx="171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j + 2 · t </a:t>
            </a:r>
            <a:endParaRPr lang="de-DE" sz="2800" b="1" dirty="0"/>
          </a:p>
        </p:txBody>
      </p:sp>
      <p:pic>
        <p:nvPicPr>
          <p:cNvPr id="13" name="Zástupný symbol pro obsah 12" descr="Bez názvu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556792"/>
            <a:ext cx="8593247" cy="2209693"/>
          </a:xfrm>
        </p:spPr>
      </p:pic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41763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4994012"/>
            <a:ext cx="2042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6 + 2 · 11 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5570076"/>
            <a:ext cx="9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28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023" y="4437112"/>
            <a:ext cx="8275954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293359" y="4489956"/>
            <a:ext cx="1879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h + 2 · v </a:t>
            </a:r>
            <a:endParaRPr lang="de-DE" sz="2800" b="1" dirty="0"/>
          </a:p>
        </p:txBody>
      </p:sp>
      <p:pic>
        <p:nvPicPr>
          <p:cNvPr id="15" name="Zástupný symbol pro obsah 14" descr="Bez názvu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484784"/>
            <a:ext cx="8568952" cy="2203445"/>
          </a:xfrm>
        </p:spPr>
      </p:pic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05680" y="72008"/>
            <a:ext cx="8686800" cy="148478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994012"/>
            <a:ext cx="2318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8 + 2 · 3,50 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5498068"/>
            <a:ext cx="9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23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8208912" cy="2420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výrazů dosaďte hodnoty x = 6, y = 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198821" y="1243786"/>
            <a:ext cx="4549643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(3 ∙ 6 + 3 ∙ 4) : 10 = </a:t>
            </a:r>
            <a:br>
              <a:rPr lang="cs-CZ" sz="4400" b="1" dirty="0" smtClean="0"/>
            </a:br>
            <a:r>
              <a:rPr lang="cs-CZ" sz="4400" b="1" dirty="0" smtClean="0"/>
              <a:t>(18 + 12) : 10 = </a:t>
            </a:r>
            <a:r>
              <a:rPr lang="cs-CZ" sz="4800" b="1" dirty="0" smtClean="0"/>
              <a:t> 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>30 : 10 = 3</a:t>
            </a:r>
            <a:r>
              <a:rPr lang="cs-CZ" sz="5400" b="1" dirty="0" smtClean="0"/>
              <a:t> </a:t>
            </a:r>
            <a:endParaRPr lang="de-DE" sz="4400" b="1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05064"/>
            <a:ext cx="8208911" cy="244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/>
          <p:nvPr/>
        </p:nvSpPr>
        <p:spPr>
          <a:xfrm>
            <a:off x="3779912" y="4042226"/>
            <a:ext cx="3749744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(8 ∙ 4 - 14) : 6 = </a:t>
            </a:r>
            <a:br>
              <a:rPr lang="cs-CZ" sz="4400" b="1" dirty="0" smtClean="0"/>
            </a:br>
            <a:r>
              <a:rPr lang="cs-CZ" sz="4400" b="1" dirty="0" smtClean="0"/>
              <a:t>(32 - 14) : 6 = </a:t>
            </a:r>
            <a:r>
              <a:rPr lang="cs-CZ" sz="5400" b="1" dirty="0" smtClean="0"/>
              <a:t> 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>18 : 6 = 3  </a:t>
            </a:r>
            <a:r>
              <a:rPr lang="cs-CZ" sz="5400" b="1" dirty="0" smtClean="0"/>
              <a:t> </a:t>
            </a:r>
            <a:endParaRPr lang="de-DE" sz="4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996247"/>
            <a:ext cx="8208912" cy="2457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8208912" cy="2457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výrazů dosaďte hodnoty x = 6, y = 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198821" y="1243786"/>
            <a:ext cx="4264309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 ∙ 6 + (5 ∙ 4) : 2 = </a:t>
            </a:r>
            <a:br>
              <a:rPr lang="cs-CZ" sz="4400" b="1" dirty="0" smtClean="0"/>
            </a:br>
            <a:r>
              <a:rPr lang="cs-CZ" sz="4400" b="1" dirty="0" smtClean="0"/>
              <a:t>12 + 20 : 2 = </a:t>
            </a:r>
            <a:r>
              <a:rPr lang="cs-CZ" sz="5400" b="1" dirty="0" smtClean="0"/>
              <a:t> 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>12 + 10 = 22 </a:t>
            </a:r>
            <a:r>
              <a:rPr lang="cs-CZ" sz="5400" b="1" dirty="0" smtClean="0"/>
              <a:t> </a:t>
            </a:r>
            <a:endParaRPr lang="de-DE" sz="44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3893537" y="4042226"/>
            <a:ext cx="4174541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 ∙ 6 - (4 ∙ </a:t>
            </a:r>
            <a:r>
              <a:rPr lang="cs-CZ" sz="4400" b="1" dirty="0" err="1" smtClean="0"/>
              <a:t>4</a:t>
            </a:r>
            <a:r>
              <a:rPr lang="cs-CZ" sz="4400" b="1" dirty="0" smtClean="0"/>
              <a:t> - 8) = </a:t>
            </a:r>
            <a:br>
              <a:rPr lang="cs-CZ" sz="4400" b="1" dirty="0" smtClean="0"/>
            </a:br>
            <a:r>
              <a:rPr lang="cs-CZ" sz="4400" b="1" dirty="0" smtClean="0"/>
              <a:t>12 - (16 - 8) =</a:t>
            </a:r>
            <a:r>
              <a:rPr lang="cs-CZ" sz="5400" b="1" dirty="0" smtClean="0"/>
              <a:t> </a:t>
            </a:r>
            <a:r>
              <a:rPr lang="cs-CZ" sz="4400" b="1" dirty="0" smtClean="0"/>
              <a:t> </a:t>
            </a:r>
            <a:br>
              <a:rPr lang="cs-CZ" sz="4400" b="1" dirty="0" smtClean="0"/>
            </a:br>
            <a:r>
              <a:rPr lang="cs-CZ" sz="4400" b="1" dirty="0" smtClean="0"/>
              <a:t>12 - 8 = 4</a:t>
            </a:r>
            <a:r>
              <a:rPr lang="cs-CZ" sz="5400" b="1" dirty="0" smtClean="0"/>
              <a:t> </a:t>
            </a:r>
            <a:endParaRPr lang="de-DE" sz="4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8208911" cy="2504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výrazů dosaďte hodnoty x = 6, y = 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198821" y="1243786"/>
            <a:ext cx="4152099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(5 ∙ 6 - 7 ∙ 4) ∙ </a:t>
            </a:r>
            <a:r>
              <a:rPr lang="cs-CZ" sz="4400" b="1" dirty="0" err="1" smtClean="0"/>
              <a:t>4</a:t>
            </a:r>
            <a:r>
              <a:rPr lang="cs-CZ" sz="4400" b="1" dirty="0" smtClean="0"/>
              <a:t> = </a:t>
            </a:r>
            <a:br>
              <a:rPr lang="cs-CZ" sz="4400" b="1" dirty="0" smtClean="0"/>
            </a:br>
            <a:r>
              <a:rPr lang="cs-CZ" sz="4400" b="1" dirty="0" smtClean="0"/>
              <a:t>(30 - 28) ∙ 4 = </a:t>
            </a:r>
            <a:r>
              <a:rPr lang="cs-CZ" sz="5400" b="1" dirty="0" smtClean="0"/>
              <a:t> </a:t>
            </a: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>2 ∙ 4 = 8</a:t>
            </a:r>
            <a:r>
              <a:rPr lang="cs-CZ" sz="5400" b="1" dirty="0" smtClean="0"/>
              <a:t> </a:t>
            </a:r>
            <a:endParaRPr lang="de-DE" sz="4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24936" cy="252028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Kolik m</a:t>
            </a:r>
            <a:r>
              <a:rPr lang="cs-CZ" sz="36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3600" b="1" dirty="0" smtClean="0">
                <a:solidFill>
                  <a:srgbClr val="002060"/>
                </a:solidFill>
              </a:rPr>
              <a:t> látky koupíme na </a:t>
            </a:r>
            <a:r>
              <a:rPr lang="cs-CZ" sz="3600" b="1" smtClean="0">
                <a:solidFill>
                  <a:srgbClr val="002060"/>
                </a:solidFill>
              </a:rPr>
              <a:t>ubrus na čtvercový </a:t>
            </a:r>
            <a:r>
              <a:rPr lang="cs-CZ" sz="3600" b="1" dirty="0" smtClean="0">
                <a:solidFill>
                  <a:srgbClr val="002060"/>
                </a:solidFill>
              </a:rPr>
              <a:t>stůl o rozměrech 80 cm x 80 cm, má-li ubrus přesahovat o 10 cm? (Použijte vzorec pro výpočet obsahu čtverce.)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r="15877"/>
          <a:stretch>
            <a:fillRect/>
          </a:stretch>
        </p:blipFill>
        <p:spPr bwMode="auto">
          <a:xfrm>
            <a:off x="251520" y="2877562"/>
            <a:ext cx="8640960" cy="17755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16121" y="2833772"/>
            <a:ext cx="2343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 + 0,2 = 1 m</a:t>
            </a:r>
            <a:endParaRPr lang="de-DE" sz="28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3769876"/>
            <a:ext cx="1313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∙ </a:t>
            </a:r>
            <a:r>
              <a:rPr lang="cs-CZ" sz="2800" b="1" dirty="0" err="1" smtClean="0"/>
              <a:t>a</a:t>
            </a:r>
            <a:endParaRPr lang="de-DE" sz="28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715615" y="2852936"/>
            <a:ext cx="14574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∙ </a:t>
            </a:r>
            <a:r>
              <a:rPr lang="cs-CZ" sz="2800" b="1" dirty="0" err="1" smtClean="0"/>
              <a:t>a</a:t>
            </a:r>
            <a:endParaRPr lang="de-DE" sz="2800" b="1" dirty="0" smtClean="0"/>
          </a:p>
          <a:p>
            <a:r>
              <a:rPr lang="cs-CZ" sz="2800" b="1" dirty="0" smtClean="0"/>
              <a:t>S = 1 ∙ </a:t>
            </a:r>
            <a:r>
              <a:rPr lang="cs-CZ" sz="2800" b="1" dirty="0" err="1" smtClean="0"/>
              <a:t>1</a:t>
            </a:r>
            <a:endParaRPr lang="de-DE" sz="2800" b="1" dirty="0" smtClean="0"/>
          </a:p>
          <a:p>
            <a:r>
              <a:rPr lang="cs-CZ" sz="2800" b="1" dirty="0" smtClean="0"/>
              <a:t>S = 1 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754686" y="4149080"/>
            <a:ext cx="4491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1 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2650306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Ve společenské místnosti se bude natírat podlaha. Jakou plochu musíme natřít, má-li místnost rozměry 20 m x 15 m? (Použijte vzorec pro výpočet obsahu obdélníku.)</a:t>
            </a:r>
            <a:endParaRPr lang="de-DE" dirty="0"/>
          </a:p>
        </p:txBody>
      </p:sp>
      <p:pic>
        <p:nvPicPr>
          <p:cNvPr id="4" name="Zástupný symbol pro obsah 3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12250"/>
          <a:stretch>
            <a:fillRect/>
          </a:stretch>
        </p:blipFill>
        <p:spPr>
          <a:xfrm>
            <a:off x="203347" y="3140968"/>
            <a:ext cx="8826824" cy="1728192"/>
          </a:xfrm>
        </p:spPr>
      </p:pic>
      <p:sp>
        <p:nvSpPr>
          <p:cNvPr id="6" name="TextovéPole 5"/>
          <p:cNvSpPr txBox="1"/>
          <p:nvPr/>
        </p:nvSpPr>
        <p:spPr>
          <a:xfrm>
            <a:off x="2547263" y="3068960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 m</a:t>
            </a:r>
            <a:endParaRPr lang="de-DE" sz="28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3501008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m</a:t>
            </a:r>
            <a:endParaRPr lang="de-DE" sz="2800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3985900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∙ b</a:t>
            </a:r>
            <a:endParaRPr lang="de-DE" sz="28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5715615" y="3124125"/>
            <a:ext cx="182293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∙ b</a:t>
            </a:r>
            <a:endParaRPr lang="de-DE" sz="2800" b="1" dirty="0" smtClean="0"/>
          </a:p>
          <a:p>
            <a:r>
              <a:rPr lang="cs-CZ" sz="2800" b="1" dirty="0" smtClean="0"/>
              <a:t>S = 20 ∙ 15</a:t>
            </a:r>
            <a:endParaRPr lang="de-DE" sz="2800" b="1" dirty="0" smtClean="0"/>
          </a:p>
          <a:p>
            <a:r>
              <a:rPr lang="cs-CZ" sz="2800" b="1" dirty="0" smtClean="0"/>
              <a:t>S = 300 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479067" y="441794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300</a:t>
            </a:r>
            <a:endParaRPr lang="de-DE" sz="2800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7"/>
            <a:ext cx="8229600" cy="381642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1. DSTULLE / CARLITOS.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http://obrazky.superia.cz/jidlo/vajicko.php</a:t>
            </a:r>
          </a:p>
          <a:p>
            <a:r>
              <a:rPr lang="cs-CZ" dirty="0" smtClean="0"/>
              <a:t>2. CHRISDESIGN.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http://obrazky.superia.cz/ovoce/jablko.php</a:t>
            </a:r>
          </a:p>
          <a:p>
            <a:r>
              <a:rPr lang="cs-CZ" dirty="0" smtClean="0"/>
              <a:t>3. PITR.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http://obrazky.superia.cz/kvetiny/tulipan.php</a:t>
            </a:r>
          </a:p>
          <a:p>
            <a:r>
              <a:rPr lang="cs-CZ" dirty="0" smtClean="0"/>
              <a:t>4. GERALD_G.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http://obrazky.superia.cz/napoje/mleko.php</a:t>
            </a:r>
          </a:p>
          <a:p>
            <a:r>
              <a:rPr lang="cs-CZ" dirty="0" smtClean="0"/>
              <a:t>5. JEAN_VICTOR_BALIN.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http://obrazky.superia.cz/jidlo/veka.php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543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DUM - Digitální Učební Materiál </vt:lpstr>
      <vt:lpstr>DUM - Digitální Učební Materiál</vt:lpstr>
      <vt:lpstr>Zapište výrazem s proměnnou cenu jednotlivých nákupů, dosaďte do výrazů a spočítejte cenu jednotlivých nákupů: (podle vzoru)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Do výrazů dosaďte hodnoty x = 6, y = 4</vt:lpstr>
      <vt:lpstr>Do výrazů dosaďte hodnoty x = 6, y = 4</vt:lpstr>
      <vt:lpstr>Do výrazů dosaďte hodnoty x = 6, y = 4</vt:lpstr>
      <vt:lpstr>Kolik m2 látky koupíme na ubrus na čtvercový stůl o rozměrech 80 cm x 80 cm, má-li ubrus přesahovat o 10 cm? (Použijte vzorec pro výpočet obsahu čtverce.)</vt:lpstr>
      <vt:lpstr>Ve společenské místnosti se bude natírat podlaha. Jakou plochu musíme natřít, má-li místnost rozměry 20 m x 15 m? (Použijte vzorec pro výpočet obsahu obdélníku.)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47</cp:revision>
  <dcterms:created xsi:type="dcterms:W3CDTF">2013-11-07T15:21:47Z</dcterms:created>
  <dcterms:modified xsi:type="dcterms:W3CDTF">2013-12-02T21:07:17Z</dcterms:modified>
</cp:coreProperties>
</file>