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7" r:id="rId3"/>
    <p:sldId id="257" r:id="rId4"/>
    <p:sldId id="273" r:id="rId5"/>
    <p:sldId id="274" r:id="rId6"/>
    <p:sldId id="275" r:id="rId7"/>
    <p:sldId id="276" r:id="rId8"/>
    <p:sldId id="283" r:id="rId9"/>
    <p:sldId id="284" r:id="rId10"/>
    <p:sldId id="277" r:id="rId11"/>
    <p:sldId id="27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00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Sada: </a:t>
            </a:r>
            <a:r>
              <a:rPr lang="cs-CZ" dirty="0" smtClean="0"/>
              <a:t>A3_28</a:t>
            </a:r>
            <a:endParaRPr lang="cs-CZ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dirty="0" smtClean="0"/>
              <a:t>7. 10. </a:t>
            </a:r>
            <a:r>
              <a:rPr lang="cs-CZ" dirty="0" smtClean="0"/>
              <a:t>2013                </a:t>
            </a:r>
            <a:r>
              <a:rPr lang="cs-CZ" b="1" dirty="0" smtClean="0"/>
              <a:t>Třída: </a:t>
            </a:r>
            <a:r>
              <a:rPr lang="cs-CZ" dirty="0" smtClean="0"/>
              <a:t>3PČ</a:t>
            </a:r>
            <a:r>
              <a:rPr lang="cs-CZ" b="1" dirty="0" smtClean="0"/>
              <a:t>  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Tematická oblast: Pečovatelské služby</a:t>
            </a:r>
          </a:p>
          <a:p>
            <a:pPr>
              <a:buNone/>
            </a:pPr>
            <a:r>
              <a:rPr lang="cs-CZ" b="1" dirty="0" smtClean="0"/>
              <a:t>Předmět: Matematika</a:t>
            </a:r>
          </a:p>
          <a:p>
            <a:pPr>
              <a:buNone/>
            </a:pPr>
            <a:r>
              <a:rPr lang="cs-CZ" b="1" dirty="0" smtClean="0"/>
              <a:t>Ročník: 3.</a:t>
            </a:r>
          </a:p>
          <a:p>
            <a:pPr>
              <a:buNone/>
            </a:pPr>
            <a:r>
              <a:rPr lang="cs-CZ" b="1" dirty="0" smtClean="0"/>
              <a:t>Klíčová slova: výrazy</a:t>
            </a:r>
            <a:r>
              <a:rPr lang="cs-CZ" b="1" smtClean="0"/>
              <a:t>, </a:t>
            </a:r>
            <a:r>
              <a:rPr lang="cs-CZ" b="1" smtClean="0"/>
              <a:t>hodnota, </a:t>
            </a:r>
            <a:r>
              <a:rPr lang="cs-CZ" b="1" dirty="0" smtClean="0"/>
              <a:t>dosazování</a:t>
            </a:r>
          </a:p>
          <a:p>
            <a:pPr>
              <a:buNone/>
            </a:pPr>
            <a:r>
              <a:rPr lang="cs-CZ" b="1" dirty="0" smtClean="0"/>
              <a:t>Jméno autora (vč. titulu): Mgr. Marie Benedová</a:t>
            </a: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cv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8746"/>
          <a:stretch>
            <a:fillRect/>
          </a:stretch>
        </p:blipFill>
        <p:spPr>
          <a:xfrm>
            <a:off x="67388" y="1988840"/>
            <a:ext cx="8912765" cy="36004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Určete hodnotu výrazu (nezapomeňte na pořadí početních úkonů).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2113692"/>
            <a:ext cx="2424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14 + 35 - 2 = 47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40026" y="2708920"/>
            <a:ext cx="1701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21 ∙ 3 = 36</a:t>
            </a:r>
            <a:endParaRPr lang="de-DE" sz="2800" b="1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2915816" y="3265820"/>
            <a:ext cx="3688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21 ∙ 5 - 2 = 105 - 2 = 103</a:t>
            </a:r>
            <a:endParaRPr lang="de-DE" sz="2800" b="1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2915816" y="3861048"/>
            <a:ext cx="3643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14 + 7 ∙ 3 = 14 + 21 = 35</a:t>
            </a:r>
            <a:endParaRPr lang="de-DE" sz="2800" b="1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4437112"/>
            <a:ext cx="4065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14 + (35 - 2) = 14 + 33 = 47</a:t>
            </a:r>
            <a:endParaRPr lang="de-DE" sz="2800" b="1" dirty="0" smtClean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5066020"/>
            <a:ext cx="3813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(14 + 35) - 2 = 49 - 2 = 47</a:t>
            </a:r>
            <a:endParaRPr lang="de-DE" sz="2800" b="1" dirty="0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cv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1000"/>
          <a:stretch>
            <a:fillRect/>
          </a:stretch>
        </p:blipFill>
        <p:spPr>
          <a:xfrm>
            <a:off x="179512" y="1484784"/>
            <a:ext cx="4965707" cy="2592288"/>
          </a:xfrm>
        </p:spPr>
      </p:pic>
      <p:pic>
        <p:nvPicPr>
          <p:cNvPr id="11" name="Zástupný symbol pro obsah 9" descr="cv2.png"/>
          <p:cNvPicPr>
            <a:picLocks noChangeAspect="1"/>
          </p:cNvPicPr>
          <p:nvPr/>
        </p:nvPicPr>
        <p:blipFill>
          <a:blip r:embed="rId2" cstate="print"/>
          <a:srcRect l="48148"/>
          <a:stretch>
            <a:fillRect/>
          </a:stretch>
        </p:blipFill>
        <p:spPr>
          <a:xfrm>
            <a:off x="3479957" y="4005064"/>
            <a:ext cx="5411023" cy="266868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296144"/>
          </a:xfrm>
        </p:spPr>
        <p:txBody>
          <a:bodyPr>
            <a:no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Vypočítejte hodnoty výrazů, porovnejte hodnoty výrazů &gt;, &lt;, = .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91680" y="16288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18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29761" y="16288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18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55776" y="160963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=</a:t>
            </a:r>
            <a:endParaRPr lang="de-DE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91680" y="21857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</a:t>
            </a:r>
            <a:endParaRPr lang="de-DE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29761" y="218570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18</a:t>
            </a:r>
            <a:endParaRPr lang="de-DE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51614" y="218570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91680" y="2761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25</a:t>
            </a:r>
            <a:endParaRPr lang="de-DE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229761" y="2761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30</a:t>
            </a:r>
            <a:endParaRPr lang="de-DE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551614" y="2761764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835696" y="33378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de-DE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40496" y="33378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de-DE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555776" y="333782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=</a:t>
            </a:r>
            <a:endParaRPr lang="de-DE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84712" y="41299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</a:t>
            </a:r>
            <a:endParaRPr lang="de-DE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868888" y="41490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de-DE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76800" y="414908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20072" y="47059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63</a:t>
            </a:r>
            <a:endParaRPr lang="de-DE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796880" y="472514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57</a:t>
            </a:r>
            <a:endParaRPr lang="de-DE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076800" y="47251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&gt;</a:t>
            </a:r>
            <a:endParaRPr lang="de-DE" sz="28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220072" y="535405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25</a:t>
            </a:r>
            <a:endParaRPr lang="de-DE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868888" y="53540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</a:t>
            </a:r>
            <a:endParaRPr lang="de-DE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076800" y="53540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&gt;</a:t>
            </a:r>
            <a:endParaRPr lang="de-DE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292080" y="5949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de-DE" sz="28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796880" y="59492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36</a:t>
            </a:r>
            <a:endParaRPr lang="de-DE" sz="28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076800" y="5949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&lt;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benedova\Desktop\projekt\pečovatelky\cv3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799329"/>
            <a:ext cx="7992888" cy="583909"/>
          </a:xfrm>
          <a:prstGeom prst="rect">
            <a:avLst/>
          </a:prstGeom>
          <a:noFill/>
        </p:spPr>
      </p:pic>
      <p:pic>
        <p:nvPicPr>
          <p:cNvPr id="10" name="Zástupný symbol pro obsah 9" descr="cv3_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16105"/>
          <a:stretch>
            <a:fillRect/>
          </a:stretch>
        </p:blipFill>
        <p:spPr>
          <a:xfrm>
            <a:off x="107504" y="1412776"/>
            <a:ext cx="8857009" cy="3600400"/>
          </a:xfrm>
        </p:spPr>
      </p:pic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22413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Určete hodnotu výrazu a seřaďte je od nejmenší po největší.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1537628"/>
            <a:ext cx="2069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121 : 11 = </a:t>
            </a:r>
            <a:r>
              <a:rPr lang="cs-CZ" sz="2800" b="1" dirty="0" err="1" smtClean="0"/>
              <a:t>11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2113692"/>
            <a:ext cx="196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94 – 45 = 49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83768" y="268975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36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3265820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28 – </a:t>
            </a:r>
            <a:r>
              <a:rPr lang="cs-CZ" sz="2800" b="1" dirty="0" err="1" smtClean="0"/>
              <a:t>28</a:t>
            </a:r>
            <a:r>
              <a:rPr lang="cs-CZ" sz="2800" b="1" dirty="0" smtClean="0"/>
              <a:t> = 0</a:t>
            </a:r>
            <a:endParaRPr lang="de-DE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3841884"/>
            <a:ext cx="1704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 : 2 = 25</a:t>
            </a:r>
            <a:endParaRPr lang="de-DE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83768" y="4437112"/>
            <a:ext cx="1704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84 : 21 = 4</a:t>
            </a:r>
            <a:endParaRPr lang="de-DE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5576" y="585810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0</a:t>
            </a:r>
            <a:endParaRPr lang="de-DE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116360" y="585810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de-DE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445785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11</a:t>
            </a:r>
            <a:endParaRPr lang="de-DE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60032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25</a:t>
            </a:r>
            <a:endParaRPr lang="de-DE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82089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36</a:t>
            </a:r>
            <a:endParaRPr lang="de-DE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596336" y="585810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49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1" grpId="0"/>
      <p:bldP spid="13" grpId="0"/>
      <p:bldP spid="14" grpId="0"/>
      <p:bldP spid="16" grpId="0"/>
      <p:bldP spid="17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cv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2276872"/>
            <a:ext cx="8912546" cy="2952734"/>
          </a:xfrm>
        </p:spPr>
      </p:pic>
      <p:sp>
        <p:nvSpPr>
          <p:cNvPr id="14" name="Nadpis 1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22413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Napište pomocí číselného zápisu výraz, vypočtěte hodnotu a pojmenujte ho.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83968" y="3193812"/>
            <a:ext cx="196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62 – 38 = 24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890539" y="3212976"/>
            <a:ext cx="1001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rozdíl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3913892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29 · 5 = 145</a:t>
            </a:r>
            <a:endParaRPr lang="de-DE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740352" y="3913892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součin</a:t>
            </a:r>
            <a:endParaRPr lang="de-DE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283968" y="4633972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 · 57 = 228</a:t>
            </a:r>
            <a:endParaRPr lang="de-DE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740352" y="4633972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součin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68144" y="2617748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133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1" grpId="0"/>
      <p:bldP spid="13" grpId="0"/>
      <p:bldP spid="17" grpId="0"/>
      <p:bldP spid="18" grpId="0"/>
      <p:bldP spid="1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cv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65965"/>
          <a:stretch>
            <a:fillRect/>
          </a:stretch>
        </p:blipFill>
        <p:spPr>
          <a:xfrm>
            <a:off x="179512" y="3140968"/>
            <a:ext cx="8674486" cy="1835324"/>
          </a:xfrm>
        </p:spPr>
      </p:pic>
      <p:sp>
        <p:nvSpPr>
          <p:cNvPr id="8" name="TextovéPole 7"/>
          <p:cNvSpPr txBox="1"/>
          <p:nvPr/>
        </p:nvSpPr>
        <p:spPr>
          <a:xfrm>
            <a:off x="2018482" y="3284984"/>
            <a:ext cx="642836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 ∙ 52 ∙ 2 + 3,5 ∙ 24,5 ∙ 26 = 728 + 2 229,5 = </a:t>
            </a:r>
            <a:br>
              <a:rPr lang="cs-CZ" sz="2800" b="1" dirty="0" smtClean="0"/>
            </a:br>
            <a:r>
              <a:rPr lang="cs-CZ" sz="2800" b="1" dirty="0" smtClean="0"/>
              <a:t>2 957,5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68952" cy="2232248"/>
          </a:xfrm>
        </p:spPr>
        <p:txBody>
          <a:bodyPr>
            <a:noAutofit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Vypočítejte, kolik Kč zaplatíte za pečivo do kuchyně domova pro seniory, koupíte-li každý den 52 rohlíků a každý druhý den 24 a ½ chleba. Počítejte s aktuálními cenami.    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07904" y="4345940"/>
            <a:ext cx="1273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2 957,5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cv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4981" b="33982"/>
          <a:stretch>
            <a:fillRect/>
          </a:stretch>
        </p:blipFill>
        <p:spPr>
          <a:xfrm>
            <a:off x="179512" y="3195598"/>
            <a:ext cx="8674486" cy="1673562"/>
          </a:xfrm>
        </p:spPr>
      </p:pic>
      <p:sp>
        <p:nvSpPr>
          <p:cNvPr id="8" name="TextovéPole 7"/>
          <p:cNvSpPr txBox="1"/>
          <p:nvPr/>
        </p:nvSpPr>
        <p:spPr>
          <a:xfrm>
            <a:off x="3131840" y="3265820"/>
            <a:ext cx="31357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 ∙ 2 957,5 =  11 830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68952" cy="2232248"/>
          </a:xfrm>
        </p:spPr>
        <p:txBody>
          <a:bodyPr>
            <a:noAutofit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Vypočítejte, kolik Kč zaplatíte za pečivo do kuchyně domova pro seniory, koupíte-li každý den 52 rohlíků a každý druhý den 24 a ½ chleba. Počítejte s aktuálními cenami.    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07893" y="4345940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11 830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cv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67964"/>
          <a:stretch>
            <a:fillRect/>
          </a:stretch>
        </p:blipFill>
        <p:spPr>
          <a:xfrm>
            <a:off x="179512" y="3141541"/>
            <a:ext cx="8674486" cy="1727619"/>
          </a:xfrm>
        </p:spPr>
      </p:pic>
      <p:sp>
        <p:nvSpPr>
          <p:cNvPr id="8" name="TextovéPole 7"/>
          <p:cNvSpPr txBox="1"/>
          <p:nvPr/>
        </p:nvSpPr>
        <p:spPr>
          <a:xfrm>
            <a:off x="1691680" y="3265820"/>
            <a:ext cx="3326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∙ 11 830 = 141 960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68952" cy="2232248"/>
          </a:xfrm>
        </p:spPr>
        <p:txBody>
          <a:bodyPr>
            <a:noAutofit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Vypočítejte, kolik Kč zaplatíte za pečivo do kuchyně domova pro seniory, koupíte-li každý den 52 rohlíků a každý druhý den 24 a ½ chleba. Počítejte s aktuálními cenami.     </a:t>
            </a:r>
            <a:endParaRPr lang="de-DE" sz="3200" b="1" dirty="0">
              <a:solidFill>
                <a:srgbClr val="00206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03848" y="4345940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141 960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cv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765" y="2708920"/>
            <a:ext cx="8811723" cy="2326527"/>
          </a:xfrm>
        </p:spPr>
      </p:pic>
      <p:sp>
        <p:nvSpPr>
          <p:cNvPr id="8" name="TextovéPole 7"/>
          <p:cNvSpPr txBox="1"/>
          <p:nvPr/>
        </p:nvSpPr>
        <p:spPr>
          <a:xfrm>
            <a:off x="2987824" y="283377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</a:t>
            </a:r>
            <a:endParaRPr lang="de-DE" sz="2800" b="1" dirty="0"/>
          </a:p>
        </p:txBody>
      </p:sp>
      <p:sp>
        <p:nvSpPr>
          <p:cNvPr id="16" name="Nadpis 15"/>
          <p:cNvSpPr>
            <a:spLocks noGrp="1"/>
          </p:cNvSpPr>
          <p:nvPr>
            <p:ph type="title"/>
          </p:nvPr>
        </p:nvSpPr>
        <p:spPr>
          <a:xfrm>
            <a:off x="205680" y="72008"/>
            <a:ext cx="8686800" cy="1484784"/>
          </a:xfrm>
        </p:spPr>
        <p:txBody>
          <a:bodyPr>
            <a:noAutofit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V domově pro seniory je 15 pokojů. V každém pokoji mohou být 4 lidé. Kolik je v domově míst? Zapište jako výraz. Určete hodnotu výrazu. </a:t>
            </a:r>
            <a:endParaRPr lang="de-DE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24472" y="34290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de-DE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771800" y="3933056"/>
            <a:ext cx="992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 · 15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63597" y="2833772"/>
            <a:ext cx="1701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 · 15 = 60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05825" y="45619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60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8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4016" y="260648"/>
            <a:ext cx="8892480" cy="216024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 jídelně domova pro seniory mají 2 typy stolů. Menších je 8 a vejdou se k nim 4 židle, větších je 6 a vejde se k nim 8 židlí. Kolik míst k sezení je v jídelně? Zapište jako výraz a určete jeho hodnotu.</a:t>
            </a:r>
          </a:p>
        </p:txBody>
      </p:sp>
      <p:pic>
        <p:nvPicPr>
          <p:cNvPr id="8" name="Zástupný symbol pro obsah 7" descr="cv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7644" y="3100872"/>
            <a:ext cx="8776844" cy="2302123"/>
          </a:xfrm>
        </p:spPr>
      </p:pic>
      <p:sp>
        <p:nvSpPr>
          <p:cNvPr id="9" name="TextovéPole 8"/>
          <p:cNvSpPr txBox="1"/>
          <p:nvPr/>
        </p:nvSpPr>
        <p:spPr>
          <a:xfrm>
            <a:off x="3196480" y="319381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de-DE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96480" y="37698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43459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80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43808" y="492200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80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88720" y="3265820"/>
            <a:ext cx="3975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 ∙ 4 + 6 ∙ 8 = 32 + 48 = 80 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407</Words>
  <Application>Microsoft Office PowerPoint</Application>
  <PresentationFormat>Předvádění na obrazovce (4:3)</PresentationFormat>
  <Paragraphs>116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DUM - Digitální Učební Materiál </vt:lpstr>
      <vt:lpstr>DUM - Digitální Učební Materiál</vt:lpstr>
      <vt:lpstr>Určete hodnotu výrazu (nezapomeňte na pořadí početních úkonů).</vt:lpstr>
      <vt:lpstr> Vypočítejte hodnoty výrazů, porovnejte hodnoty výrazů &gt;, &lt;, = .</vt:lpstr>
      <vt:lpstr>Určete hodnotu výrazu a seřaďte je od nejmenší po největší.</vt:lpstr>
      <vt:lpstr>Napište pomocí číselného zápisu výraz, vypočtěte hodnotu a pojmenujte ho. </vt:lpstr>
      <vt:lpstr>Vypočítejte, kolik Kč zaplatíte za pečivo do kuchyně domova pro seniory, koupíte-li každý den 52 rohlíků a každý druhý den 24 a ½ chleba. Počítejte s aktuálními cenami.     </vt:lpstr>
      <vt:lpstr>Vypočítejte, kolik Kč zaplatíte za pečivo do kuchyně domova pro seniory, koupíte-li každý den 52 rohlíků a každý druhý den 24 a ½ chleba. Počítejte s aktuálními cenami.     </vt:lpstr>
      <vt:lpstr>Vypočítejte, kolik Kč zaplatíte za pečivo do kuchyně domova pro seniory, koupíte-li každý den 52 rohlíků a každý druhý den 24 a ½ chleba. Počítejte s aktuálními cenami.     </vt:lpstr>
      <vt:lpstr>V domově pro seniory je 15 pokojů. V každém pokoji mohou být 4 lidé. Kolik je v domově míst? Zapište jako výraz. Určete hodnotu výrazu. </vt:lpstr>
      <vt:lpstr>V jídelně domova pro seniory mají 2 typy stolů. Menších je 8 a vejdou se k nim 4 židle, větších je 6 a vejde se k nim 8 židlí. Kolik míst k sezení je v jídelně? Zapište jako výraz a určete jeho hodnotu.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tbenedova</dc:creator>
  <cp:lastModifiedBy>Maruška</cp:lastModifiedBy>
  <cp:revision>50</cp:revision>
  <dcterms:created xsi:type="dcterms:W3CDTF">2013-11-07T15:21:47Z</dcterms:created>
  <dcterms:modified xsi:type="dcterms:W3CDTF">2013-12-02T18:28:07Z</dcterms:modified>
</cp:coreProperties>
</file>