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66" r:id="rId4"/>
    <p:sldId id="267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18253-B633-4FBF-ACFA-BC24DF767609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7FCF5-985F-4597-B448-B4BDDAA59A3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18253-B633-4FBF-ACFA-BC24DF767609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7FCF5-985F-4597-B448-B4BDDAA59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18253-B633-4FBF-ACFA-BC24DF767609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7FCF5-985F-4597-B448-B4BDDAA59A3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18253-B633-4FBF-ACFA-BC24DF767609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7FCF5-985F-4597-B448-B4BDDAA59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18253-B633-4FBF-ACFA-BC24DF767609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7FCF5-985F-4597-B448-B4BDDAA59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18253-B633-4FBF-ACFA-BC24DF767609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7FCF5-985F-4597-B448-B4BDDAA59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18253-B633-4FBF-ACFA-BC24DF767609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7FCF5-985F-4597-B448-B4BDDAA59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18253-B633-4FBF-ACFA-BC24DF767609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7FCF5-985F-4597-B448-B4BDDAA59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18253-B633-4FBF-ACFA-BC24DF767609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327FCF5-985F-4597-B448-B4BDDAA59A3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18253-B633-4FBF-ACFA-BC24DF767609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7FCF5-985F-4597-B448-B4BDDAA59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18253-B633-4FBF-ACFA-BC24DF767609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7FCF5-985F-4597-B448-B4BDDAA59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0A18253-B633-4FBF-ACFA-BC24DF767609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327FCF5-985F-4597-B448-B4BDDAA59A3E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Stavba atomu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8. ročník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4669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1371600" y="3848893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Ortová Iveta 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</a:t>
            </a:r>
            <a:r>
              <a:rPr lang="cs-CZ" dirty="0"/>
              <a:t> </a:t>
            </a: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C000"/>
                </a:solidFill>
              </a:rPr>
              <a:t>2C_15_Stavba </a:t>
            </a:r>
            <a:r>
              <a:rPr lang="cs-CZ" dirty="0" smtClean="0">
                <a:solidFill>
                  <a:srgbClr val="FFC000"/>
                </a:solidFill>
              </a:rPr>
              <a:t>atomu</a:t>
            </a: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Chemie pro 8. ročník ZŠ 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0525" y="1256506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3197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ateriál je koncipován k výkladu učitele</a:t>
            </a:r>
          </a:p>
          <a:p>
            <a:r>
              <a:rPr lang="cs-CZ" dirty="0" smtClean="0"/>
              <a:t>je vhodný k zápisu poznámek pro žáky </a:t>
            </a:r>
          </a:p>
          <a:p>
            <a:r>
              <a:rPr lang="cs-CZ" dirty="0"/>
              <a:t>v</a:t>
            </a:r>
            <a:r>
              <a:rPr lang="cs-CZ" dirty="0" smtClean="0"/>
              <a:t> prezentaci jsou uvedeny základní pojmy týkající se stavby atomu </a:t>
            </a:r>
          </a:p>
          <a:p>
            <a:r>
              <a:rPr lang="cs-CZ" dirty="0"/>
              <a:t>s</a:t>
            </a:r>
            <a:r>
              <a:rPr lang="cs-CZ" dirty="0" smtClean="0"/>
              <a:t>oučástí materiálu jsou pojmy atom, vrstvy, stavba atomu, valenční elektrony a protonové číslo </a:t>
            </a:r>
          </a:p>
          <a:p>
            <a:r>
              <a:rPr lang="cs-CZ" dirty="0"/>
              <a:t>s</a:t>
            </a:r>
            <a:r>
              <a:rPr lang="cs-CZ" dirty="0" smtClean="0"/>
              <a:t>oučástí materiálu jsou úkoly pro žáky – práce s periodickou soustavou prvků, hledání protonového čísla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65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úkoly lze řešit ve skupinách, jednotlivci nebo ústně s vedením učitele</a:t>
            </a:r>
          </a:p>
          <a:p>
            <a:r>
              <a:rPr lang="cs-CZ" dirty="0"/>
              <a:t>l</a:t>
            </a:r>
            <a:r>
              <a:rPr lang="cs-CZ" dirty="0" smtClean="0"/>
              <a:t>ze použít pro testové prověření pochopení daného učiva</a:t>
            </a:r>
          </a:p>
          <a:p>
            <a:r>
              <a:rPr lang="cs-CZ" dirty="0"/>
              <a:t>s</a:t>
            </a:r>
            <a:r>
              <a:rPr lang="cs-CZ" dirty="0" smtClean="0"/>
              <a:t>oučástí materiálu je i řešení úkolu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330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Stavba atomu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Elektronový obal </a:t>
            </a:r>
          </a:p>
          <a:p>
            <a:r>
              <a:rPr lang="cs-CZ" dirty="0">
                <a:solidFill>
                  <a:srgbClr val="92D050"/>
                </a:solidFill>
              </a:rPr>
              <a:t>e</a:t>
            </a:r>
            <a:r>
              <a:rPr lang="cs-CZ" dirty="0" smtClean="0">
                <a:solidFill>
                  <a:srgbClr val="92D050"/>
                </a:solidFill>
              </a:rPr>
              <a:t>lektrony </a:t>
            </a:r>
          </a:p>
          <a:p>
            <a:r>
              <a:rPr lang="cs-CZ" dirty="0"/>
              <a:t>z</a:t>
            </a:r>
            <a:r>
              <a:rPr lang="cs-CZ" dirty="0" smtClean="0"/>
              <a:t>áporný náboj 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</a:t>
            </a:r>
            <a:r>
              <a:rPr lang="cs-CZ" baseline="30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-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Atomové jádro </a:t>
            </a:r>
          </a:p>
          <a:p>
            <a:r>
              <a:rPr lang="cs-CZ" dirty="0">
                <a:solidFill>
                  <a:srgbClr val="92D050"/>
                </a:solidFill>
              </a:rPr>
              <a:t>p</a:t>
            </a:r>
            <a:r>
              <a:rPr lang="cs-CZ" dirty="0" smtClean="0">
                <a:solidFill>
                  <a:srgbClr val="92D050"/>
                </a:solidFill>
              </a:rPr>
              <a:t>rotony</a:t>
            </a:r>
            <a:r>
              <a:rPr lang="cs-CZ" dirty="0" smtClean="0"/>
              <a:t> </a:t>
            </a:r>
          </a:p>
          <a:p>
            <a:r>
              <a:rPr lang="cs-CZ" dirty="0"/>
              <a:t>k</a:t>
            </a:r>
            <a:r>
              <a:rPr lang="cs-CZ" dirty="0" smtClean="0"/>
              <a:t>ladný náboj </a:t>
            </a:r>
          </a:p>
          <a:p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</a:t>
            </a:r>
            <a:r>
              <a:rPr lang="cs-CZ" baseline="30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+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neutrony</a:t>
            </a:r>
            <a:r>
              <a:rPr lang="cs-CZ" dirty="0" smtClean="0"/>
              <a:t> </a:t>
            </a:r>
          </a:p>
          <a:p>
            <a:r>
              <a:rPr lang="cs-CZ" dirty="0"/>
              <a:t>b</a:t>
            </a:r>
            <a:r>
              <a:rPr lang="cs-CZ" dirty="0" smtClean="0"/>
              <a:t>ez elektrického náboje </a:t>
            </a:r>
          </a:p>
          <a:p>
            <a:r>
              <a:rPr lang="cs-CZ" dirty="0" smtClean="0"/>
              <a:t>n</a:t>
            </a:r>
            <a:r>
              <a:rPr lang="cs-CZ" baseline="30000" dirty="0" smtClean="0"/>
              <a:t>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5352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Atom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avenek elektricky </a:t>
            </a:r>
            <a:r>
              <a:rPr lang="cs-CZ" dirty="0" smtClean="0">
                <a:solidFill>
                  <a:srgbClr val="7030A0"/>
                </a:solidFill>
              </a:rPr>
              <a:t>neutrální</a:t>
            </a:r>
            <a:r>
              <a:rPr lang="cs-CZ" dirty="0" smtClean="0"/>
              <a:t> </a:t>
            </a:r>
          </a:p>
          <a:p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očet protonů v jádře = počet elektronů v obalu</a:t>
            </a:r>
          </a:p>
          <a:p>
            <a:r>
              <a:rPr lang="cs-CZ" dirty="0"/>
              <a:t>e</a:t>
            </a:r>
            <a:r>
              <a:rPr lang="cs-CZ" dirty="0" smtClean="0"/>
              <a:t>lektrony se pohybují kolem jádra </a:t>
            </a:r>
            <a:r>
              <a:rPr lang="cs-CZ" dirty="0" smtClean="0"/>
              <a:t>atomu                                </a:t>
            </a:r>
            <a:r>
              <a:rPr lang="cs-CZ" dirty="0" smtClean="0"/>
              <a:t>v uspořádaných vrstvách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6677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Vrstvy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 značí buď arabskými číslicemi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1, 2, 3, 4, 5, 6, 7</a:t>
            </a:r>
          </a:p>
          <a:p>
            <a:pPr marL="0" indent="0">
              <a:buNone/>
            </a:pPr>
            <a:r>
              <a:rPr lang="cs-CZ" dirty="0" smtClean="0"/>
              <a:t>   nebo velkými písmeny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K, L, M, N, O, P, Q </a:t>
            </a:r>
          </a:p>
          <a:p>
            <a:endParaRPr lang="cs-CZ" dirty="0" smtClean="0"/>
          </a:p>
          <a:p>
            <a:r>
              <a:rPr lang="cs-CZ" dirty="0" smtClean="0"/>
              <a:t>Nejsou dosud známy další vrstvy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1469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Valenční elektrony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Elektrony ve slupce (vrstvě) nejdále od jádra – poslední vrstva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199"/>
          <a:stretch/>
        </p:blipFill>
        <p:spPr bwMode="auto">
          <a:xfrm>
            <a:off x="2699792" y="2996952"/>
            <a:ext cx="6048672" cy="3354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0704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Protonové číslo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načí se Z</a:t>
            </a:r>
          </a:p>
          <a:p>
            <a:r>
              <a:rPr lang="cs-CZ" dirty="0"/>
              <a:t>z</a:t>
            </a:r>
            <a:r>
              <a:rPr lang="cs-CZ" dirty="0" smtClean="0"/>
              <a:t>apisuje se před značkou prvku vlevo dolů </a:t>
            </a:r>
          </a:p>
          <a:p>
            <a:r>
              <a:rPr lang="cs-CZ" dirty="0"/>
              <a:t>v</a:t>
            </a:r>
            <a:r>
              <a:rPr lang="cs-CZ" dirty="0" smtClean="0"/>
              <a:t>yjadřuje počet protonů v jádře atomu </a:t>
            </a:r>
          </a:p>
          <a:p>
            <a:endParaRPr lang="cs-CZ" dirty="0" smtClean="0"/>
          </a:p>
          <a:p>
            <a:r>
              <a:rPr lang="cs-CZ" dirty="0" smtClean="0"/>
              <a:t>Př. </a:t>
            </a:r>
            <a:r>
              <a:rPr lang="cs-CZ" baseline="-25000" dirty="0" smtClean="0"/>
              <a:t>1</a:t>
            </a:r>
            <a:r>
              <a:rPr lang="cs-CZ" dirty="0" smtClean="0"/>
              <a:t>H – protonové číslo 1 – 1 proton v jádře atomu            </a:t>
            </a:r>
          </a:p>
          <a:p>
            <a:pPr marL="0" indent="0">
              <a:buNone/>
            </a:pPr>
            <a:r>
              <a:rPr lang="cs-CZ" baseline="-25000" dirty="0"/>
              <a:t> </a:t>
            </a:r>
            <a:r>
              <a:rPr lang="cs-CZ" baseline="-25000" dirty="0" smtClean="0"/>
              <a:t>          11</a:t>
            </a:r>
            <a:r>
              <a:rPr lang="cs-CZ" dirty="0" smtClean="0"/>
              <a:t>Na – protonové číslo 11 – 11 protonů v jádře atomu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8020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Najdi v periodické soustavě prvků tyto prvky a napiš jejich protonové číslo. Co dané číslo znamená? </a:t>
            </a:r>
          </a:p>
          <a:p>
            <a:endParaRPr lang="cs-CZ" dirty="0"/>
          </a:p>
          <a:p>
            <a:r>
              <a:rPr lang="cs-CZ" dirty="0" smtClean="0"/>
              <a:t>Al                           P</a:t>
            </a:r>
          </a:p>
          <a:p>
            <a:r>
              <a:rPr lang="cs-CZ" dirty="0" smtClean="0"/>
              <a:t>Cl                           Au</a:t>
            </a:r>
          </a:p>
          <a:p>
            <a:r>
              <a:rPr lang="cs-CZ" dirty="0" smtClean="0"/>
              <a:t>F                             C</a:t>
            </a:r>
          </a:p>
          <a:p>
            <a:r>
              <a:rPr lang="cs-CZ" dirty="0" smtClean="0"/>
              <a:t>K                             </a:t>
            </a:r>
            <a:r>
              <a:rPr lang="cs-CZ" dirty="0" err="1" smtClean="0"/>
              <a:t>Hg</a:t>
            </a:r>
            <a:endParaRPr lang="cs-CZ" dirty="0" smtClean="0"/>
          </a:p>
          <a:p>
            <a:r>
              <a:rPr lang="cs-CZ" dirty="0" err="1" smtClean="0"/>
              <a:t>Cu</a:t>
            </a:r>
            <a:r>
              <a:rPr lang="cs-CZ" dirty="0" smtClean="0"/>
              <a:t>                           </a:t>
            </a:r>
            <a:r>
              <a:rPr lang="cs-CZ" dirty="0" err="1" smtClean="0"/>
              <a:t>Cr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5285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úkolu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Al </a:t>
            </a:r>
            <a:r>
              <a:rPr lang="cs-CZ" dirty="0" smtClean="0"/>
              <a:t>- </a:t>
            </a:r>
            <a:r>
              <a:rPr lang="cs-CZ" dirty="0" smtClean="0"/>
              <a:t>Z = 13</a:t>
            </a:r>
          </a:p>
          <a:p>
            <a:r>
              <a:rPr lang="cs-CZ" dirty="0" smtClean="0"/>
              <a:t>Cl </a:t>
            </a:r>
            <a:r>
              <a:rPr lang="cs-CZ" dirty="0" smtClean="0"/>
              <a:t>- </a:t>
            </a:r>
            <a:r>
              <a:rPr lang="cs-CZ" dirty="0" smtClean="0"/>
              <a:t>Z = 17</a:t>
            </a:r>
          </a:p>
          <a:p>
            <a:r>
              <a:rPr lang="cs-CZ" dirty="0" smtClean="0"/>
              <a:t>F – Z = 9</a:t>
            </a:r>
          </a:p>
          <a:p>
            <a:r>
              <a:rPr lang="cs-CZ" dirty="0" smtClean="0"/>
              <a:t>K – Z = 19</a:t>
            </a:r>
          </a:p>
          <a:p>
            <a:r>
              <a:rPr lang="cs-CZ" dirty="0" err="1" smtClean="0"/>
              <a:t>Cu</a:t>
            </a:r>
            <a:r>
              <a:rPr lang="cs-CZ" dirty="0" smtClean="0"/>
              <a:t> – Z = 29</a:t>
            </a:r>
          </a:p>
          <a:p>
            <a:endParaRPr lang="cs-CZ" dirty="0"/>
          </a:p>
          <a:p>
            <a:r>
              <a:rPr lang="cs-CZ" dirty="0" smtClean="0"/>
              <a:t>Protonové číslo určuje počet protonů v </a:t>
            </a:r>
            <a:r>
              <a:rPr lang="cs-CZ" smtClean="0"/>
              <a:t>jádře </a:t>
            </a:r>
            <a:r>
              <a:rPr lang="cs-CZ" smtClean="0"/>
              <a:t>atomu.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 – Z = 15</a:t>
            </a:r>
          </a:p>
          <a:p>
            <a:r>
              <a:rPr lang="cs-CZ" dirty="0" smtClean="0"/>
              <a:t>Au – Z = 79</a:t>
            </a:r>
          </a:p>
          <a:p>
            <a:r>
              <a:rPr lang="cs-CZ" dirty="0" smtClean="0"/>
              <a:t>C – Z = 6</a:t>
            </a:r>
          </a:p>
          <a:p>
            <a:r>
              <a:rPr lang="cs-CZ" dirty="0" err="1" smtClean="0"/>
              <a:t>Hg</a:t>
            </a:r>
            <a:r>
              <a:rPr lang="cs-CZ" dirty="0" smtClean="0"/>
              <a:t> – Z = 80</a:t>
            </a:r>
          </a:p>
          <a:p>
            <a:r>
              <a:rPr lang="cs-CZ" dirty="0" err="1" smtClean="0"/>
              <a:t>Cr</a:t>
            </a:r>
            <a:r>
              <a:rPr lang="cs-CZ" dirty="0" smtClean="0"/>
              <a:t> – Z = 24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2197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– vlastní tvorba autora</a:t>
            </a:r>
          </a:p>
          <a:p>
            <a:r>
              <a:rPr lang="cs-CZ" dirty="0" smtClean="0"/>
              <a:t>Fotografie – vlastní tvorba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6897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63</TotalTime>
  <Words>364</Words>
  <Application>Microsoft Office PowerPoint</Application>
  <PresentationFormat>Předvádění na obrazovce (4:3)</PresentationFormat>
  <Paragraphs>74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Stavba atomu </vt:lpstr>
      <vt:lpstr>Prezentace aplikace PowerPoint</vt:lpstr>
      <vt:lpstr>Anotace</vt:lpstr>
      <vt:lpstr>Anotace</vt:lpstr>
      <vt:lpstr>Stavba atomu </vt:lpstr>
      <vt:lpstr>Atom </vt:lpstr>
      <vt:lpstr>Vrstvy </vt:lpstr>
      <vt:lpstr>Valenční elektrony </vt:lpstr>
      <vt:lpstr>Protonové číslo </vt:lpstr>
      <vt:lpstr>Úkol</vt:lpstr>
      <vt:lpstr>Řešení úkolu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Stavba atomu</dc:title>
  <dc:creator>Ortová Iveta</dc:creator>
  <cp:lastModifiedBy>Martin Králík</cp:lastModifiedBy>
  <cp:revision>14</cp:revision>
  <dcterms:created xsi:type="dcterms:W3CDTF">2012-02-07T08:06:25Z</dcterms:created>
  <dcterms:modified xsi:type="dcterms:W3CDTF">2012-03-22T12:08:56Z</dcterms:modified>
</cp:coreProperties>
</file>