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6" r:id="rId3"/>
    <p:sldId id="257" r:id="rId4"/>
    <p:sldId id="273" r:id="rId5"/>
    <p:sldId id="274" r:id="rId6"/>
    <p:sldId id="275" r:id="rId7"/>
    <p:sldId id="276" r:id="rId8"/>
    <p:sldId id="283" r:id="rId9"/>
    <p:sldId id="284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A3_30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14. </a:t>
            </a:r>
            <a:r>
              <a:rPr lang="cs-CZ" dirty="0" smtClean="0"/>
              <a:t>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3PČ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Pečovatelské služby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hodnota, </a:t>
            </a:r>
            <a:r>
              <a:rPr lang="cs-CZ" b="1" dirty="0" smtClean="0"/>
              <a:t>proměnná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97" t="1702"/>
          <a:stretch>
            <a:fillRect/>
          </a:stretch>
        </p:blipFill>
        <p:spPr>
          <a:xfrm>
            <a:off x="0" y="1950950"/>
            <a:ext cx="9114580" cy="369549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výrazu dosazením daných čísel místo proměnné 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2319263"/>
            <a:ext cx="147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12 · 6 = 72</a:t>
            </a:r>
            <a:endParaRPr lang="de-DE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45823" y="2780928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 ∙ </a:t>
            </a:r>
            <a:r>
              <a:rPr lang="cs-CZ" sz="2400" b="1" dirty="0" err="1" smtClean="0"/>
              <a:t>6</a:t>
            </a:r>
            <a:r>
              <a:rPr lang="cs-CZ" sz="2400" b="1" dirty="0" smtClean="0"/>
              <a:t> – 19 = 36 – 19 = 17</a:t>
            </a:r>
            <a:endParaRPr lang="de-DE" sz="24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255367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(4 ∙ 6) : 8 = 24 : 8 = 3</a:t>
            </a:r>
            <a:endParaRPr lang="de-DE" sz="24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4221088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 · </a:t>
            </a:r>
            <a:r>
              <a:rPr lang="cs-CZ" sz="2400" b="1" dirty="0" err="1" smtClean="0"/>
              <a:t>3</a:t>
            </a:r>
            <a:r>
              <a:rPr lang="cs-CZ" sz="2400" b="1" dirty="0" smtClean="0"/>
              <a:t> + 7 = 9 + 7 = 16</a:t>
            </a:r>
            <a:endParaRPr lang="de-DE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461981" y="4623519"/>
            <a:ext cx="3038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(35 - 5) : 3 = 30 : 3 = 10</a:t>
            </a:r>
            <a:endParaRPr lang="de-DE" sz="24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507550" y="5127575"/>
            <a:ext cx="1696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 · 12 : 6 = </a:t>
            </a:r>
            <a:r>
              <a:rPr lang="cs-CZ" sz="2400" b="1" dirty="0" err="1" smtClean="0"/>
              <a:t>6</a:t>
            </a:r>
            <a:endParaRPr lang="de-DE" sz="2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348880"/>
            <a:ext cx="3097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(15 + 21) : 6 = 36 : 6 = </a:t>
            </a:r>
            <a:r>
              <a:rPr lang="cs-CZ" sz="2400" b="1" dirty="0" err="1" smtClean="0"/>
              <a:t>6</a:t>
            </a:r>
            <a:endParaRPr lang="de-DE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6047642" y="2780928"/>
            <a:ext cx="147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45 : 15 = 3</a:t>
            </a:r>
            <a:endParaRPr lang="de-DE" sz="24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6047642" y="3255367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– </a:t>
            </a:r>
            <a:r>
              <a:rPr lang="cs-CZ" sz="2400" b="1" dirty="0" smtClean="0"/>
              <a:t>12 </a:t>
            </a:r>
            <a:r>
              <a:rPr lang="cs-CZ" sz="2400" b="1" dirty="0" smtClean="0"/>
              <a:t>= 3</a:t>
            </a:r>
            <a:endParaRPr lang="de-DE" sz="2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4221088"/>
            <a:ext cx="1848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 · 9 · </a:t>
            </a:r>
            <a:r>
              <a:rPr lang="cs-CZ" sz="2400" b="1" dirty="0" err="1" smtClean="0"/>
              <a:t>9</a:t>
            </a:r>
            <a:r>
              <a:rPr lang="cs-CZ" sz="2400" b="1" dirty="0" smtClean="0"/>
              <a:t> = 243</a:t>
            </a:r>
            <a:endParaRPr lang="de-DE" sz="24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4653136"/>
            <a:ext cx="1577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9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· 2 = 162</a:t>
            </a:r>
            <a:endParaRPr lang="de-DE" sz="24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5127575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 · 9 – 16 = 36 – 16 = 20</a:t>
            </a:r>
            <a:endParaRPr lang="de-DE" sz="2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Zástupný symbol pro obsah 38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142861"/>
            <a:ext cx="9036496" cy="359039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64807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Určete hodnotu výrazů pro </a:t>
            </a:r>
            <a:r>
              <a:rPr lang="cs-CZ" sz="3200" b="1" i="1" dirty="0" smtClean="0">
                <a:solidFill>
                  <a:srgbClr val="002060"/>
                </a:solidFill>
              </a:rPr>
              <a:t>x = 4 </a:t>
            </a:r>
            <a:r>
              <a:rPr lang="cs-CZ" sz="3200" b="1" dirty="0" smtClean="0">
                <a:solidFill>
                  <a:srgbClr val="002060"/>
                </a:solidFill>
              </a:rPr>
              <a:t>a porovnejte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2768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2768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3822" y="225770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38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06025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3822" y="28337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340983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160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5291" y="340983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120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34098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52464" y="39859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39859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32</a:t>
            </a:r>
            <a:endParaRPr lang="de-DE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3822" y="39859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23822" y="45619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3808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292</a:t>
            </a:r>
            <a:endParaRPr lang="de-DE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08104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224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27984" y="513802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Zástupný symbol pro obsah 25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060848"/>
            <a:ext cx="9015039" cy="2664296"/>
          </a:xfrm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Zapište jako výraz a vypočítejte jeho hodnotu pro </a:t>
            </a:r>
            <a:r>
              <a:rPr lang="cs-CZ" sz="3200" b="1" i="1" dirty="0" smtClean="0">
                <a:solidFill>
                  <a:srgbClr val="002060"/>
                </a:solidFill>
              </a:rPr>
              <a:t>a = 6</a:t>
            </a:r>
            <a:endParaRPr lang="de-DE" sz="3200" b="1" i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636912"/>
            <a:ext cx="41056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½ a = 2 · ½ · 6 = 2 </a:t>
            </a:r>
            <a:r>
              <a:rPr lang="cs-CZ" sz="2800" b="1" dirty="0" smtClean="0"/>
              <a:t>· 3 </a:t>
            </a:r>
            <a:r>
              <a:rPr lang="cs-CZ" sz="2800" b="1" dirty="0" smtClean="0"/>
              <a:t>= 6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3140968"/>
            <a:ext cx="2465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– 3 = 6 – 3 = </a:t>
            </a:r>
            <a:r>
              <a:rPr lang="cs-CZ" sz="2800" b="1" dirty="0" err="1" smtClean="0"/>
              <a:t>3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7" y="4201924"/>
            <a:ext cx="5148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 + 2a = 14 + 2 · 6 = 14 + 12 = 26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3697868"/>
            <a:ext cx="4988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37 · 3a = 37 · 3 · 6 = 37 · 18 = 666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cv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5487" y="3933056"/>
            <a:ext cx="5471009" cy="2808312"/>
          </a:xfrm>
          <a:prstGeom prst="rect">
            <a:avLst/>
          </a:prstGeom>
        </p:spPr>
      </p:pic>
      <p:pic>
        <p:nvPicPr>
          <p:cNvPr id="15" name="Zástupný symbol pro obsah 14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503" y="1340768"/>
            <a:ext cx="4968553" cy="2550906"/>
          </a:xfrm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15212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čísla do vzorce obsahu čtverce, obdélníku a vypočtěte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1825660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34888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6 · </a:t>
            </a:r>
            <a:r>
              <a:rPr lang="cs-CZ" sz="2800" b="1" dirty="0" err="1" smtClean="0"/>
              <a:t>6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509120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2852936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36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506602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4 · 8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05790" y="3429000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36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5642084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32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8238" y="6237312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32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636913"/>
            <a:ext cx="9037213" cy="2520279"/>
          </a:xfrm>
        </p:spPr>
      </p:pic>
      <p:sp>
        <p:nvSpPr>
          <p:cNvPr id="8" name="TextovéPole 7"/>
          <p:cNvSpPr txBox="1"/>
          <p:nvPr/>
        </p:nvSpPr>
        <p:spPr>
          <a:xfrm>
            <a:off x="2625224" y="2689756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7281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 jídelně je a stolů. U každého stolu je 8 židlí. Kolik je v jídelně míst k sezení? Zapište jako výraz. Určete hodnotu výrazu pro a = 15.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0416" y="314096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3625860"/>
            <a:ext cx="805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· 8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91107" y="2689756"/>
            <a:ext cx="2929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· 8 = 15 · 8 = 120 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653136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120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469844"/>
            <a:ext cx="8964646" cy="3047388"/>
          </a:xfrm>
        </p:spPr>
      </p:pic>
      <p:sp>
        <p:nvSpPr>
          <p:cNvPr id="8" name="TextovéPole 7"/>
          <p:cNvSpPr txBox="1"/>
          <p:nvPr/>
        </p:nvSpPr>
        <p:spPr>
          <a:xfrm>
            <a:off x="2627784" y="2535287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58417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U osmi stolů je </a:t>
            </a:r>
            <a:r>
              <a:rPr lang="cs-CZ" sz="3200" b="1" i="1" dirty="0" smtClean="0">
                <a:solidFill>
                  <a:srgbClr val="002060"/>
                </a:solidFill>
              </a:rPr>
              <a:t>x</a:t>
            </a:r>
            <a:r>
              <a:rPr lang="cs-CZ" sz="3200" b="1" dirty="0" smtClean="0">
                <a:solidFill>
                  <a:srgbClr val="002060"/>
                </a:solidFill>
              </a:rPr>
              <a:t> židlí a u čtrnácti stolů je </a:t>
            </a:r>
            <a:r>
              <a:rPr lang="cs-CZ" sz="3200" b="1" i="1" dirty="0" smtClean="0">
                <a:solidFill>
                  <a:srgbClr val="002060"/>
                </a:solidFill>
              </a:rPr>
              <a:t>y</a:t>
            </a:r>
            <a:r>
              <a:rPr lang="cs-CZ" sz="3200" b="1" dirty="0" smtClean="0">
                <a:solidFill>
                  <a:srgbClr val="002060"/>
                </a:solidFill>
              </a:rPr>
              <a:t> židlí. Kolik je na terase míst k sezení? Zapište jako výraz a určete jeho hodnotu pro x = 8 a y = 5.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2967335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14921" y="3429000"/>
            <a:ext cx="1930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· x + 14 · y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2546901"/>
            <a:ext cx="227337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· x + 14 · y = </a:t>
            </a:r>
            <a:br>
              <a:rPr lang="cs-CZ" sz="2800" b="1" dirty="0" smtClean="0"/>
            </a:br>
            <a:r>
              <a:rPr lang="cs-CZ" sz="2800" b="1" dirty="0" smtClean="0"/>
              <a:t>8 · </a:t>
            </a:r>
            <a:r>
              <a:rPr lang="cs-CZ" sz="2800" b="1" dirty="0" err="1" smtClean="0"/>
              <a:t>8</a:t>
            </a:r>
            <a:r>
              <a:rPr lang="cs-CZ" sz="2800" b="1" dirty="0" smtClean="0"/>
              <a:t> + 14 · 5 =</a:t>
            </a:r>
            <a:br>
              <a:rPr lang="cs-CZ" sz="2800" b="1" dirty="0" smtClean="0"/>
            </a:br>
            <a:r>
              <a:rPr lang="cs-CZ" sz="2800" b="1" dirty="0" smtClean="0"/>
              <a:t>64 + 70 = 134 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49241" y="5013176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134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4165" y="2636912"/>
            <a:ext cx="8962331" cy="2376264"/>
          </a:xfrm>
        </p:spPr>
      </p:pic>
      <p:sp>
        <p:nvSpPr>
          <p:cNvPr id="8" name="TextovéPole 7"/>
          <p:cNvSpPr txBox="1"/>
          <p:nvPr/>
        </p:nvSpPr>
        <p:spPr>
          <a:xfrm>
            <a:off x="2843808" y="263691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92480" cy="16561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 košíku je 10 meruněk a celý košík stojí x korun. Zapište výrazem, kolik stojí 24 meruněk. Svůj výraz ověřte dosazením aktuální ceny a výpočtem.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312180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3553852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10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005064"/>
            <a:ext cx="18277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: 10) · 24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84616" y="2636912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</a:t>
            </a:r>
            <a:r>
              <a:rPr lang="cs-CZ" sz="2800" b="1" dirty="0" smtClean="0"/>
              <a:t>: 10) = </a:t>
            </a:r>
            <a:r>
              <a:rPr lang="cs-CZ" sz="2800" b="1" dirty="0" smtClean="0"/>
              <a:t>30 </a:t>
            </a:r>
            <a:r>
              <a:rPr lang="cs-CZ" sz="2800" b="1" dirty="0" smtClean="0"/>
              <a:t>: 10 = </a:t>
            </a:r>
            <a:r>
              <a:rPr lang="cs-CZ" sz="2800" b="1" dirty="0" smtClean="0"/>
              <a:t>3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1233" y="3121804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</a:t>
            </a:r>
            <a:r>
              <a:rPr lang="cs-CZ" sz="2800" b="1" dirty="0" smtClean="0"/>
              <a:t>· 24 = </a:t>
            </a:r>
            <a:r>
              <a:rPr lang="cs-CZ" sz="2800" b="1" dirty="0" smtClean="0"/>
              <a:t>72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450912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2" grpId="0"/>
      <p:bldP spid="13" grpId="0"/>
      <p:bldP spid="14" grpId="0"/>
      <p:bldP spid="1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812536"/>
            <a:ext cx="8982780" cy="2488672"/>
          </a:xfrm>
        </p:spPr>
      </p:pic>
      <p:sp>
        <p:nvSpPr>
          <p:cNvPr id="8" name="TextovéPole 7"/>
          <p:cNvSpPr txBox="1"/>
          <p:nvPr/>
        </p:nvSpPr>
        <p:spPr>
          <a:xfrm>
            <a:off x="2915816" y="2833772"/>
            <a:ext cx="1067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4,5 kg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213285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Pečovatelka koupila 4,5 kg masa. Cena za kilogram je x korun. Jaká byla cena koupeného masa? Zapište jako výraz a určete jeho hodnotu pro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i="1" dirty="0" smtClean="0">
                <a:solidFill>
                  <a:srgbClr val="002060"/>
                </a:solidFill>
              </a:rPr>
              <a:t>x = 124,- Kč. </a:t>
            </a:r>
            <a:endParaRPr lang="de-DE" sz="3200" b="1" i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00023" y="3717032"/>
            <a:ext cx="1067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4,5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842" y="2833772"/>
            <a:ext cx="3568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4,5 = 124 · 4,5 = 558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79715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558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456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DUM - Digitální Učební Materiál </vt:lpstr>
      <vt:lpstr>DUM - Digitální Učební Materiál</vt:lpstr>
      <vt:lpstr>Určete hodnotu výrazu dosazením daných čísel místo proměnné </vt:lpstr>
      <vt:lpstr>Určete hodnotu výrazů pro x = 4 a porovnejte   </vt:lpstr>
      <vt:lpstr>Zapište jako výraz a vypočítejte jeho hodnotu pro a = 6</vt:lpstr>
      <vt:lpstr>Dosaďte čísla do vzorce obsahu čtverce, obdélníku a vypočtěte</vt:lpstr>
      <vt:lpstr>V jídelně je a stolů. U každého stolu je 8 židlí. Kolik je v jídelně míst k sezení? Zapište jako výraz. Určete hodnotu výrazu pro a = 15.</vt:lpstr>
      <vt:lpstr>U osmi stolů je x židlí a u čtrnácti stolů je y židlí. Kolik je na terase míst k sezení? Zapište jako výraz a určete jeho hodnotu pro x = 8 a y = 5.</vt:lpstr>
      <vt:lpstr>V košíku je 10 meruněk a celý košík stojí x korun. Zapište výrazem, kolik stojí 24 meruněk. Svůj výraz ověřte dosazením aktuální ceny a výpočtem. </vt:lpstr>
      <vt:lpstr>Pečovatelka koupila 4,5 kg masa. Cena za kilogram je x korun. Jaká byla cena koupeného masa? Zapište jako výraz a určete jeho hodnotu pro  x = 124,- Kč.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65</cp:revision>
  <dcterms:created xsi:type="dcterms:W3CDTF">2013-11-07T15:21:47Z</dcterms:created>
  <dcterms:modified xsi:type="dcterms:W3CDTF">2013-12-02T19:46:50Z</dcterms:modified>
</cp:coreProperties>
</file>